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0">
  <p:sldMasterIdLst>
    <p:sldMasterId id="2147483726" r:id="rId1"/>
  </p:sldMasterIdLst>
  <p:notesMasterIdLst>
    <p:notesMasterId r:id="rId130"/>
  </p:notesMasterIdLst>
  <p:handoutMasterIdLst>
    <p:handoutMasterId r:id="rId131"/>
  </p:handoutMasterIdLst>
  <p:sldIdLst>
    <p:sldId id="437" r:id="rId2"/>
    <p:sldId id="256" r:id="rId3"/>
    <p:sldId id="433" r:id="rId4"/>
    <p:sldId id="495" r:id="rId5"/>
    <p:sldId id="484" r:id="rId6"/>
    <p:sldId id="451" r:id="rId7"/>
    <p:sldId id="486" r:id="rId8"/>
    <p:sldId id="643" r:id="rId9"/>
    <p:sldId id="645" r:id="rId10"/>
    <p:sldId id="449" r:id="rId11"/>
    <p:sldId id="450" r:id="rId12"/>
    <p:sldId id="311" r:id="rId13"/>
    <p:sldId id="632" r:id="rId14"/>
    <p:sldId id="620" r:id="rId15"/>
    <p:sldId id="615" r:id="rId16"/>
    <p:sldId id="622" r:id="rId17"/>
    <p:sldId id="621" r:id="rId18"/>
    <p:sldId id="619" r:id="rId19"/>
    <p:sldId id="617" r:id="rId20"/>
    <p:sldId id="618" r:id="rId21"/>
    <p:sldId id="616" r:id="rId22"/>
    <p:sldId id="623" r:id="rId23"/>
    <p:sldId id="624" r:id="rId24"/>
    <p:sldId id="373" r:id="rId25"/>
    <p:sldId id="374" r:id="rId26"/>
    <p:sldId id="306" r:id="rId27"/>
    <p:sldId id="312" r:id="rId28"/>
    <p:sldId id="625" r:id="rId29"/>
    <p:sldId id="314" r:id="rId30"/>
    <p:sldId id="313" r:id="rId31"/>
    <p:sldId id="634" r:id="rId32"/>
    <p:sldId id="635" r:id="rId33"/>
    <p:sldId id="636" r:id="rId34"/>
    <p:sldId id="637" r:id="rId35"/>
    <p:sldId id="375" r:id="rId36"/>
    <p:sldId id="498" r:id="rId37"/>
    <p:sldId id="526" r:id="rId38"/>
    <p:sldId id="529" r:id="rId39"/>
    <p:sldId id="530" r:id="rId40"/>
    <p:sldId id="528" r:id="rId41"/>
    <p:sldId id="531" r:id="rId42"/>
    <p:sldId id="649" r:id="rId43"/>
    <p:sldId id="650" r:id="rId44"/>
    <p:sldId id="538" r:id="rId45"/>
    <p:sldId id="539" r:id="rId46"/>
    <p:sldId id="540" r:id="rId47"/>
    <p:sldId id="651" r:id="rId48"/>
    <p:sldId id="507" r:id="rId49"/>
    <p:sldId id="508" r:id="rId50"/>
    <p:sldId id="509" r:id="rId51"/>
    <p:sldId id="510" r:id="rId52"/>
    <p:sldId id="511" r:id="rId53"/>
    <p:sldId id="548" r:id="rId54"/>
    <p:sldId id="551" r:id="rId55"/>
    <p:sldId id="552" r:id="rId56"/>
    <p:sldId id="381" r:id="rId57"/>
    <p:sldId id="499" r:id="rId58"/>
    <p:sldId id="500" r:id="rId59"/>
    <p:sldId id="477" r:id="rId60"/>
    <p:sldId id="501" r:id="rId61"/>
    <p:sldId id="502" r:id="rId62"/>
    <p:sldId id="503" r:id="rId63"/>
    <p:sldId id="506" r:id="rId64"/>
    <p:sldId id="505" r:id="rId65"/>
    <p:sldId id="555" r:id="rId66"/>
    <p:sldId id="541" r:id="rId67"/>
    <p:sldId id="543" r:id="rId68"/>
    <p:sldId id="544" r:id="rId69"/>
    <p:sldId id="520" r:id="rId70"/>
    <p:sldId id="521" r:id="rId71"/>
    <p:sldId id="553" r:id="rId72"/>
    <p:sldId id="387" r:id="rId73"/>
    <p:sldId id="491" r:id="rId74"/>
    <p:sldId id="557" r:id="rId75"/>
    <p:sldId id="560" r:id="rId76"/>
    <p:sldId id="558" r:id="rId77"/>
    <p:sldId id="559" r:id="rId78"/>
    <p:sldId id="488" r:id="rId79"/>
    <p:sldId id="489" r:id="rId80"/>
    <p:sldId id="390" r:id="rId81"/>
    <p:sldId id="391" r:id="rId82"/>
    <p:sldId id="442" r:id="rId83"/>
    <p:sldId id="564" r:id="rId84"/>
    <p:sldId id="565" r:id="rId85"/>
    <p:sldId id="566" r:id="rId86"/>
    <p:sldId id="563" r:id="rId87"/>
    <p:sldId id="490" r:id="rId88"/>
    <p:sldId id="457" r:id="rId89"/>
    <p:sldId id="458" r:id="rId90"/>
    <p:sldId id="464" r:id="rId91"/>
    <p:sldId id="567" r:id="rId92"/>
    <p:sldId id="492" r:id="rId93"/>
    <p:sldId id="393" r:id="rId94"/>
    <p:sldId id="394" r:id="rId95"/>
    <p:sldId id="395" r:id="rId96"/>
    <p:sldId id="315" r:id="rId97"/>
    <p:sldId id="444" r:id="rId98"/>
    <p:sldId id="594" r:id="rId99"/>
    <p:sldId id="608" r:id="rId100"/>
    <p:sldId id="578" r:id="rId101"/>
    <p:sldId id="579" r:id="rId102"/>
    <p:sldId id="587" r:id="rId103"/>
    <p:sldId id="605" r:id="rId104"/>
    <p:sldId id="606" r:id="rId105"/>
    <p:sldId id="628" r:id="rId106"/>
    <p:sldId id="600" r:id="rId107"/>
    <p:sldId id="629" r:id="rId108"/>
    <p:sldId id="601" r:id="rId109"/>
    <p:sldId id="631" r:id="rId110"/>
    <p:sldId id="633" r:id="rId111"/>
    <p:sldId id="602" r:id="rId112"/>
    <p:sldId id="603" r:id="rId113"/>
    <p:sldId id="648" r:id="rId114"/>
    <p:sldId id="626" r:id="rId115"/>
    <p:sldId id="627" r:id="rId116"/>
    <p:sldId id="640" r:id="rId117"/>
    <p:sldId id="641" r:id="rId118"/>
    <p:sldId id="642" r:id="rId119"/>
    <p:sldId id="638" r:id="rId120"/>
    <p:sldId id="630" r:id="rId121"/>
    <p:sldId id="596" r:id="rId122"/>
    <p:sldId id="646" r:id="rId123"/>
    <p:sldId id="647" r:id="rId124"/>
    <p:sldId id="597" r:id="rId125"/>
    <p:sldId id="598" r:id="rId126"/>
    <p:sldId id="599" r:id="rId127"/>
    <p:sldId id="607" r:id="rId128"/>
    <p:sldId id="372" r:id="rId1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0000FF"/>
    <a:srgbClr val="CCFFCC"/>
    <a:srgbClr val="990033"/>
    <a:srgbClr val="EBFF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2" autoAdjust="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76" y="-108"/>
      </p:cViewPr>
      <p:guideLst>
        <p:guide orient="horz" pos="3223"/>
        <p:guide pos="2236"/>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022725" y="9721850"/>
            <a:ext cx="3076575" cy="511175"/>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9721850"/>
            <a:ext cx="3076575" cy="511175"/>
          </a:xfrm>
          <a:prstGeom prst="rect">
            <a:avLst/>
          </a:prstGeom>
        </p:spPr>
        <p:txBody>
          <a:bodyPr vert="horz" lIns="91440" tIns="45720" rIns="91440" bIns="45720" rtlCol="1" anchor="b"/>
          <a:lstStyle>
            <a:lvl1pPr algn="l">
              <a:defRPr sz="1200"/>
            </a:lvl1pPr>
          </a:lstStyle>
          <a:p>
            <a:fld id="{7FEDC49F-9469-4472-BBFB-CD0704B5DA4B}"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D61FDE8-AB50-41CE-B82E-AA6B3784A7FB}" type="datetimeFigureOut">
              <a:rPr lang="en-US" smtClean="0"/>
              <a:pPr/>
              <a:t>12/9/2015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CA336F-1809-428E-A6D1-118C089F4A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CCA336F-1809-428E-A6D1-118C089F4A0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06EF11A-C2C8-45F1-8F27-B23F917D9A0F}" type="slidenum">
              <a:rPr lang="en-US"/>
              <a:pPr/>
              <a:t>19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E324D65-11F6-4380-87BB-7596E35FC62E}" type="slidenum">
              <a:rPr lang="en-US"/>
              <a:pPr/>
              <a:t>40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1C72045-A31C-4541-9D49-8FE9BDC4DF67}" type="slidenum">
              <a:rPr lang="en-US"/>
              <a:pPr/>
              <a:t>42</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F91B7D9-E9A2-42BD-B4D2-AAEDE0C7E4CA}" type="slidenum">
              <a:rPr lang="en-US"/>
              <a:pPr/>
              <a:t>58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854ED1C-4798-43CB-A06B-0ABCDB0C8929}" type="slidenum">
              <a:rPr lang="en-US"/>
              <a:pPr/>
              <a:t>93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BD3A86C-6EB7-44DD-BCF6-BF74F7502B18}" type="slidenum">
              <a:rPr lang="en-US"/>
              <a:pPr/>
              <a:t>94</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E0F59E2-3F8D-4A07-9FD8-68802CFC0398}" type="slidenum">
              <a:rPr lang="en-US"/>
              <a:pPr/>
              <a:t>95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E19445E-ECA1-45CB-B41A-932348CF9CF7}" type="slidenum">
              <a:rPr lang="en-US" smtClean="0"/>
              <a:pPr/>
              <a:t>‹#›</a:t>
            </a:fld>
            <a:endParaRPr lang="en-US"/>
          </a:p>
        </p:txBody>
      </p:sp>
    </p:spTree>
  </p:cSld>
  <p:clrMapOvr>
    <a:masterClrMapping/>
  </p:clrMapOvr>
  <p:transition spd="slow">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19445E-ECA1-45CB-B41A-932348CF9CF7}" type="slidenum">
              <a:rPr lang="en-US" smtClean="0"/>
              <a:pPr/>
              <a:t>‹#›</a:t>
            </a:fld>
            <a:endParaRPr lang="en-US"/>
          </a:p>
        </p:txBody>
      </p:sp>
    </p:spTree>
  </p:cSld>
  <p:clrMapOvr>
    <a:masterClrMapping/>
  </p:clrMapOvr>
  <p:transition spd="slow">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19445E-ECA1-45CB-B41A-932348CF9CF7}" type="slidenum">
              <a:rPr lang="en-US" smtClean="0"/>
              <a:pPr/>
              <a:t>‹#›</a:t>
            </a:fld>
            <a:endParaRPr lang="en-US"/>
          </a:p>
        </p:txBody>
      </p:sp>
    </p:spTree>
  </p:cSld>
  <p:clrMapOvr>
    <a:masterClrMapping/>
  </p:clrMapOvr>
  <p:transition spd="slow">
    <p:diamon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8100" y="6470650"/>
            <a:ext cx="2133600" cy="387350"/>
          </a:xfrm>
        </p:spPr>
        <p:txBody>
          <a:bodyPr/>
          <a:lstStyle>
            <a:lvl1pPr>
              <a:defRPr/>
            </a:lvl1pPr>
          </a:lstStyle>
          <a:p>
            <a:fld id="{F7B1A0A3-3FDA-46AA-BBB4-18360F0651C8}" type="slidenum">
              <a:rPr lang="ar-SA"/>
              <a:pPr/>
              <a:t>‹#›</a:t>
            </a:fld>
            <a:endParaRPr lang="en-US"/>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19445E-ECA1-45CB-B41A-932348CF9CF7}" type="slidenum">
              <a:rPr lang="en-US" smtClean="0"/>
              <a:pPr/>
              <a:t>‹#›</a:t>
            </a:fld>
            <a:endParaRPr lang="en-US"/>
          </a:p>
        </p:txBody>
      </p:sp>
    </p:spTree>
  </p:cSld>
  <p:clrMapOvr>
    <a:masterClrMapping/>
  </p:clrMapOvr>
  <p:transition spd="slow">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Donut 13"/>
          <p:cNvSpPr/>
          <p:nvPr userDrawn="1"/>
        </p:nvSpPr>
        <p:spPr>
          <a:xfrm rot="2315675">
            <a:off x="1506704" y="29338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5" name="Oval 14"/>
          <p:cNvSpPr/>
          <p:nvPr userDrawn="1"/>
        </p:nvSpPr>
        <p:spPr>
          <a:xfrm>
            <a:off x="1422009" y="1726809"/>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19445E-ECA1-45CB-B41A-932348CF9CF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1" name="Picture 3" descr="00"/>
          <p:cNvPicPr>
            <a:picLocks noChangeAspect="1" noChangeArrowheads="1"/>
          </p:cNvPicPr>
          <p:nvPr userDrawn="1"/>
        </p:nvPicPr>
        <p:blipFill>
          <a:blip r:embed="rId2" cstate="print"/>
          <a:srcRect/>
          <a:stretch>
            <a:fillRect/>
          </a:stretch>
        </p:blipFill>
        <p:spPr bwMode="auto">
          <a:xfrm>
            <a:off x="-59045" y="76200"/>
            <a:ext cx="1125845" cy="762000"/>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E19445E-ECA1-45CB-B41A-932348CF9CF7}" type="slidenum">
              <a:rPr lang="en-US" smtClean="0"/>
              <a:pPr/>
              <a:t>‹#›</a:t>
            </a:fld>
            <a:endParaRPr lang="en-US"/>
          </a:p>
        </p:txBody>
      </p:sp>
    </p:spTree>
  </p:cSld>
  <p:clrMapOvr>
    <a:masterClrMapping/>
  </p:clrMapOvr>
  <p:transition spd="slow">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E19445E-ECA1-45CB-B41A-932348CF9CF7}" type="slidenum">
              <a:rPr lang="en-US" smtClean="0"/>
              <a:pPr/>
              <a:t>‹#›</a:t>
            </a:fld>
            <a:endParaRPr lang="en-US"/>
          </a:p>
        </p:txBody>
      </p:sp>
      <p:pic>
        <p:nvPicPr>
          <p:cNvPr id="10" name="Picture 3"/>
          <p:cNvPicPr>
            <a:picLocks noChangeAspect="1" noChangeArrowheads="1"/>
          </p:cNvPicPr>
          <p:nvPr userDrawn="1"/>
        </p:nvPicPr>
        <p:blipFill>
          <a:blip r:embed="rId2" cstate="print"/>
          <a:srcRect/>
          <a:stretch>
            <a:fillRect/>
          </a:stretch>
        </p:blipFill>
        <p:spPr bwMode="auto">
          <a:xfrm>
            <a:off x="7572375" y="5562600"/>
            <a:ext cx="1495425" cy="1219200"/>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E19445E-ECA1-45CB-B41A-932348CF9CF7}" type="slidenum">
              <a:rPr lang="en-US" smtClean="0"/>
              <a:pPr/>
              <a:t>‹#›</a:t>
            </a:fld>
            <a:endParaRPr lang="en-US"/>
          </a:p>
        </p:txBody>
      </p:sp>
      <p:cxnSp>
        <p:nvCxnSpPr>
          <p:cNvPr id="6" name="Straight Connector 5"/>
          <p:cNvCxnSpPr/>
          <p:nvPr userDrawn="1"/>
        </p:nvCxnSpPr>
        <p:spPr>
          <a:xfrm>
            <a:off x="990600" y="6477000"/>
            <a:ext cx="81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4" name="Donut 13"/>
          <p:cNvSpPr/>
          <p:nvPr userDrawn="1"/>
        </p:nvSpPr>
        <p:spPr>
          <a:xfrm rot="2315675">
            <a:off x="297172" y="29338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5" name="Oval 14"/>
          <p:cNvSpPr/>
          <p:nvPr userDrawn="1"/>
        </p:nvSpPr>
        <p:spPr>
          <a:xfrm>
            <a:off x="212477" y="1726809"/>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E19445E-ECA1-45CB-B41A-932348CF9CF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8" name="Picture 3" descr="00"/>
          <p:cNvPicPr>
            <a:picLocks noChangeAspect="1" noChangeArrowheads="1"/>
          </p:cNvPicPr>
          <p:nvPr userDrawn="1"/>
        </p:nvPicPr>
        <p:blipFill>
          <a:blip r:embed="rId2" cstate="print"/>
          <a:srcRect/>
          <a:stretch>
            <a:fillRect/>
          </a:stretch>
        </p:blipFill>
        <p:spPr bwMode="auto">
          <a:xfrm>
            <a:off x="-59045" y="76200"/>
            <a:ext cx="1125845" cy="762000"/>
          </a:xfrm>
          <a:prstGeom prst="rect">
            <a:avLst/>
          </a:prstGeom>
          <a:noFill/>
        </p:spPr>
      </p:pic>
      <p:cxnSp>
        <p:nvCxnSpPr>
          <p:cNvPr id="10" name="Straight Connector 9"/>
          <p:cNvCxnSpPr/>
          <p:nvPr userDrawn="1"/>
        </p:nvCxnSpPr>
        <p:spPr>
          <a:xfrm>
            <a:off x="990600" y="6477000"/>
            <a:ext cx="81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124200" y="6488668"/>
            <a:ext cx="4191000" cy="369332"/>
          </a:xfrm>
          <a:prstGeom prst="rect">
            <a:avLst/>
          </a:prstGeom>
          <a:noFill/>
        </p:spPr>
        <p:txBody>
          <a:bodyPr wrap="square" rtlCol="1">
            <a:spAutoFit/>
          </a:bodyPr>
          <a:lstStyle/>
          <a:p>
            <a:pPr algn="ctr"/>
            <a:r>
              <a:rPr lang="en-US" b="1" dirty="0" smtClean="0">
                <a:solidFill>
                  <a:srgbClr val="0000FF"/>
                </a:solidFill>
                <a:latin typeface="Bell MT" pitchFamily="18" charset="0"/>
              </a:rPr>
              <a:t>Esfahan </a:t>
            </a:r>
            <a:r>
              <a:rPr lang="en-US" b="1" dirty="0" err="1" smtClean="0">
                <a:solidFill>
                  <a:srgbClr val="0000FF"/>
                </a:solidFill>
                <a:latin typeface="Bell MT" pitchFamily="18" charset="0"/>
              </a:rPr>
              <a:t>Saman</a:t>
            </a:r>
            <a:r>
              <a:rPr lang="en-US" b="1" dirty="0" smtClean="0">
                <a:solidFill>
                  <a:srgbClr val="0000FF"/>
                </a:solidFill>
                <a:latin typeface="Bell MT" pitchFamily="18" charset="0"/>
              </a:rPr>
              <a:t> Energy</a:t>
            </a:r>
            <a:endParaRPr lang="fa-IR" b="1" dirty="0">
              <a:solidFill>
                <a:srgbClr val="0000FF"/>
              </a:solidFill>
              <a:latin typeface="Bell MT" pitchFamily="18"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E19445E-ECA1-45CB-B41A-932348CF9CF7}" type="slidenum">
              <a:rPr lang="en-US" smtClean="0"/>
              <a:pPr/>
              <a:t>‹#›</a:t>
            </a:fld>
            <a:endParaRPr lang="en-US"/>
          </a:p>
        </p:txBody>
      </p:sp>
      <p:pic>
        <p:nvPicPr>
          <p:cNvPr id="9" name="Picture 3" descr="00"/>
          <p:cNvPicPr>
            <a:picLocks noChangeAspect="1" noChangeArrowheads="1"/>
          </p:cNvPicPr>
          <p:nvPr userDrawn="1"/>
        </p:nvPicPr>
        <p:blipFill>
          <a:blip r:embed="rId2" cstate="print"/>
          <a:srcRect/>
          <a:stretch>
            <a:fillRect/>
          </a:stretch>
        </p:blipFill>
        <p:spPr bwMode="auto">
          <a:xfrm>
            <a:off x="0" y="76200"/>
            <a:ext cx="1125845" cy="762000"/>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CCB3CC7-0932-4DB7-82EB-21D50D70D36E}"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E19445E-ECA1-45CB-B41A-932348CF9CF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pic>
        <p:nvPicPr>
          <p:cNvPr id="12" name="Picture 3" descr="00"/>
          <p:cNvPicPr>
            <a:picLocks noChangeAspect="1" noChangeArrowheads="1"/>
          </p:cNvPicPr>
          <p:nvPr userDrawn="1"/>
        </p:nvPicPr>
        <p:blipFill>
          <a:blip r:embed="rId2" cstate="print"/>
          <a:srcRect/>
          <a:stretch>
            <a:fillRect/>
          </a:stretch>
        </p:blipFill>
        <p:spPr bwMode="auto">
          <a:xfrm>
            <a:off x="-59045" y="76200"/>
            <a:ext cx="1125845" cy="762000"/>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Donut 10"/>
          <p:cNvSpPr/>
          <p:nvPr/>
        </p:nvSpPr>
        <p:spPr>
          <a:xfrm rot="2315675">
            <a:off x="253511" y="29338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1726809"/>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CCB3CC7-0932-4DB7-82EB-21D50D70D36E}" type="datetimeFigureOut">
              <a:rPr lang="en-US" smtClean="0"/>
              <a:pPr/>
              <a:t>12/9/2015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E19445E-ECA1-45CB-B41A-932348CF9CF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4" name="Picture 3" descr="00"/>
          <p:cNvPicPr>
            <a:picLocks noChangeAspect="1" noChangeArrowheads="1"/>
          </p:cNvPicPr>
          <p:nvPr userDrawn="1"/>
        </p:nvPicPr>
        <p:blipFill>
          <a:blip r:embed="rId14" cstate="print"/>
          <a:srcRect/>
          <a:stretch>
            <a:fillRect/>
          </a:stretch>
        </p:blipFill>
        <p:spPr bwMode="auto">
          <a:xfrm>
            <a:off x="-59045" y="76200"/>
            <a:ext cx="1125845" cy="762000"/>
          </a:xfrm>
          <a:prstGeom prst="rect">
            <a:avLst/>
          </a:prstGeom>
          <a:noFill/>
        </p:spPr>
      </p:pic>
      <p:cxnSp>
        <p:nvCxnSpPr>
          <p:cNvPr id="13" name="Straight Connector 12"/>
          <p:cNvCxnSpPr/>
          <p:nvPr userDrawn="1"/>
        </p:nvCxnSpPr>
        <p:spPr>
          <a:xfrm>
            <a:off x="990600" y="6477000"/>
            <a:ext cx="8136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048000" y="6488668"/>
            <a:ext cx="4191000" cy="369332"/>
          </a:xfrm>
          <a:prstGeom prst="rect">
            <a:avLst/>
          </a:prstGeom>
          <a:noFill/>
        </p:spPr>
        <p:txBody>
          <a:bodyPr wrap="square" rtlCol="1">
            <a:spAutoFit/>
          </a:bodyPr>
          <a:lstStyle/>
          <a:p>
            <a:pPr algn="ctr"/>
            <a:r>
              <a:rPr lang="en-US" b="1" dirty="0" smtClean="0">
                <a:solidFill>
                  <a:srgbClr val="0000FF"/>
                </a:solidFill>
                <a:latin typeface="Bell MT" pitchFamily="18" charset="0"/>
              </a:rPr>
              <a:t>Esfahan </a:t>
            </a:r>
            <a:r>
              <a:rPr lang="en-US" b="1" dirty="0" err="1" smtClean="0">
                <a:solidFill>
                  <a:srgbClr val="0000FF"/>
                </a:solidFill>
                <a:latin typeface="Bell MT" pitchFamily="18" charset="0"/>
              </a:rPr>
              <a:t>Saman</a:t>
            </a:r>
            <a:r>
              <a:rPr lang="en-US" b="1" dirty="0" smtClean="0">
                <a:solidFill>
                  <a:srgbClr val="0000FF"/>
                </a:solidFill>
                <a:latin typeface="Bell MT" pitchFamily="18" charset="0"/>
              </a:rPr>
              <a:t> Energy</a:t>
            </a:r>
            <a:endParaRPr lang="fa-IR" b="1" dirty="0">
              <a:solidFill>
                <a:srgbClr val="0000FF"/>
              </a:solidFill>
              <a:latin typeface="Bell MT" pitchFamily="18" charset="0"/>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Animation/Start.exe" TargetMode="External"/><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Besm08.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371600" y="1447800"/>
            <a:ext cx="7362455" cy="36576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8038"/>
            <a:ext cx="8229600" cy="639762"/>
          </a:xfrm>
          <a:noFill/>
          <a:ln>
            <a:miter lim="800000"/>
            <a:headEnd/>
            <a:tailEnd/>
          </a:ln>
        </p:spPr>
        <p:txBody>
          <a:bodyPr vert="horz" wrap="square" lIns="91440" tIns="45720" rIns="91440" bIns="45720" numCol="1" rtlCol="0" anchor="t" anchorCtr="0" compatLnSpc="1">
            <a:prstTxWarp prst="textNoShape">
              <a:avLst/>
            </a:prstTxWarp>
            <a:noAutofit/>
          </a:bodyPr>
          <a:lstStyle/>
          <a:p>
            <a:pPr algn="ctr"/>
            <a:r>
              <a:rPr lang="fa-IR" sz="3600" b="1" dirty="0" smtClean="0">
                <a:solidFill>
                  <a:srgbClr val="FF0000"/>
                </a:solidFill>
                <a:effectLst/>
                <a:cs typeface="B Nazanin" pitchFamily="2" charset="-78"/>
              </a:rPr>
              <a:t>برنامه هاي مديريت انرژي در يك مجموعه</a:t>
            </a:r>
            <a:endParaRPr lang="en-US" sz="3600" b="1" dirty="0">
              <a:solidFill>
                <a:srgbClr val="FF0000"/>
              </a:solidFill>
              <a:effectLst/>
              <a:cs typeface="B Nazanin" pitchFamily="2" charset="-78"/>
            </a:endParaRPr>
          </a:p>
        </p:txBody>
      </p:sp>
      <p:sp>
        <p:nvSpPr>
          <p:cNvPr id="3" name="Content Placeholder 2"/>
          <p:cNvSpPr>
            <a:spLocks noGrp="1"/>
          </p:cNvSpPr>
          <p:nvPr>
            <p:ph idx="1"/>
          </p:nvPr>
        </p:nvSpPr>
        <p:spPr>
          <a:xfrm>
            <a:off x="1143000" y="1752600"/>
            <a:ext cx="7620000" cy="4724400"/>
          </a:xfrm>
          <a:noFill/>
          <a:ln>
            <a:miter lim="800000"/>
            <a:headEnd/>
            <a:tailEnd/>
          </a:ln>
        </p:spPr>
        <p:txBody>
          <a:bodyPr vert="horz" wrap="square" lIns="91440" tIns="45720" rIns="91440" bIns="45720" numCol="1" rtlCol="0" anchor="t" anchorCtr="0" compatLnSpc="1">
            <a:prstTxWarp prst="textNoShape">
              <a:avLst/>
            </a:prstTxWarp>
            <a:noAutofit/>
          </a:bodyPr>
          <a:lstStyle/>
          <a:p>
            <a:pPr marL="609600" indent="-609600" algn="r" rtl="1">
              <a:lnSpc>
                <a:spcPct val="200000"/>
              </a:lnSpc>
              <a:buFont typeface="+mj-lt"/>
              <a:buAutoNum type="arabicParenR"/>
            </a:pPr>
            <a:r>
              <a:rPr lang="fa-IR" sz="2800" b="1" dirty="0" smtClean="0">
                <a:cs typeface="Nazanin" pitchFamily="2" charset="-78"/>
              </a:rPr>
              <a:t>مشخص نمودن نقاط اتلاف انرژي</a:t>
            </a:r>
          </a:p>
          <a:p>
            <a:pPr marL="609600" indent="-609600" algn="r" rtl="1">
              <a:lnSpc>
                <a:spcPct val="200000"/>
              </a:lnSpc>
              <a:buFont typeface="+mj-lt"/>
              <a:buAutoNum type="arabicParenR"/>
            </a:pPr>
            <a:r>
              <a:rPr lang="fa-IR" sz="2800" b="1" dirty="0" smtClean="0">
                <a:cs typeface="Nazanin" pitchFamily="2" charset="-78"/>
              </a:rPr>
              <a:t>بررسي ماهيانه قبوض برق (ديماند، ضريب توان، مصرف انرژي و ...)</a:t>
            </a:r>
          </a:p>
          <a:p>
            <a:pPr marL="609600" indent="-609600" algn="r" rtl="1">
              <a:lnSpc>
                <a:spcPct val="200000"/>
              </a:lnSpc>
              <a:buFont typeface="+mj-lt"/>
              <a:buAutoNum type="arabicParenR"/>
            </a:pPr>
            <a:r>
              <a:rPr lang="fa-IR" sz="2800" b="1" dirty="0" smtClean="0">
                <a:cs typeface="Nazanin" pitchFamily="2" charset="-78"/>
              </a:rPr>
              <a:t>انجام مميزي عبوري (</a:t>
            </a:r>
            <a:r>
              <a:rPr lang="en-US" sz="2800" b="1" dirty="0" smtClean="0">
                <a:cs typeface="Nazanin" pitchFamily="2" charset="-78"/>
              </a:rPr>
              <a:t>(Walk Through Audit</a:t>
            </a:r>
          </a:p>
          <a:p>
            <a:pPr marL="609600" indent="-609600" algn="r" rtl="1">
              <a:lnSpc>
                <a:spcPct val="200000"/>
              </a:lnSpc>
              <a:buFont typeface="+mj-lt"/>
              <a:buAutoNum type="arabicParenR"/>
            </a:pPr>
            <a:r>
              <a:rPr lang="fa-IR" sz="2800" b="1" dirty="0" smtClean="0">
                <a:cs typeface="Nazanin" pitchFamily="2" charset="-78"/>
              </a:rPr>
              <a:t>انجام مميزي جامع (</a:t>
            </a:r>
            <a:r>
              <a:rPr lang="en-US" sz="2800" b="1" dirty="0" smtClean="0">
                <a:cs typeface="Nazanin" pitchFamily="2" charset="-78"/>
              </a:rPr>
              <a:t>Comprehensive Audit</a:t>
            </a:r>
            <a:r>
              <a:rPr lang="fa-IR" sz="2800" b="1" dirty="0" smtClean="0">
                <a:cs typeface="Nazanin" pitchFamily="2" charset="-78"/>
              </a:rPr>
              <a:t>)</a:t>
            </a:r>
          </a:p>
          <a:p>
            <a:pPr marL="609600" indent="-609600" algn="r" rtl="1">
              <a:lnSpc>
                <a:spcPct val="200000"/>
              </a:lnSpc>
              <a:buNone/>
            </a:pPr>
            <a:endParaRPr lang="en-US" sz="2800" b="1" dirty="0">
              <a:cs typeface="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vertic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2" cstate="print"/>
          <a:srcRect l="10204" t="16505" r="6122" b="3314"/>
          <a:stretch>
            <a:fillRect/>
          </a:stretch>
        </p:blipFill>
        <p:spPr bwMode="auto">
          <a:xfrm>
            <a:off x="1600200" y="1219200"/>
            <a:ext cx="6791740" cy="4876801"/>
          </a:xfrm>
          <a:prstGeom prst="rect">
            <a:avLst/>
          </a:prstGeom>
          <a:noFill/>
          <a:ln w="9525">
            <a:solidFill>
              <a:schemeClr val="tx1"/>
            </a:solidFill>
            <a:miter lim="800000"/>
            <a:headEnd/>
            <a:tailEnd/>
          </a:ln>
          <a:effectLst/>
        </p:spPr>
      </p:pic>
      <p:sp>
        <p:nvSpPr>
          <p:cNvPr id="3" name="Title 1"/>
          <p:cNvSpPr>
            <a:spLocks noGrp="1"/>
          </p:cNvSpPr>
          <p:nvPr>
            <p:ph type="title"/>
          </p:nvPr>
        </p:nvSpPr>
        <p:spPr>
          <a:xfrm>
            <a:off x="914400" y="329625"/>
            <a:ext cx="8229600" cy="584775"/>
          </a:xfrm>
          <a:noFill/>
          <a:ln w="9525">
            <a:noFill/>
            <a:miter lim="800000"/>
            <a:headEnd/>
            <a:tailEnd/>
          </a:ln>
        </p:spPr>
        <p:txBody>
          <a:bodyPr vert="horz" wrap="square" lIns="91440" tIns="45720" rIns="91440" bIns="45720" rtlCol="0" anchor="ctr">
            <a:spAutoFit/>
          </a:bodyPr>
          <a:lstStyle/>
          <a:p>
            <a:pPr marL="838200" indent="-838200" algn="ctr" rtl="1"/>
            <a:r>
              <a:rPr lang="en-US" sz="3200" b="1" dirty="0" smtClean="0">
                <a:solidFill>
                  <a:srgbClr val="C00000"/>
                </a:solidFill>
                <a:latin typeface="Arial" pitchFamily="34" charset="0"/>
                <a:ea typeface="Times New Roman" pitchFamily="18" charset="0"/>
                <a:cs typeface="B Nazanin" pitchFamily="2" charset="-78"/>
              </a:rPr>
              <a:t>   </a:t>
            </a:r>
            <a:r>
              <a:rPr lang="fa-IR" sz="3200" b="1" dirty="0" smtClean="0">
                <a:solidFill>
                  <a:srgbClr val="C00000"/>
                </a:solidFill>
                <a:latin typeface="Arial" pitchFamily="34" charset="0"/>
                <a:ea typeface="Times New Roman" pitchFamily="18" charset="0"/>
                <a:cs typeface="B Nazanin" pitchFamily="2" charset="-78"/>
              </a:rPr>
              <a:t>اثر هارمونيك ها بر عملکرد خازن ها</a:t>
            </a:r>
            <a:endParaRPr lang="en-US" sz="3200" b="1" dirty="0">
              <a:solidFill>
                <a:srgbClr val="C00000"/>
              </a:solidFill>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231426"/>
                                        </p:tgtEl>
                                        <p:attrNameLst>
                                          <p:attrName>style.visibility</p:attrName>
                                        </p:attrNameLst>
                                      </p:cBhvr>
                                      <p:to>
                                        <p:strVal val="visible"/>
                                      </p:to>
                                    </p:set>
                                    <p:anim calcmode="lin" valueType="num">
                                      <p:cBhvr>
                                        <p:cTn id="18" dur="1000" fill="hold"/>
                                        <p:tgtEl>
                                          <p:spTgt spid="231426"/>
                                        </p:tgtEl>
                                        <p:attrNameLst>
                                          <p:attrName>ppt_w</p:attrName>
                                        </p:attrNameLst>
                                      </p:cBhvr>
                                      <p:tavLst>
                                        <p:tav tm="0">
                                          <p:val>
                                            <p:fltVal val="0"/>
                                          </p:val>
                                        </p:tav>
                                        <p:tav tm="100000">
                                          <p:val>
                                            <p:strVal val="#ppt_w"/>
                                          </p:val>
                                        </p:tav>
                                      </p:tavLst>
                                    </p:anim>
                                    <p:anim calcmode="lin" valueType="num">
                                      <p:cBhvr>
                                        <p:cTn id="19" dur="1000" fill="hold"/>
                                        <p:tgtEl>
                                          <p:spTgt spid="2314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077218"/>
          </a:xfrm>
          <a:noFill/>
          <a:ln w="9525">
            <a:noFill/>
            <a:miter lim="800000"/>
            <a:headEnd/>
            <a:tailEnd/>
          </a:ln>
        </p:spPr>
        <p:txBody>
          <a:bodyPr vert="horz" wrap="square" lIns="91440" tIns="45720" rIns="91440" bIns="45720" rtlCol="0" anchor="ctr">
            <a:spAutoFit/>
          </a:bodyPr>
          <a:lstStyle/>
          <a:p>
            <a:pPr marL="838200" indent="-838200" algn="ctr" rtl="1"/>
            <a:r>
              <a:rPr lang="en-US" sz="3200" b="1" dirty="0" smtClean="0">
                <a:solidFill>
                  <a:srgbClr val="C00000"/>
                </a:solidFill>
                <a:latin typeface="Arial" pitchFamily="34" charset="0"/>
                <a:ea typeface="Times New Roman" pitchFamily="18" charset="0"/>
                <a:cs typeface="B Nazanin" pitchFamily="2" charset="-78"/>
              </a:rPr>
              <a:t>   </a:t>
            </a:r>
            <a:r>
              <a:rPr lang="fa-IR" sz="3200" b="1" dirty="0" smtClean="0">
                <a:solidFill>
                  <a:srgbClr val="C00000"/>
                </a:solidFill>
                <a:latin typeface="Arial" pitchFamily="34" charset="0"/>
                <a:ea typeface="Times New Roman" pitchFamily="18" charset="0"/>
                <a:cs typeface="B Nazanin" pitchFamily="2" charset="-78"/>
              </a:rPr>
              <a:t>درصد </a:t>
            </a:r>
            <a:r>
              <a:rPr lang="fa-IR" sz="3200" b="1" dirty="0">
                <a:solidFill>
                  <a:srgbClr val="C00000"/>
                </a:solidFill>
                <a:latin typeface="Arial" pitchFamily="34" charset="0"/>
                <a:ea typeface="Times New Roman" pitchFamily="18" charset="0"/>
                <a:cs typeface="B Nazanin" pitchFamily="2" charset="-78"/>
              </a:rPr>
              <a:t>اعوجاج هارمونيكي كل</a:t>
            </a:r>
            <a:br>
              <a:rPr lang="fa-IR" sz="3200" b="1" dirty="0">
                <a:solidFill>
                  <a:srgbClr val="C00000"/>
                </a:solidFill>
                <a:latin typeface="Arial" pitchFamily="34" charset="0"/>
                <a:ea typeface="Times New Roman" pitchFamily="18" charset="0"/>
                <a:cs typeface="B Nazanin" pitchFamily="2" charset="-78"/>
              </a:rPr>
            </a:br>
            <a:r>
              <a:rPr lang="en-US" sz="3200" b="1" dirty="0">
                <a:solidFill>
                  <a:srgbClr val="C00000"/>
                </a:solidFill>
                <a:latin typeface="Arial" pitchFamily="34" charset="0"/>
                <a:ea typeface="Times New Roman" pitchFamily="18" charset="0"/>
                <a:cs typeface="B Nazanin" pitchFamily="2" charset="-78"/>
              </a:rPr>
              <a:t>Total Harmonic Distortion</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73383" y="1447800"/>
            <a:ext cx="3551017" cy="865834"/>
          </a:xfrm>
          <a:prstGeom prst="rect">
            <a:avLst/>
          </a:prstGeom>
          <a:noFill/>
        </p:spPr>
      </p:pic>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29842" y="1524000"/>
            <a:ext cx="3493698" cy="762000"/>
          </a:xfrm>
          <a:prstGeom prst="rect">
            <a:avLst/>
          </a:prstGeom>
          <a:noFill/>
        </p:spPr>
      </p:pic>
      <p:graphicFrame>
        <p:nvGraphicFramePr>
          <p:cNvPr id="6" name="Table 5"/>
          <p:cNvGraphicFramePr>
            <a:graphicFrameLocks noGrp="1"/>
          </p:cNvGraphicFramePr>
          <p:nvPr/>
        </p:nvGraphicFramePr>
        <p:xfrm>
          <a:off x="2590798" y="2667006"/>
          <a:ext cx="4343402" cy="3657591"/>
        </p:xfrm>
        <a:graphic>
          <a:graphicData uri="http://schemas.openxmlformats.org/drawingml/2006/table">
            <a:tbl>
              <a:tblPr rtl="1"/>
              <a:tblGrid>
                <a:gridCol w="996532"/>
                <a:gridCol w="1673435"/>
                <a:gridCol w="1673435"/>
              </a:tblGrid>
              <a:tr h="650781">
                <a:tc>
                  <a:txBody>
                    <a:bodyPr/>
                    <a:lstStyle/>
                    <a:p>
                      <a:pPr marL="0" marR="0" indent="0" algn="ctr" rtl="1">
                        <a:lnSpc>
                          <a:spcPct val="120000"/>
                        </a:lnSpc>
                        <a:spcBef>
                          <a:spcPts val="0"/>
                        </a:spcBef>
                        <a:spcAft>
                          <a:spcPts val="0"/>
                        </a:spcAft>
                      </a:pPr>
                      <a:r>
                        <a:rPr lang="fa-IR" sz="1400" b="1" dirty="0">
                          <a:solidFill>
                            <a:schemeClr val="tx1"/>
                          </a:solidFill>
                          <a:latin typeface="Times New Roman"/>
                          <a:ea typeface="Times New Roman"/>
                          <a:cs typeface="Nazanin"/>
                        </a:rPr>
                        <a:t>استاندارد</a:t>
                      </a:r>
                      <a:endParaRPr lang="en-US" sz="14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rtl="1">
                        <a:lnSpc>
                          <a:spcPct val="120000"/>
                        </a:lnSpc>
                        <a:spcBef>
                          <a:spcPts val="0"/>
                        </a:spcBef>
                        <a:spcAft>
                          <a:spcPts val="0"/>
                        </a:spcAft>
                      </a:pPr>
                      <a:r>
                        <a:rPr lang="fa-IR" sz="1400" b="1" dirty="0">
                          <a:solidFill>
                            <a:schemeClr val="tx1"/>
                          </a:solidFill>
                          <a:latin typeface="Times New Roman"/>
                          <a:ea typeface="Times New Roman"/>
                          <a:cs typeface="Nazanin"/>
                        </a:rPr>
                        <a:t>سطوح ولتاژ</a:t>
                      </a:r>
                      <a:endParaRPr lang="en-US" sz="14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rtl="1">
                        <a:lnSpc>
                          <a:spcPct val="120000"/>
                        </a:lnSpc>
                        <a:spcBef>
                          <a:spcPts val="0"/>
                        </a:spcBef>
                        <a:spcAft>
                          <a:spcPts val="0"/>
                        </a:spcAft>
                      </a:pPr>
                      <a:r>
                        <a:rPr lang="fa-IR" sz="1400" b="1" dirty="0">
                          <a:solidFill>
                            <a:schemeClr val="tx1"/>
                          </a:solidFill>
                          <a:latin typeface="Times New Roman"/>
                          <a:ea typeface="Times New Roman"/>
                          <a:cs typeface="Nazanin"/>
                        </a:rPr>
                        <a:t>درصد اعوجاج هارمونيك </a:t>
                      </a:r>
                      <a:r>
                        <a:rPr lang="fa-IR" sz="1400" b="1" dirty="0" smtClean="0">
                          <a:solidFill>
                            <a:schemeClr val="tx1"/>
                          </a:solidFill>
                          <a:latin typeface="Times New Roman"/>
                          <a:ea typeface="Times New Roman"/>
                          <a:cs typeface="Nazanin"/>
                        </a:rPr>
                        <a:t>كل </a:t>
                      </a:r>
                      <a:r>
                        <a:rPr lang="en-US" sz="1400" b="1" dirty="0" smtClean="0">
                          <a:solidFill>
                            <a:schemeClr val="tx1"/>
                          </a:solidFill>
                          <a:latin typeface="Times New Roman"/>
                          <a:ea typeface="Times New Roman"/>
                          <a:cs typeface="Nazanin"/>
                        </a:rPr>
                        <a:t>(%)</a:t>
                      </a:r>
                      <a:endParaRPr lang="en-US" sz="14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0681">
                <a:tc rowSpan="3">
                  <a:txBody>
                    <a:bodyPr/>
                    <a:lstStyle/>
                    <a:p>
                      <a:pPr marL="0" marR="0" indent="0" algn="ctr" rtl="1">
                        <a:lnSpc>
                          <a:spcPct val="120000"/>
                        </a:lnSpc>
                        <a:spcBef>
                          <a:spcPts val="0"/>
                        </a:spcBef>
                        <a:spcAft>
                          <a:spcPts val="0"/>
                        </a:spcAft>
                      </a:pPr>
                      <a:r>
                        <a:rPr lang="fa-IR" sz="1400" b="1">
                          <a:solidFill>
                            <a:schemeClr val="tx1"/>
                          </a:solidFill>
                          <a:latin typeface="Times New Roman"/>
                          <a:ea typeface="Times New Roman"/>
                          <a:cs typeface="Nazanin"/>
                        </a:rPr>
                        <a:t>ايران</a:t>
                      </a:r>
                      <a:endParaRPr lang="en-US" sz="1400" b="1">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LV-MV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vMerge="1">
                  <a:txBody>
                    <a:bodyPr/>
                    <a:lstStyle/>
                    <a:p>
                      <a:endParaRPr lang="en-US"/>
                    </a:p>
                  </a:txBody>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HV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vMerge="1">
                  <a:txBody>
                    <a:bodyPr/>
                    <a:lstStyle/>
                    <a:p>
                      <a:endParaRPr lang="en-US"/>
                    </a:p>
                  </a:txBody>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EHV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dirty="0">
                          <a:solidFill>
                            <a:schemeClr val="tx1"/>
                          </a:solidFill>
                          <a:latin typeface="Times New Roman"/>
                          <a:ea typeface="Times New Roman"/>
                          <a:cs typeface="Nazani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rowSpan="3">
                  <a:txBody>
                    <a:bodyPr/>
                    <a:lstStyle/>
                    <a:p>
                      <a:pPr marL="0" marR="0" indent="0" algn="ctr" rtl="1">
                        <a:lnSpc>
                          <a:spcPct val="120000"/>
                        </a:lnSpc>
                        <a:spcBef>
                          <a:spcPts val="0"/>
                        </a:spcBef>
                        <a:spcAft>
                          <a:spcPts val="0"/>
                        </a:spcAft>
                      </a:pPr>
                      <a:r>
                        <a:rPr lang="en-US" sz="1400" b="1" dirty="0">
                          <a:solidFill>
                            <a:schemeClr val="tx1"/>
                          </a:solidFill>
                          <a:latin typeface="Times New Roman"/>
                          <a:ea typeface="Times New Roman"/>
                          <a:cs typeface="Nazanin"/>
                        </a:rPr>
                        <a:t>IEC61000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LV-MV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vMerge="1">
                  <a:txBody>
                    <a:bodyPr/>
                    <a:lstStyle/>
                    <a:p>
                      <a:endParaRPr lang="en-US"/>
                    </a:p>
                  </a:txBody>
                  <a:tcPr/>
                </a:tc>
                <a:tc>
                  <a:txBody>
                    <a:bodyPr/>
                    <a:lstStyle/>
                    <a:p>
                      <a:pPr marL="0" marR="0" indent="0" algn="ctr" rtl="1">
                        <a:lnSpc>
                          <a:spcPct val="120000"/>
                        </a:lnSpc>
                        <a:spcBef>
                          <a:spcPts val="0"/>
                        </a:spcBef>
                        <a:spcAft>
                          <a:spcPts val="0"/>
                        </a:spcAft>
                      </a:pPr>
                      <a:r>
                        <a:rPr lang="en-US" sz="1400" b="1" dirty="0" smtClean="0">
                          <a:solidFill>
                            <a:schemeClr val="tx1"/>
                          </a:solidFill>
                          <a:latin typeface="Times New Roman"/>
                          <a:ea typeface="Times New Roman"/>
                          <a:cs typeface="Nazanin"/>
                        </a:rPr>
                        <a:t>MV</a:t>
                      </a:r>
                      <a:endParaRPr lang="en-US" sz="14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a:lnSpc>
                          <a:spcPct val="120000"/>
                        </a:lnSpc>
                        <a:spcBef>
                          <a:spcPts val="0"/>
                        </a:spcBef>
                        <a:spcAft>
                          <a:spcPts val="0"/>
                        </a:spcAft>
                      </a:pPr>
                      <a:r>
                        <a:rPr lang="en-US" sz="1400" b="1">
                          <a:solidFill>
                            <a:schemeClr val="tx1"/>
                          </a:solidFill>
                          <a:latin typeface="Times New Roman"/>
                          <a:ea typeface="Times New Roman"/>
                          <a:cs typeface="Nazanin"/>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vMerge="1">
                  <a:txBody>
                    <a:bodyPr/>
                    <a:lstStyle/>
                    <a:p>
                      <a:endParaRPr lang="en-US"/>
                    </a:p>
                  </a:txBody>
                  <a:tcPr/>
                </a:tc>
                <a:tc>
                  <a:txBody>
                    <a:bodyPr/>
                    <a:lstStyle/>
                    <a:p>
                      <a:pPr marL="0" marR="0" indent="0" algn="ctr" rtl="1">
                        <a:lnSpc>
                          <a:spcPct val="120000"/>
                        </a:lnSpc>
                        <a:spcBef>
                          <a:spcPts val="0"/>
                        </a:spcBef>
                        <a:spcAft>
                          <a:spcPts val="0"/>
                        </a:spcAft>
                      </a:pPr>
                      <a:r>
                        <a:rPr lang="en-US" sz="1400" b="1" dirty="0" smtClean="0">
                          <a:solidFill>
                            <a:schemeClr val="tx1"/>
                          </a:solidFill>
                          <a:latin typeface="Times New Roman"/>
                          <a:ea typeface="Times New Roman"/>
                          <a:cs typeface="Nazanin"/>
                        </a:rPr>
                        <a:t>HV-EHV</a:t>
                      </a:r>
                      <a:endParaRPr lang="en-US" sz="14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EN50160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LV-MV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rowSpan="3">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IEEE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LV-MV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a:lnSpc>
                          <a:spcPct val="120000"/>
                        </a:lnSpc>
                        <a:spcBef>
                          <a:spcPts val="0"/>
                        </a:spcBef>
                        <a:spcAft>
                          <a:spcPts val="0"/>
                        </a:spcAft>
                      </a:pPr>
                      <a:r>
                        <a:rPr lang="en-US" sz="1400" b="1">
                          <a:solidFill>
                            <a:schemeClr val="tx1"/>
                          </a:solidFill>
                          <a:latin typeface="Times New Roman"/>
                          <a:ea typeface="Times New Roman"/>
                          <a:cs typeface="Nazani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vMerge="1">
                  <a:txBody>
                    <a:bodyPr/>
                    <a:lstStyle/>
                    <a:p>
                      <a:endParaRPr lang="en-US"/>
                    </a:p>
                  </a:txBody>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HV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1">
                <a:tc vMerge="1">
                  <a:txBody>
                    <a:bodyPr/>
                    <a:lstStyle/>
                    <a:p>
                      <a:endParaRPr lang="en-US"/>
                    </a:p>
                  </a:txBody>
                  <a:tcPr/>
                </a:tc>
                <a:tc>
                  <a:txBody>
                    <a:bodyPr/>
                    <a:lstStyle/>
                    <a:p>
                      <a:pPr marL="0" marR="0" indent="0" algn="ctr" rtl="1">
                        <a:lnSpc>
                          <a:spcPct val="120000"/>
                        </a:lnSpc>
                        <a:spcBef>
                          <a:spcPts val="0"/>
                        </a:spcBef>
                        <a:spcAft>
                          <a:spcPts val="0"/>
                        </a:spcAft>
                      </a:pPr>
                      <a:r>
                        <a:rPr lang="en-US" sz="1400" b="1">
                          <a:solidFill>
                            <a:schemeClr val="tx1"/>
                          </a:solidFill>
                          <a:latin typeface="Times New Roman"/>
                          <a:ea typeface="Times New Roman"/>
                          <a:cs typeface="Nazanin"/>
                        </a:rPr>
                        <a:t>EHV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1">
                        <a:lnSpc>
                          <a:spcPct val="120000"/>
                        </a:lnSpc>
                        <a:spcBef>
                          <a:spcPts val="0"/>
                        </a:spcBef>
                        <a:spcAft>
                          <a:spcPts val="0"/>
                        </a:spcAft>
                      </a:pPr>
                      <a:r>
                        <a:rPr lang="en-US" sz="1400" b="1" dirty="0">
                          <a:solidFill>
                            <a:schemeClr val="tx1"/>
                          </a:solidFill>
                          <a:latin typeface="Times New Roman"/>
                          <a:ea typeface="Times New Roman"/>
                          <a:cs typeface="Nazani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from="(-#ppt_w/2)" to="(#ppt_x)" calcmode="lin" valueType="num">
                                      <p:cBhvr>
                                        <p:cTn id="19" dur="600" fill="hold">
                                          <p:stCondLst>
                                            <p:cond delay="0"/>
                                          </p:stCondLst>
                                        </p:cTn>
                                        <p:tgtEl>
                                          <p:spTgt spid="4"/>
                                        </p:tgtEl>
                                        <p:attrNameLst>
                                          <p:attrName>ppt_x</p:attrName>
                                        </p:attrNameLst>
                                      </p:cBhvr>
                                    </p:anim>
                                    <p:anim from="0" to="-1.0" calcmode="lin" valueType="num">
                                      <p:cBhvr>
                                        <p:cTn id="20" dur="200" decel="50000" autoRev="1" fill="hold">
                                          <p:stCondLst>
                                            <p:cond delay="600"/>
                                          </p:stCondLst>
                                        </p:cTn>
                                        <p:tgtEl>
                                          <p:spTgt spid="4"/>
                                        </p:tgtEl>
                                        <p:attrNameLst>
                                          <p:attrName>xshear</p:attrName>
                                        </p:attrNameLst>
                                      </p:cBhvr>
                                    </p:anim>
                                    <p:animScale>
                                      <p:cBhvr>
                                        <p:cTn id="21" dur="200" decel="100000" autoRev="1" fill="hold">
                                          <p:stCondLst>
                                            <p:cond delay="600"/>
                                          </p:stCondLst>
                                        </p:cTn>
                                        <p:tgtEl>
                                          <p:spTgt spid="4"/>
                                        </p:tgtEl>
                                      </p:cBhvr>
                                      <p:from x="100000" y="100000"/>
                                      <p:to x="80000" y="100000"/>
                                    </p:animScale>
                                    <p:anim by="(#ppt_h/3+#ppt_w*0.1)" calcmode="lin" valueType="num">
                                      <p:cBhvr additive="sum">
                                        <p:cTn id="22" dur="200" decel="100000" autoRev="1" fill="hold">
                                          <p:stCondLst>
                                            <p:cond delay="600"/>
                                          </p:stCondLst>
                                        </p:cTn>
                                        <p:tgtEl>
                                          <p:spTgt spid="4"/>
                                        </p:tgtEl>
                                        <p:attrNameLst>
                                          <p:attrName>ppt_x</p:attrName>
                                        </p:attrNameLst>
                                      </p:cBhvr>
                                    </p:anim>
                                  </p:childTnLst>
                                </p:cTn>
                              </p:par>
                            </p:childTnLst>
                          </p:cTn>
                        </p:par>
                        <p:par>
                          <p:cTn id="23" fill="hold">
                            <p:stCondLst>
                              <p:cond delay="1000"/>
                            </p:stCondLst>
                            <p:childTnLst>
                              <p:par>
                                <p:cTn id="24" presetID="34"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from="(-#ppt_w/2)" to="(#ppt_x)" calcmode="lin" valueType="num">
                                      <p:cBhvr>
                                        <p:cTn id="26" dur="600" fill="hold">
                                          <p:stCondLst>
                                            <p:cond delay="0"/>
                                          </p:stCondLst>
                                        </p:cTn>
                                        <p:tgtEl>
                                          <p:spTgt spid="5"/>
                                        </p:tgtEl>
                                        <p:attrNameLst>
                                          <p:attrName>ppt_x</p:attrName>
                                        </p:attrNameLst>
                                      </p:cBhvr>
                                    </p:anim>
                                    <p:anim from="0" to="-1.0" calcmode="lin" valueType="num">
                                      <p:cBhvr>
                                        <p:cTn id="27" dur="200" decel="50000" autoRev="1" fill="hold">
                                          <p:stCondLst>
                                            <p:cond delay="600"/>
                                          </p:stCondLst>
                                        </p:cTn>
                                        <p:tgtEl>
                                          <p:spTgt spid="5"/>
                                        </p:tgtEl>
                                        <p:attrNameLst>
                                          <p:attrName>xshear</p:attrName>
                                        </p:attrNameLst>
                                      </p:cBhvr>
                                    </p:anim>
                                    <p:animScale>
                                      <p:cBhvr>
                                        <p:cTn id="28" dur="200" decel="100000" autoRev="1" fill="hold">
                                          <p:stCondLst>
                                            <p:cond delay="600"/>
                                          </p:stCondLst>
                                        </p:cTn>
                                        <p:tgtEl>
                                          <p:spTgt spid="5"/>
                                        </p:tgtEl>
                                      </p:cBhvr>
                                      <p:from x="100000" y="100000"/>
                                      <p:to x="80000" y="100000"/>
                                    </p:animScale>
                                    <p:anim by="(#ppt_h/3+#ppt_w*0.1)" calcmode="lin" valueType="num">
                                      <p:cBhvr additive="sum">
                                        <p:cTn id="29" dur="200" decel="100000" autoRev="1" fill="hold">
                                          <p:stCondLst>
                                            <p:cond delay="600"/>
                                          </p:stCondLst>
                                        </p:cTn>
                                        <p:tgtEl>
                                          <p:spTgt spid="5"/>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from="(-#ppt_w/2)" to="(#ppt_x)" calcmode="lin" valueType="num">
                                      <p:cBhvr>
                                        <p:cTn id="34" dur="600" fill="hold">
                                          <p:stCondLst>
                                            <p:cond delay="0"/>
                                          </p:stCondLst>
                                        </p:cTn>
                                        <p:tgtEl>
                                          <p:spTgt spid="6"/>
                                        </p:tgtEl>
                                        <p:attrNameLst>
                                          <p:attrName>ppt_x</p:attrName>
                                        </p:attrNameLst>
                                      </p:cBhvr>
                                    </p:anim>
                                    <p:anim from="0" to="-1.0" calcmode="lin" valueType="num">
                                      <p:cBhvr>
                                        <p:cTn id="35" dur="200" decel="50000" autoRev="1" fill="hold">
                                          <p:stCondLst>
                                            <p:cond delay="600"/>
                                          </p:stCondLst>
                                        </p:cTn>
                                        <p:tgtEl>
                                          <p:spTgt spid="6"/>
                                        </p:tgtEl>
                                        <p:attrNameLst>
                                          <p:attrName>xshear</p:attrName>
                                        </p:attrNameLst>
                                      </p:cBhvr>
                                    </p:anim>
                                    <p:animScale>
                                      <p:cBhvr>
                                        <p:cTn id="36" dur="200" decel="100000" autoRev="1" fill="hold">
                                          <p:stCondLst>
                                            <p:cond delay="600"/>
                                          </p:stCondLst>
                                        </p:cTn>
                                        <p:tgtEl>
                                          <p:spTgt spid="6"/>
                                        </p:tgtEl>
                                      </p:cBhvr>
                                      <p:from x="100000" y="100000"/>
                                      <p:to x="80000" y="100000"/>
                                    </p:animScale>
                                    <p:anim by="(#ppt_h/3+#ppt_w*0.1)" calcmode="lin" valueType="num">
                                      <p:cBhvr additive="sum">
                                        <p:cTn id="37"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66800" y="1371600"/>
            <a:ext cx="7924800" cy="3352800"/>
          </a:xfrm>
          <a:prstGeom prst="roundRect">
            <a:avLst>
              <a:gd name="adj" fmla="val 16667"/>
            </a:avLst>
          </a:prstGeom>
          <a:solidFill>
            <a:schemeClr val="accent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800" b="1" dirty="0" smtClean="0">
                <a:solidFill>
                  <a:srgbClr val="FF0000"/>
                </a:solidFill>
                <a:cs typeface="B Nazanin" pitchFamily="2" charset="-78"/>
              </a:rPr>
              <a:t>سیستم روشنایی</a:t>
            </a:r>
            <a:endParaRPr lang="en-US" sz="8800"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noAutofit/>
          </a:bodyPr>
          <a:lstStyle/>
          <a:p>
            <a:pPr algn="ctr"/>
            <a:r>
              <a:rPr lang="fa-IR" sz="4000" b="1" dirty="0" smtClean="0">
                <a:solidFill>
                  <a:srgbClr val="FF0000"/>
                </a:solidFill>
                <a:effectLst/>
                <a:cs typeface="B Titr" pitchFamily="2" charset="-78"/>
              </a:rPr>
              <a:t>بررسی سیستم روشنایی</a:t>
            </a:r>
            <a:endParaRPr lang="fa-IR" sz="4000" b="1" dirty="0">
              <a:solidFill>
                <a:srgbClr val="FF0000"/>
              </a:solidFill>
              <a:effectLst/>
              <a:cs typeface="B Titr" pitchFamily="2" charset="-78"/>
            </a:endParaRPr>
          </a:p>
        </p:txBody>
      </p:sp>
      <p:sp>
        <p:nvSpPr>
          <p:cNvPr id="3" name="Content Placeholder 2"/>
          <p:cNvSpPr>
            <a:spLocks noGrp="1"/>
          </p:cNvSpPr>
          <p:nvPr>
            <p:ph idx="1"/>
          </p:nvPr>
        </p:nvSpPr>
        <p:spPr>
          <a:xfrm>
            <a:off x="990600" y="1219200"/>
            <a:ext cx="7879080" cy="5334000"/>
          </a:xfrm>
        </p:spPr>
        <p:txBody>
          <a:bodyPr>
            <a:normAutofit fontScale="85000" lnSpcReduction="10000"/>
          </a:bodyPr>
          <a:lstStyle/>
          <a:p>
            <a:pPr>
              <a:lnSpc>
                <a:spcPct val="150000"/>
              </a:lnSpc>
            </a:pPr>
            <a:r>
              <a:rPr lang="fa-IR" dirty="0" smtClean="0">
                <a:cs typeface="B Nazanin" pitchFamily="2" charset="-78"/>
              </a:rPr>
              <a:t>نوع روشنایی (نوع لامپ، نوع چراغ و ...)</a:t>
            </a:r>
          </a:p>
          <a:p>
            <a:pPr>
              <a:lnSpc>
                <a:spcPct val="150000"/>
              </a:lnSpc>
            </a:pPr>
            <a:r>
              <a:rPr lang="fa-IR" dirty="0" smtClean="0">
                <a:cs typeface="B Nazanin" pitchFamily="2" charset="-78"/>
              </a:rPr>
              <a:t>محل نصب چراغ ها</a:t>
            </a:r>
          </a:p>
          <a:p>
            <a:pPr>
              <a:lnSpc>
                <a:spcPct val="150000"/>
              </a:lnSpc>
            </a:pPr>
            <a:r>
              <a:rPr lang="fa-IR" dirty="0" smtClean="0">
                <a:cs typeface="B Nazanin" pitchFamily="2" charset="-78"/>
              </a:rPr>
              <a:t>شدت روشنایی واقعی</a:t>
            </a:r>
          </a:p>
          <a:p>
            <a:pPr>
              <a:lnSpc>
                <a:spcPct val="150000"/>
              </a:lnSpc>
            </a:pPr>
            <a:r>
              <a:rPr lang="fa-IR" dirty="0" smtClean="0">
                <a:cs typeface="B Nazanin" pitchFamily="2" charset="-78"/>
              </a:rPr>
              <a:t>نحوه کنترل</a:t>
            </a:r>
          </a:p>
          <a:p>
            <a:pPr>
              <a:lnSpc>
                <a:spcPct val="150000"/>
              </a:lnSpc>
            </a:pPr>
            <a:r>
              <a:rPr lang="fa-IR" dirty="0" smtClean="0">
                <a:cs typeface="B Nazanin" pitchFamily="2" charset="-78"/>
              </a:rPr>
              <a:t>جنس و رنگ دیواره ها</a:t>
            </a:r>
          </a:p>
          <a:p>
            <a:pPr>
              <a:lnSpc>
                <a:spcPct val="150000"/>
              </a:lnSpc>
            </a:pPr>
            <a:r>
              <a:rPr lang="fa-IR" dirty="0" smtClean="0">
                <a:cs typeface="B Nazanin" pitchFamily="2" charset="-78"/>
              </a:rPr>
              <a:t>متراژ محل نصب چراغ ها</a:t>
            </a:r>
          </a:p>
          <a:p>
            <a:pPr>
              <a:lnSpc>
                <a:spcPct val="150000"/>
              </a:lnSpc>
            </a:pPr>
            <a:r>
              <a:rPr lang="fa-IR" dirty="0" smtClean="0">
                <a:cs typeface="B Nazanin" pitchFamily="2" charset="-78"/>
              </a:rPr>
              <a:t>ساعات روشن بودن روشنایی</a:t>
            </a:r>
          </a:p>
          <a:p>
            <a:pPr>
              <a:lnSpc>
                <a:spcPct val="150000"/>
              </a:lnSpc>
            </a:pPr>
            <a:r>
              <a:rPr lang="fa-IR" dirty="0" smtClean="0">
                <a:cs typeface="B Nazanin" pitchFamily="2" charset="-78"/>
              </a:rPr>
              <a:t>نحوه نگهداری و زمان تمیز نمودن چراغ ها</a:t>
            </a:r>
          </a:p>
          <a:p>
            <a:pPr>
              <a:lnSpc>
                <a:spcPct val="150000"/>
              </a:lnSpc>
            </a:pPr>
            <a:endParaRPr lang="fa-IR"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14600"/>
            <a:ext cx="7498080" cy="1143000"/>
          </a:xfrm>
        </p:spPr>
        <p:txBody>
          <a:bodyPr/>
          <a:lstStyle/>
          <a:p>
            <a:pPr algn="ctr"/>
            <a:r>
              <a:rPr lang="fa-IR" b="1" dirty="0" smtClean="0">
                <a:solidFill>
                  <a:srgbClr val="FF0000"/>
                </a:solidFill>
                <a:effectLst/>
                <a:cs typeface="B Nazanin" pitchFamily="2" charset="-78"/>
              </a:rPr>
              <a:t>راهکارهای کاهش مصرف روشنایی</a:t>
            </a:r>
            <a:endParaRPr lang="fa-IR" b="1" dirty="0">
              <a:solidFill>
                <a:srgbClr val="FF0000"/>
              </a:solidFill>
              <a:effectLst/>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304800"/>
            <a:ext cx="8077200" cy="11430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mj-lt"/>
                <a:ea typeface="+mj-ea"/>
                <a:cs typeface="B Nazanin" pitchFamily="2" charset="-78"/>
              </a:rPr>
              <a:t>استفاده از لامپ های فلورسنت </a:t>
            </a:r>
            <a:r>
              <a:rPr kumimoji="0" lang="en-US" sz="3600" b="1" i="0" u="none" strike="noStrike" kern="1200" cap="none" spc="0" normalizeH="0" baseline="0" noProof="0" dirty="0" smtClean="0">
                <a:ln>
                  <a:noFill/>
                </a:ln>
                <a:solidFill>
                  <a:srgbClr val="FF0000"/>
                </a:solidFill>
                <a:effectLst/>
                <a:uLnTx/>
                <a:uFillTx/>
                <a:latin typeface="+mj-lt"/>
                <a:ea typeface="+mj-ea"/>
                <a:cs typeface="B Nazanin" pitchFamily="2" charset="-78"/>
              </a:rPr>
              <a:t>T8</a:t>
            </a:r>
            <a:r>
              <a:rPr kumimoji="0" lang="fa-IR" sz="3600" b="1" i="0" u="none" strike="noStrike" kern="1200" cap="none" spc="0" normalizeH="0" baseline="0" noProof="0" dirty="0" smtClean="0">
                <a:ln>
                  <a:noFill/>
                </a:ln>
                <a:solidFill>
                  <a:srgbClr val="FF0000"/>
                </a:solidFill>
                <a:effectLst/>
                <a:uLnTx/>
                <a:uFillTx/>
                <a:latin typeface="+mj-lt"/>
                <a:ea typeface="+mj-ea"/>
                <a:cs typeface="B Nazanin" pitchFamily="2" charset="-78"/>
              </a:rPr>
              <a:t> به جای </a:t>
            </a:r>
            <a:r>
              <a:rPr kumimoji="0" lang="en-US" sz="3600" b="1" i="0" u="none" strike="noStrike" kern="1200" cap="none" spc="0" normalizeH="0" baseline="0" noProof="0" dirty="0" smtClean="0">
                <a:ln>
                  <a:noFill/>
                </a:ln>
                <a:solidFill>
                  <a:srgbClr val="FF0000"/>
                </a:solidFill>
                <a:effectLst/>
                <a:uLnTx/>
                <a:uFillTx/>
                <a:latin typeface="+mj-lt"/>
                <a:ea typeface="+mj-ea"/>
                <a:cs typeface="B Nazanin" pitchFamily="2" charset="-78"/>
              </a:rPr>
              <a:t>T10</a:t>
            </a:r>
            <a:endParaRPr kumimoji="0" lang="fa-IR" sz="3600" b="1" i="0" u="none" strike="noStrike" kern="1200" cap="none" spc="0" normalizeH="0" baseline="0" noProof="0" dirty="0">
              <a:ln>
                <a:noFill/>
              </a:ln>
              <a:solidFill>
                <a:srgbClr val="FF0000"/>
              </a:solidFill>
              <a:effectLst/>
              <a:uLnTx/>
              <a:uFillTx/>
              <a:latin typeface="+mj-lt"/>
              <a:ea typeface="+mj-ea"/>
              <a:cs typeface="B Nazanin" pitchFamily="2" charset="-78"/>
            </a:endParaRPr>
          </a:p>
        </p:txBody>
      </p:sp>
      <p:grpSp>
        <p:nvGrpSpPr>
          <p:cNvPr id="6" name="Group 5"/>
          <p:cNvGrpSpPr/>
          <p:nvPr/>
        </p:nvGrpSpPr>
        <p:grpSpPr>
          <a:xfrm>
            <a:off x="2286000" y="1905000"/>
            <a:ext cx="5334000" cy="3124200"/>
            <a:chOff x="2417763" y="2209800"/>
            <a:chExt cx="4668838" cy="2590800"/>
          </a:xfrm>
        </p:grpSpPr>
        <p:pic>
          <p:nvPicPr>
            <p:cNvPr id="3" name="Picture 2" descr="H:\ \T8\T8_T9_T10_T12%20Standard%20Halophosphate%20Fluorescent%20Lamp437.jpg"/>
            <p:cNvPicPr/>
            <p:nvPr/>
          </p:nvPicPr>
          <p:blipFill>
            <a:blip r:embed="rId2"/>
            <a:srcRect t="40452" r="24133" b="24623"/>
            <a:stretch>
              <a:fillRect/>
            </a:stretch>
          </p:blipFill>
          <p:spPr bwMode="auto">
            <a:xfrm>
              <a:off x="2438401" y="2209800"/>
              <a:ext cx="4648200" cy="2590800"/>
            </a:xfrm>
            <a:prstGeom prst="rect">
              <a:avLst/>
            </a:prstGeom>
            <a:noFill/>
            <a:ln w="9525">
              <a:noFill/>
              <a:miter lim="800000"/>
              <a:headEnd/>
              <a:tailEnd/>
            </a:ln>
          </p:spPr>
        </p:pic>
        <p:sp>
          <p:nvSpPr>
            <p:cNvPr id="455682" name="Text Box 7"/>
            <p:cNvSpPr txBox="1">
              <a:spLocks noChangeArrowheads="1"/>
            </p:cNvSpPr>
            <p:nvPr/>
          </p:nvSpPr>
          <p:spPr bwMode="auto">
            <a:xfrm>
              <a:off x="3352800" y="2667000"/>
              <a:ext cx="1828800" cy="67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T8 Fl. Lamp</a:t>
              </a:r>
              <a:endParaRPr kumimoji="0" lang="fa-IR"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455683" name="Text Box 8"/>
            <p:cNvSpPr txBox="1">
              <a:spLocks noChangeArrowheads="1"/>
            </p:cNvSpPr>
            <p:nvPr/>
          </p:nvSpPr>
          <p:spPr bwMode="auto">
            <a:xfrm>
              <a:off x="2417763" y="3886200"/>
              <a:ext cx="2001837" cy="769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T10 Fl. Lamp</a:t>
              </a:r>
              <a:endParaRPr kumimoji="0" lang="fa-IR" sz="32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1143000"/>
          </a:xfrm>
        </p:spPr>
        <p:txBody>
          <a:bodyPr>
            <a:normAutofit/>
          </a:bodyPr>
          <a:lstStyle/>
          <a:p>
            <a:pPr algn="ctr"/>
            <a:r>
              <a:rPr lang="fa-IR" sz="3200" b="1" dirty="0" smtClean="0">
                <a:solidFill>
                  <a:srgbClr val="FF0000"/>
                </a:solidFill>
                <a:effectLst/>
                <a:cs typeface="B Nazanin" pitchFamily="2" charset="-78"/>
              </a:rPr>
              <a:t>مقایسه لامپ های فلورسنت </a:t>
            </a:r>
            <a:r>
              <a:rPr lang="en-US" sz="3200" b="1" dirty="0" smtClean="0">
                <a:solidFill>
                  <a:srgbClr val="FF0000"/>
                </a:solidFill>
                <a:effectLst/>
                <a:cs typeface="B Nazanin" pitchFamily="2" charset="-78"/>
              </a:rPr>
              <a:t>T8</a:t>
            </a:r>
            <a:r>
              <a:rPr lang="fa-IR" sz="3200" b="1" dirty="0" smtClean="0">
                <a:solidFill>
                  <a:srgbClr val="FF0000"/>
                </a:solidFill>
                <a:effectLst/>
                <a:cs typeface="B Nazanin" pitchFamily="2" charset="-78"/>
              </a:rPr>
              <a:t> به جای </a:t>
            </a:r>
            <a:r>
              <a:rPr lang="en-US" sz="3200" b="1" dirty="0" smtClean="0">
                <a:solidFill>
                  <a:srgbClr val="FF0000"/>
                </a:solidFill>
                <a:effectLst/>
                <a:cs typeface="B Nazanin" pitchFamily="2" charset="-78"/>
              </a:rPr>
              <a:t>T10</a:t>
            </a:r>
            <a:endParaRPr lang="fa-IR" sz="3200" b="1" dirty="0">
              <a:solidFill>
                <a:srgbClr val="FF0000"/>
              </a:solidFill>
              <a:effectLst/>
              <a:cs typeface="B Nazanin" pitchFamily="2" charset="-78"/>
            </a:endParaRPr>
          </a:p>
        </p:txBody>
      </p:sp>
      <p:graphicFrame>
        <p:nvGraphicFramePr>
          <p:cNvPr id="4" name="Table 3"/>
          <p:cNvGraphicFramePr>
            <a:graphicFrameLocks noGrp="1"/>
          </p:cNvGraphicFramePr>
          <p:nvPr/>
        </p:nvGraphicFramePr>
        <p:xfrm>
          <a:off x="1676400" y="1447800"/>
          <a:ext cx="6858002" cy="4590747"/>
        </p:xfrm>
        <a:graphic>
          <a:graphicData uri="http://schemas.openxmlformats.org/drawingml/2006/table">
            <a:tbl>
              <a:tblPr rtl="1"/>
              <a:tblGrid>
                <a:gridCol w="2653393"/>
                <a:gridCol w="2173742"/>
                <a:gridCol w="2030867"/>
              </a:tblGrid>
              <a:tr h="641149">
                <a:tc>
                  <a:txBody>
                    <a:bodyPr/>
                    <a:lstStyle/>
                    <a:p>
                      <a:pPr algn="ctr" rtl="1">
                        <a:lnSpc>
                          <a:spcPct val="120000"/>
                        </a:lnSpc>
                        <a:spcAft>
                          <a:spcPts val="0"/>
                        </a:spcAft>
                      </a:pPr>
                      <a:r>
                        <a:rPr lang="ar-SA" sz="1800" b="1" dirty="0">
                          <a:latin typeface="Times New Roman"/>
                          <a:ea typeface="Times New Roman"/>
                          <a:cs typeface="Nazanin"/>
                        </a:rPr>
                        <a:t>مشخصات</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20000"/>
                        </a:lnSpc>
                        <a:spcAft>
                          <a:spcPts val="0"/>
                        </a:spcAft>
                      </a:pPr>
                      <a:r>
                        <a:rPr lang="ar-SA" sz="1800" b="1">
                          <a:latin typeface="Times New Roman"/>
                          <a:ea typeface="Times New Roman"/>
                          <a:cs typeface="Nazanin"/>
                        </a:rPr>
                        <a:t>لامپ فلورسنت معمولي</a:t>
                      </a:r>
                      <a:endParaRPr lang="en-US" sz="1800" b="1">
                        <a:latin typeface="Times New Roman"/>
                        <a:ea typeface="Times New Roman"/>
                        <a:cs typeface="Nazanin"/>
                      </a:endParaRPr>
                    </a:p>
                    <a:p>
                      <a:pPr algn="ctr" rtl="1">
                        <a:lnSpc>
                          <a:spcPct val="120000"/>
                        </a:lnSpc>
                        <a:spcAft>
                          <a:spcPts val="0"/>
                        </a:spcAft>
                      </a:pPr>
                      <a:r>
                        <a:rPr lang="ar-SA" sz="1800" b="1">
                          <a:latin typeface="Times New Roman"/>
                          <a:ea typeface="Times New Roman"/>
                          <a:cs typeface="Nazanin"/>
                        </a:rPr>
                        <a:t>(</a:t>
                      </a:r>
                      <a:r>
                        <a:rPr lang="en-US" sz="1800" b="1">
                          <a:latin typeface="Times New Roman"/>
                          <a:ea typeface="Times New Roman"/>
                          <a:cs typeface="Nazanin"/>
                        </a:rPr>
                        <a:t>T10</a:t>
                      </a:r>
                      <a:r>
                        <a:rPr lang="ar-SA" sz="1800" b="1">
                          <a:latin typeface="Times New Roman"/>
                          <a:ea typeface="Times New Roman"/>
                          <a:cs typeface="Nazanin"/>
                        </a:rPr>
                        <a:t>)</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20000"/>
                        </a:lnSpc>
                        <a:spcAft>
                          <a:spcPts val="0"/>
                        </a:spcAft>
                      </a:pPr>
                      <a:r>
                        <a:rPr lang="ar-SA" sz="1800" b="1">
                          <a:latin typeface="Times New Roman"/>
                          <a:ea typeface="Times New Roman"/>
                          <a:cs typeface="Nazanin"/>
                        </a:rPr>
                        <a:t>لامپ فلورسنت </a:t>
                      </a:r>
                      <a:r>
                        <a:rPr lang="en-US" sz="1800" b="1">
                          <a:latin typeface="Times New Roman"/>
                          <a:ea typeface="Times New Roman"/>
                          <a:cs typeface="Nazanin"/>
                        </a:rPr>
                        <a:t>T8</a:t>
                      </a:r>
                      <a:r>
                        <a:rPr lang="en-US" sz="1800" b="1">
                          <a:latin typeface="Nazanin"/>
                          <a:ea typeface="Times New Roman"/>
                          <a:cs typeface="Nazanin"/>
                        </a:rPr>
                        <a:t> </a:t>
                      </a:r>
                      <a:endParaRPr lang="en-US" sz="1800" b="1">
                        <a:latin typeface="Times New Roman"/>
                        <a:ea typeface="Times New Roman"/>
                        <a:cs typeface="Nazanin"/>
                      </a:endParaRPr>
                    </a:p>
                    <a:p>
                      <a:pPr algn="ctr" rtl="1">
                        <a:lnSpc>
                          <a:spcPct val="120000"/>
                        </a:lnSpc>
                        <a:spcAft>
                          <a:spcPts val="0"/>
                        </a:spcAft>
                      </a:pPr>
                      <a:r>
                        <a:rPr lang="ar-SA" sz="1800" b="1">
                          <a:latin typeface="Times New Roman"/>
                          <a:ea typeface="Times New Roman"/>
                          <a:cs typeface="Nazanin"/>
                        </a:rPr>
                        <a:t>با پوشش تراي بند</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36931">
                <a:tc>
                  <a:txBody>
                    <a:bodyPr/>
                    <a:lstStyle/>
                    <a:p>
                      <a:pPr algn="ctr" rtl="1">
                        <a:lnSpc>
                          <a:spcPct val="120000"/>
                        </a:lnSpc>
                        <a:spcAft>
                          <a:spcPts val="0"/>
                        </a:spcAft>
                      </a:pPr>
                      <a:r>
                        <a:rPr lang="ar-SA" sz="1800" b="1" dirty="0">
                          <a:latin typeface="Times New Roman"/>
                          <a:ea typeface="Times New Roman"/>
                          <a:cs typeface="Nazanin"/>
                        </a:rPr>
                        <a:t>توان مصرفي (وات)</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dirty="0">
                          <a:solidFill>
                            <a:srgbClr val="FF0000"/>
                          </a:solidFill>
                          <a:latin typeface="Times New Roman"/>
                          <a:ea typeface="Times New Roman"/>
                          <a:cs typeface="Nazani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dirty="0">
                          <a:solidFill>
                            <a:srgbClr val="FF0000"/>
                          </a:solidFill>
                          <a:latin typeface="Times New Roman"/>
                          <a:ea typeface="Times New Roman"/>
                          <a:cs typeface="Nazanin"/>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dirty="0">
                          <a:latin typeface="Times New Roman"/>
                          <a:ea typeface="Times New Roman"/>
                          <a:cs typeface="Nazanin"/>
                        </a:rPr>
                        <a:t>شار نوري (لومن)</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a:solidFill>
                            <a:srgbClr val="FF0000"/>
                          </a:solidFill>
                          <a:latin typeface="Times New Roman"/>
                          <a:ea typeface="Times New Roman"/>
                          <a:cs typeface="Nazanin"/>
                        </a:rPr>
                        <a:t>2,500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dirty="0">
                          <a:solidFill>
                            <a:srgbClr val="FF0000"/>
                          </a:solidFill>
                          <a:latin typeface="Times New Roman"/>
                          <a:ea typeface="Times New Roman"/>
                          <a:cs typeface="Nazanin"/>
                        </a:rPr>
                        <a:t>3,250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dirty="0">
                          <a:latin typeface="Times New Roman"/>
                          <a:ea typeface="Times New Roman"/>
                          <a:cs typeface="Nazanin"/>
                        </a:rPr>
                        <a:t>طول عمر متوسط لامپ (ساعت)</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dirty="0">
                          <a:latin typeface="Times New Roman"/>
                          <a:ea typeface="Times New Roman"/>
                          <a:cs typeface="Nazanin"/>
                        </a:rPr>
                        <a:t>13,000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dirty="0">
                          <a:latin typeface="Times New Roman"/>
                          <a:ea typeface="Times New Roman"/>
                          <a:cs typeface="Nazanin"/>
                        </a:rPr>
                        <a:t>15,000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dirty="0">
                          <a:latin typeface="Times New Roman"/>
                          <a:ea typeface="Times New Roman"/>
                          <a:cs typeface="Nazanin"/>
                        </a:rPr>
                        <a:t>قطر لامپ (ميليمتر)</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a:latin typeface="Times New Roman"/>
                          <a:ea typeface="Times New Roman"/>
                          <a:cs typeface="Nazanin"/>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dirty="0">
                          <a:latin typeface="Times New Roman"/>
                          <a:ea typeface="Times New Roman"/>
                          <a:cs typeface="Nazani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dirty="0">
                          <a:latin typeface="Times New Roman"/>
                          <a:ea typeface="Times New Roman"/>
                          <a:cs typeface="Nazanin"/>
                        </a:rPr>
                        <a:t>پايه لامپ</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dirty="0">
                          <a:latin typeface="Times New Roman"/>
                          <a:ea typeface="Times New Roman"/>
                          <a:cs typeface="Nazanin"/>
                        </a:rPr>
                        <a:t>G13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Nazanin"/>
                        </a:rPr>
                        <a:t>G13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a:latin typeface="Times New Roman"/>
                          <a:ea typeface="Times New Roman"/>
                          <a:cs typeface="Nazanin"/>
                        </a:rPr>
                        <a:t>افت شار نوري بعد از 4000 ساعت</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dirty="0">
                          <a:latin typeface="Times New Roman"/>
                          <a:ea typeface="Times New Roman"/>
                          <a:cs typeface="Nazani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Nazani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a:latin typeface="Times New Roman"/>
                          <a:ea typeface="Times New Roman"/>
                          <a:cs typeface="Nazanin"/>
                        </a:rPr>
                        <a:t>طول لامپ (ميليمتر)</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dirty="0">
                          <a:latin typeface="Times New Roman"/>
                          <a:ea typeface="Times New Roman"/>
                          <a:cs typeface="Nazanin"/>
                        </a:rPr>
                        <a:t>1,200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Nazanin"/>
                        </a:rPr>
                        <a:t>1,200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dirty="0">
                          <a:latin typeface="Times New Roman"/>
                          <a:ea typeface="Times New Roman"/>
                          <a:cs typeface="Nazanin"/>
                        </a:rPr>
                        <a:t>شاخص نمود </a:t>
                      </a:r>
                      <a:r>
                        <a:rPr lang="ar-SA" sz="1800" b="1" dirty="0" smtClean="0">
                          <a:latin typeface="Times New Roman"/>
                          <a:ea typeface="Times New Roman"/>
                          <a:cs typeface="Nazanin"/>
                        </a:rPr>
                        <a:t>رنگ</a:t>
                      </a:r>
                      <a:r>
                        <a:rPr lang="fa-IR" sz="1800" b="1" dirty="0" smtClean="0">
                          <a:latin typeface="Times New Roman"/>
                          <a:ea typeface="Times New Roman"/>
                          <a:cs typeface="Nazanin"/>
                        </a:rPr>
                        <a:t> </a:t>
                      </a:r>
                      <a:r>
                        <a:rPr lang="en-US" sz="1800" b="1" dirty="0" smtClean="0">
                          <a:latin typeface="Times New Roman"/>
                          <a:ea typeface="Times New Roman"/>
                          <a:cs typeface="Nazanin"/>
                        </a:rPr>
                        <a:t> (</a:t>
                      </a:r>
                      <a:r>
                        <a:rPr lang="en-US" sz="1800" b="1" dirty="0">
                          <a:latin typeface="Times New Roman"/>
                          <a:ea typeface="Times New Roman"/>
                          <a:cs typeface="Nazanin"/>
                        </a:rPr>
                        <a:t>CRI)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dirty="0">
                          <a:latin typeface="Times New Roman"/>
                          <a:ea typeface="Times New Roman"/>
                          <a:cs typeface="Nazanin"/>
                        </a:rPr>
                        <a:t>70&lt;Ra&lt;80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Nazanin"/>
                        </a:rPr>
                        <a:t>80&lt;Ra&lt;90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31">
                <a:tc>
                  <a:txBody>
                    <a:bodyPr/>
                    <a:lstStyle/>
                    <a:p>
                      <a:pPr algn="ctr" rtl="1">
                        <a:lnSpc>
                          <a:spcPct val="120000"/>
                        </a:lnSpc>
                        <a:spcAft>
                          <a:spcPts val="0"/>
                        </a:spcAft>
                      </a:pPr>
                      <a:r>
                        <a:rPr lang="ar-SA" sz="1800" b="1">
                          <a:latin typeface="Times New Roman"/>
                          <a:ea typeface="Times New Roman"/>
                          <a:cs typeface="Nazanin"/>
                        </a:rPr>
                        <a:t>بازده (لومن  بر وات)</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Aft>
                          <a:spcPts val="0"/>
                        </a:spcAft>
                      </a:pPr>
                      <a:r>
                        <a:rPr lang="en-US" sz="1800" b="1" dirty="0">
                          <a:solidFill>
                            <a:srgbClr val="FF0000"/>
                          </a:solidFill>
                          <a:latin typeface="Times New Roman"/>
                          <a:ea typeface="Times New Roman"/>
                          <a:cs typeface="Nazanin"/>
                        </a:rPr>
                        <a:t>62.5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dirty="0">
                          <a:solidFill>
                            <a:srgbClr val="FF0000"/>
                          </a:solidFill>
                          <a:latin typeface="Times New Roman"/>
                          <a:ea typeface="Times New Roman"/>
                          <a:cs typeface="Nazanin"/>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304800"/>
            <a:ext cx="8077200" cy="11430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mj-lt"/>
                <a:ea typeface="+mj-ea"/>
                <a:cs typeface="B Nazanin" pitchFamily="2" charset="-78"/>
              </a:rPr>
              <a:t>استفاده از لامپ های فلورسنت </a:t>
            </a:r>
            <a:r>
              <a:rPr kumimoji="0" lang="en-US" sz="3600" b="1" i="0" u="none" strike="noStrike" kern="1200" cap="none" spc="0" normalizeH="0" baseline="0" noProof="0" dirty="0" smtClean="0">
                <a:ln>
                  <a:noFill/>
                </a:ln>
                <a:solidFill>
                  <a:srgbClr val="FF0000"/>
                </a:solidFill>
                <a:effectLst/>
                <a:uLnTx/>
                <a:uFillTx/>
                <a:latin typeface="+mj-lt"/>
                <a:ea typeface="+mj-ea"/>
                <a:cs typeface="B Nazanin" pitchFamily="2" charset="-78"/>
              </a:rPr>
              <a:t>T5</a:t>
            </a:r>
            <a:endParaRPr kumimoji="0" lang="fa-IR" sz="3600" b="1" i="0" u="none" strike="noStrike" kern="1200" cap="none" spc="0" normalizeH="0" baseline="0" noProof="0" dirty="0">
              <a:ln>
                <a:noFill/>
              </a:ln>
              <a:solidFill>
                <a:srgbClr val="FF0000"/>
              </a:solidFill>
              <a:effectLst/>
              <a:uLnTx/>
              <a:uFillTx/>
              <a:latin typeface="+mj-lt"/>
              <a:ea typeface="+mj-ea"/>
              <a:cs typeface="B Nazanin" pitchFamily="2" charset="-78"/>
            </a:endParaRPr>
          </a:p>
        </p:txBody>
      </p:sp>
      <p:pic>
        <p:nvPicPr>
          <p:cNvPr id="3" name="Picture 2" descr="G:\Energy Saving Fluorescent Lighting\Energy Saving Fluorescent Lamps PDS.jpg"/>
          <p:cNvPicPr/>
          <p:nvPr/>
        </p:nvPicPr>
        <p:blipFill>
          <a:blip r:embed="rId2" cstate="print"/>
          <a:srcRect l="6281" t="18925" r="5950" b="69393"/>
          <a:stretch>
            <a:fillRect/>
          </a:stretch>
        </p:blipFill>
        <p:spPr bwMode="auto">
          <a:xfrm>
            <a:off x="2119312" y="1447800"/>
            <a:ext cx="5957888" cy="1847850"/>
          </a:xfrm>
          <a:prstGeom prst="rect">
            <a:avLst/>
          </a:prstGeom>
          <a:noFill/>
          <a:ln w="9525">
            <a:noFill/>
            <a:miter lim="800000"/>
            <a:headEnd/>
            <a:tailEnd/>
          </a:ln>
        </p:spPr>
      </p:pic>
      <p:pic>
        <p:nvPicPr>
          <p:cNvPr id="5" name="Picture 4" descr="G:\Energy Saving Fluorescent Lighting\Energy Saving Fluorescent Lamps PDS.jpg"/>
          <p:cNvPicPr/>
          <p:nvPr/>
        </p:nvPicPr>
        <p:blipFill>
          <a:blip r:embed="rId2" cstate="print"/>
          <a:srcRect l="69206" t="55724" r="6291" b="33879"/>
          <a:stretch>
            <a:fillRect/>
          </a:stretch>
        </p:blipFill>
        <p:spPr bwMode="auto">
          <a:xfrm>
            <a:off x="3505200" y="3810000"/>
            <a:ext cx="2895600" cy="19050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28600"/>
            <a:ext cx="8077200" cy="914400"/>
          </a:xfrm>
          <a:prstGeom prst="rect">
            <a:avLst/>
          </a:prstGeom>
        </p:spPr>
        <p:txBody>
          <a:bodyPr anchor="ctr">
            <a:normAutofit/>
          </a:bodyPr>
          <a:lstStyle/>
          <a:p>
            <a:pPr lvl="0" algn="ctr" rtl="1">
              <a:spcBef>
                <a:spcPct val="0"/>
              </a:spcBef>
            </a:pPr>
            <a:r>
              <a:rPr kumimoji="0" lang="fa-IR" sz="3200" b="1" i="0" u="none" strike="noStrike" kern="1200" cap="none" spc="0" normalizeH="0" baseline="0" noProof="0" dirty="0" smtClean="0">
                <a:ln>
                  <a:noFill/>
                </a:ln>
                <a:solidFill>
                  <a:srgbClr val="0000FF"/>
                </a:solidFill>
                <a:uLnTx/>
                <a:uFillTx/>
                <a:latin typeface="+mj-lt"/>
                <a:ea typeface="+mj-ea"/>
                <a:cs typeface="B Nazanin" pitchFamily="2" charset="-78"/>
              </a:rPr>
              <a:t>مقایسه لامپ </a:t>
            </a:r>
            <a:r>
              <a:rPr kumimoji="0" lang="en-US" sz="3200" b="1" i="0" u="none" strike="noStrike" kern="1200" cap="none" spc="0" normalizeH="0" baseline="0" noProof="0" dirty="0" smtClean="0">
                <a:ln>
                  <a:noFill/>
                </a:ln>
                <a:solidFill>
                  <a:srgbClr val="0000FF"/>
                </a:solidFill>
                <a:uLnTx/>
                <a:uFillTx/>
                <a:latin typeface="+mj-lt"/>
                <a:ea typeface="+mj-ea"/>
                <a:cs typeface="B Nazanin" pitchFamily="2" charset="-78"/>
              </a:rPr>
              <a:t>T5</a:t>
            </a:r>
            <a:r>
              <a:rPr kumimoji="0" lang="fa-IR" sz="3200" b="1" i="0" u="none" strike="noStrike" kern="1200" cap="none" spc="0" normalizeH="0" baseline="0" noProof="0" dirty="0" smtClean="0">
                <a:ln>
                  <a:noFill/>
                </a:ln>
                <a:solidFill>
                  <a:srgbClr val="0000FF"/>
                </a:solidFill>
                <a:uLnTx/>
                <a:uFillTx/>
                <a:latin typeface="+mj-lt"/>
                <a:ea typeface="+mj-ea"/>
                <a:cs typeface="B Nazanin" pitchFamily="2" charset="-78"/>
              </a:rPr>
              <a:t> با </a:t>
            </a:r>
            <a:r>
              <a:rPr lang="en-US" sz="3200" b="1" dirty="0" smtClean="0">
                <a:solidFill>
                  <a:srgbClr val="0000FF"/>
                </a:solidFill>
                <a:cs typeface="B Nazanin" pitchFamily="2" charset="-78"/>
              </a:rPr>
              <a:t>T10</a:t>
            </a:r>
            <a:r>
              <a:rPr lang="fa-IR" sz="3200" b="1" dirty="0" smtClean="0">
                <a:solidFill>
                  <a:srgbClr val="0000FF"/>
                </a:solidFill>
                <a:cs typeface="B Nazanin" pitchFamily="2" charset="-78"/>
              </a:rPr>
              <a:t> معمولی</a:t>
            </a:r>
            <a:endParaRPr kumimoji="0" lang="fa-IR" sz="3200" b="1" i="0" u="none" strike="noStrike" kern="1200" cap="none" spc="0" normalizeH="0" baseline="0" noProof="0" dirty="0">
              <a:ln>
                <a:noFill/>
              </a:ln>
              <a:solidFill>
                <a:srgbClr val="0000FF"/>
              </a:solidFill>
              <a:uLnTx/>
              <a:uFillTx/>
              <a:latin typeface="+mj-lt"/>
              <a:ea typeface="+mj-ea"/>
              <a:cs typeface="B Nazanin" pitchFamily="2" charset="-78"/>
            </a:endParaRPr>
          </a:p>
        </p:txBody>
      </p:sp>
      <p:graphicFrame>
        <p:nvGraphicFramePr>
          <p:cNvPr id="5" name="Table 4"/>
          <p:cNvGraphicFramePr>
            <a:graphicFrameLocks noGrp="1"/>
          </p:cNvGraphicFramePr>
          <p:nvPr/>
        </p:nvGraphicFramePr>
        <p:xfrm>
          <a:off x="1371599" y="1295401"/>
          <a:ext cx="7010401" cy="4876799"/>
        </p:xfrm>
        <a:graphic>
          <a:graphicData uri="http://schemas.openxmlformats.org/drawingml/2006/table">
            <a:tbl>
              <a:tblPr rtl="1"/>
              <a:tblGrid>
                <a:gridCol w="2883637"/>
                <a:gridCol w="2326538"/>
                <a:gridCol w="1800226"/>
              </a:tblGrid>
              <a:tr h="1199749">
                <a:tc>
                  <a:txBody>
                    <a:bodyPr/>
                    <a:lstStyle/>
                    <a:p>
                      <a:pPr algn="ctr" rtl="1">
                        <a:lnSpc>
                          <a:spcPct val="115000"/>
                        </a:lnSpc>
                        <a:spcAft>
                          <a:spcPts val="0"/>
                        </a:spcAft>
                      </a:pPr>
                      <a:r>
                        <a:rPr lang="fa-IR" sz="1800" b="1" dirty="0">
                          <a:latin typeface="Times New Roman"/>
                          <a:ea typeface="Calibri"/>
                          <a:cs typeface="Nazanin"/>
                        </a:rPr>
                        <a:t>مشخصات</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dirty="0">
                          <a:latin typeface="Times New Roman"/>
                          <a:ea typeface="Calibri"/>
                          <a:cs typeface="Nazanin"/>
                        </a:rPr>
                        <a:t>لامپ فلورسنت معمولي </a:t>
                      </a:r>
                      <a:endParaRPr lang="en-US" sz="1800" b="1" dirty="0">
                        <a:latin typeface="Times New Roman"/>
                        <a:ea typeface="Calibri"/>
                        <a:cs typeface="Nazanin"/>
                      </a:endParaRPr>
                    </a:p>
                    <a:p>
                      <a:pPr algn="ctr" rtl="1">
                        <a:lnSpc>
                          <a:spcPct val="115000"/>
                        </a:lnSpc>
                        <a:spcAft>
                          <a:spcPts val="0"/>
                        </a:spcAft>
                      </a:pPr>
                      <a:r>
                        <a:rPr lang="fa-IR" sz="1800" b="1" dirty="0">
                          <a:latin typeface="Times New Roman"/>
                          <a:ea typeface="Calibri"/>
                          <a:cs typeface="Nazanin"/>
                        </a:rPr>
                        <a:t>(</a:t>
                      </a:r>
                      <a:r>
                        <a:rPr lang="en-US" sz="1800" b="1" dirty="0">
                          <a:latin typeface="Times New Roman"/>
                          <a:ea typeface="Calibri"/>
                          <a:cs typeface="Nazanin"/>
                        </a:rPr>
                        <a:t>T10</a:t>
                      </a:r>
                      <a:r>
                        <a:rPr lang="fa-IR" sz="1800" b="1" dirty="0">
                          <a:latin typeface="Times New Roman"/>
                          <a:ea typeface="Calibri"/>
                          <a:cs typeface="Nazanin"/>
                        </a:rPr>
                        <a:t>)</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a:latin typeface="Times New Roman"/>
                          <a:ea typeface="Calibri"/>
                          <a:cs typeface="Nazanin"/>
                        </a:rPr>
                        <a:t>لامپ فلورسنت </a:t>
                      </a:r>
                      <a:r>
                        <a:rPr lang="en-US" sz="1800" b="1">
                          <a:latin typeface="Times New Roman"/>
                          <a:ea typeface="Calibri"/>
                          <a:cs typeface="Nazanin"/>
                        </a:rPr>
                        <a:t>T5</a:t>
                      </a: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8103">
                <a:tc>
                  <a:txBody>
                    <a:bodyPr/>
                    <a:lstStyle/>
                    <a:p>
                      <a:pPr algn="ctr" rtl="1">
                        <a:lnSpc>
                          <a:spcPct val="115000"/>
                        </a:lnSpc>
                        <a:spcAft>
                          <a:spcPts val="0"/>
                        </a:spcAft>
                      </a:pPr>
                      <a:r>
                        <a:rPr lang="fa-IR" sz="1800" b="1" dirty="0">
                          <a:latin typeface="Times New Roman"/>
                          <a:ea typeface="Calibri"/>
                          <a:cs typeface="Nazanin"/>
                        </a:rPr>
                        <a:t>توان مصرفي (وات)</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40</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a:latin typeface="Times New Roman"/>
                          <a:ea typeface="Calibri"/>
                          <a:cs typeface="Nazanin"/>
                        </a:rPr>
                        <a:t>24</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03">
                <a:tc>
                  <a:txBody>
                    <a:bodyPr/>
                    <a:lstStyle/>
                    <a:p>
                      <a:pPr algn="ctr" rtl="1">
                        <a:lnSpc>
                          <a:spcPct val="115000"/>
                        </a:lnSpc>
                        <a:spcAft>
                          <a:spcPts val="0"/>
                        </a:spcAft>
                      </a:pPr>
                      <a:r>
                        <a:rPr lang="fa-IR" sz="1800" b="1">
                          <a:latin typeface="Times New Roman"/>
                          <a:ea typeface="Calibri"/>
                          <a:cs typeface="Nazanin"/>
                        </a:rPr>
                        <a:t>شار نوري (لومن)</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2500</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1750</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03">
                <a:tc>
                  <a:txBody>
                    <a:bodyPr/>
                    <a:lstStyle/>
                    <a:p>
                      <a:pPr algn="ctr" rtl="1">
                        <a:lnSpc>
                          <a:spcPct val="115000"/>
                        </a:lnSpc>
                        <a:spcAft>
                          <a:spcPts val="0"/>
                        </a:spcAft>
                      </a:pPr>
                      <a:r>
                        <a:rPr lang="fa-IR" sz="1800" b="1">
                          <a:latin typeface="Times New Roman"/>
                          <a:ea typeface="Calibri"/>
                          <a:cs typeface="Nazanin"/>
                        </a:rPr>
                        <a:t>طول عمر متوسط لامپ (ساعت)</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a:latin typeface="Times New Roman"/>
                          <a:ea typeface="Calibri"/>
                          <a:cs typeface="Nazanin"/>
                        </a:rPr>
                        <a:t>10000</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20000</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03">
                <a:tc>
                  <a:txBody>
                    <a:bodyPr/>
                    <a:lstStyle/>
                    <a:p>
                      <a:pPr algn="ctr" rtl="1">
                        <a:lnSpc>
                          <a:spcPct val="115000"/>
                        </a:lnSpc>
                        <a:spcAft>
                          <a:spcPts val="0"/>
                        </a:spcAft>
                      </a:pPr>
                      <a:r>
                        <a:rPr lang="fa-IR" sz="1800" b="1">
                          <a:latin typeface="Times New Roman"/>
                          <a:ea typeface="Calibri"/>
                          <a:cs typeface="Nazanin"/>
                        </a:rPr>
                        <a:t>قطر لامپ (ميليمتر)</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a:latin typeface="Times New Roman"/>
                          <a:ea typeface="Calibri"/>
                          <a:cs typeface="Nazanin"/>
                        </a:rPr>
                        <a:t>32</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16</a:t>
                      </a:r>
                      <a:r>
                        <a:rPr lang="en-US" sz="1800" b="1" baseline="30000" dirty="0">
                          <a:latin typeface="Times New Roman"/>
                          <a:ea typeface="Calibri"/>
                          <a:cs typeface="Nazanin"/>
                        </a:rPr>
                        <a:t>*</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03">
                <a:tc>
                  <a:txBody>
                    <a:bodyPr/>
                    <a:lstStyle/>
                    <a:p>
                      <a:pPr algn="ctr" rtl="1">
                        <a:lnSpc>
                          <a:spcPct val="115000"/>
                        </a:lnSpc>
                        <a:spcAft>
                          <a:spcPts val="0"/>
                        </a:spcAft>
                      </a:pPr>
                      <a:r>
                        <a:rPr lang="fa-IR" sz="1800" b="1">
                          <a:latin typeface="Times New Roman"/>
                          <a:ea typeface="Calibri"/>
                          <a:cs typeface="Nazanin"/>
                        </a:rPr>
                        <a:t>پايه لامپ</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Times New Roman"/>
                          <a:ea typeface="Calibri"/>
                          <a:cs typeface="Nazanin"/>
                        </a:rPr>
                        <a:t>G13</a:t>
                      </a: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baseline="30000" dirty="0">
                          <a:latin typeface="Times New Roman"/>
                          <a:ea typeface="Calibri"/>
                          <a:cs typeface="Nazanin"/>
                        </a:rPr>
                        <a:t>*</a:t>
                      </a:r>
                      <a:r>
                        <a:rPr lang="en-US" sz="1800" b="1" dirty="0">
                          <a:latin typeface="Times New Roman"/>
                          <a:ea typeface="Calibri"/>
                          <a:cs typeface="Nazanin"/>
                        </a:rPr>
                        <a:t>G5</a:t>
                      </a: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03">
                <a:tc>
                  <a:txBody>
                    <a:bodyPr/>
                    <a:lstStyle/>
                    <a:p>
                      <a:pPr algn="ctr" rtl="1">
                        <a:lnSpc>
                          <a:spcPct val="115000"/>
                        </a:lnSpc>
                        <a:spcAft>
                          <a:spcPts val="0"/>
                        </a:spcAft>
                      </a:pPr>
                      <a:r>
                        <a:rPr lang="fa-IR" sz="1800" b="1">
                          <a:latin typeface="Times New Roman"/>
                          <a:ea typeface="Calibri"/>
                          <a:cs typeface="Nazanin"/>
                        </a:rPr>
                        <a:t>افت شار نوري بعد از 4000 ساعت</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a:latin typeface="Times New Roman"/>
                          <a:ea typeface="Calibri"/>
                          <a:cs typeface="Nazanin"/>
                        </a:rPr>
                        <a:t>20%</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5%</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03">
                <a:tc>
                  <a:txBody>
                    <a:bodyPr/>
                    <a:lstStyle/>
                    <a:p>
                      <a:pPr algn="ctr" rtl="1">
                        <a:lnSpc>
                          <a:spcPct val="115000"/>
                        </a:lnSpc>
                        <a:spcAft>
                          <a:spcPts val="0"/>
                        </a:spcAft>
                      </a:pPr>
                      <a:r>
                        <a:rPr lang="fa-IR" sz="1800" b="1">
                          <a:latin typeface="Times New Roman"/>
                          <a:ea typeface="Calibri"/>
                          <a:cs typeface="Nazanin"/>
                        </a:rPr>
                        <a:t>طول لامپ (ميليمتر)</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a:latin typeface="Times New Roman"/>
                          <a:ea typeface="Calibri"/>
                          <a:cs typeface="Nazanin"/>
                        </a:rPr>
                        <a:t>1200</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1160</a:t>
                      </a:r>
                      <a:r>
                        <a:rPr lang="en-US" sz="1800" b="1" baseline="30000" dirty="0">
                          <a:latin typeface="Times New Roman"/>
                          <a:ea typeface="Calibri"/>
                          <a:cs typeface="Nazanin"/>
                        </a:rPr>
                        <a:t>*</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226">
                <a:tc>
                  <a:txBody>
                    <a:bodyPr/>
                    <a:lstStyle/>
                    <a:p>
                      <a:pPr algn="ctr" rtl="1">
                        <a:lnSpc>
                          <a:spcPct val="115000"/>
                        </a:lnSpc>
                        <a:spcAft>
                          <a:spcPts val="0"/>
                        </a:spcAft>
                      </a:pPr>
                      <a:r>
                        <a:rPr lang="fa-IR" sz="1800" b="1">
                          <a:latin typeface="Times New Roman"/>
                          <a:ea typeface="Calibri"/>
                          <a:cs typeface="Nazanin"/>
                        </a:rPr>
                        <a:t>شاخص نمود رنگ </a:t>
                      </a:r>
                      <a:r>
                        <a:rPr lang="en-US" sz="1800" b="1">
                          <a:latin typeface="Times New Roman"/>
                          <a:ea typeface="Calibri"/>
                          <a:cs typeface="Nazanin"/>
                        </a:rPr>
                        <a:t>(CRI)</a:t>
                      </a: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a:latin typeface="Times New Roman"/>
                          <a:ea typeface="Calibri"/>
                          <a:cs typeface="Nazanin"/>
                        </a:rPr>
                        <a:t>80</a:t>
                      </a:r>
                      <a:r>
                        <a:rPr lang="en-US" sz="1800" b="1">
                          <a:latin typeface="Times New Roman"/>
                          <a:ea typeface="Calibri"/>
                          <a:cs typeface="Nazanin"/>
                        </a:rPr>
                        <a:t>&lt;Ra&lt;</a:t>
                      </a:r>
                      <a:r>
                        <a:rPr lang="fa-IR" sz="1800" b="1">
                          <a:latin typeface="Times New Roman"/>
                          <a:ea typeface="Calibri"/>
                          <a:cs typeface="Nazanin"/>
                        </a:rPr>
                        <a:t>70</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90</a:t>
                      </a:r>
                      <a:r>
                        <a:rPr lang="en-US" sz="1800" b="1" dirty="0">
                          <a:latin typeface="Times New Roman"/>
                          <a:ea typeface="Calibri"/>
                          <a:cs typeface="Nazanin"/>
                        </a:rPr>
                        <a:t>&lt;Ra&lt;</a:t>
                      </a:r>
                      <a:r>
                        <a:rPr lang="fa-IR" sz="1800" b="1" dirty="0">
                          <a:latin typeface="Times New Roman"/>
                          <a:ea typeface="Calibri"/>
                          <a:cs typeface="Nazanin"/>
                        </a:rPr>
                        <a:t>80</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03">
                <a:tc>
                  <a:txBody>
                    <a:bodyPr/>
                    <a:lstStyle/>
                    <a:p>
                      <a:pPr algn="ctr" rtl="1">
                        <a:lnSpc>
                          <a:spcPct val="115000"/>
                        </a:lnSpc>
                        <a:spcAft>
                          <a:spcPts val="0"/>
                        </a:spcAft>
                      </a:pPr>
                      <a:r>
                        <a:rPr lang="fa-IR" sz="1800" b="1">
                          <a:latin typeface="Times New Roman"/>
                          <a:ea typeface="Calibri"/>
                          <a:cs typeface="Nazanin"/>
                        </a:rPr>
                        <a:t>بازده (لومن بر وات)</a:t>
                      </a:r>
                      <a:endParaRPr lang="en-US" sz="1800" b="1">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smtClean="0">
                          <a:latin typeface="Times New Roman"/>
                          <a:ea typeface="Calibri"/>
                          <a:cs typeface="Nazanin"/>
                        </a:rPr>
                        <a:t>62/5</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b="1" dirty="0">
                          <a:latin typeface="Times New Roman"/>
                          <a:ea typeface="Calibri"/>
                          <a:cs typeface="Nazanin"/>
                        </a:rPr>
                        <a:t>73</a:t>
                      </a:r>
                      <a:endParaRPr lang="en-US" sz="1800" b="1" dirty="0">
                        <a:latin typeface="Times New Roman"/>
                        <a:ea typeface="Calibri"/>
                        <a:cs typeface="Nazanin"/>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92\BARGH MANTAGHEI ISFAHAN\My data and docs\63 kV - Kashan 1 Sub\t8_18_watts_led_tube_lights_High.jpg"/>
          <p:cNvPicPr/>
          <p:nvPr/>
        </p:nvPicPr>
        <p:blipFill>
          <a:blip r:embed="rId2"/>
          <a:srcRect t="15945"/>
          <a:stretch>
            <a:fillRect/>
          </a:stretch>
        </p:blipFill>
        <p:spPr bwMode="auto">
          <a:xfrm>
            <a:off x="4876800" y="838200"/>
            <a:ext cx="4191000" cy="2971800"/>
          </a:xfrm>
          <a:prstGeom prst="rect">
            <a:avLst/>
          </a:prstGeom>
          <a:noFill/>
          <a:ln w="9525">
            <a:noFill/>
            <a:miter lim="800000"/>
            <a:headEnd/>
            <a:tailEnd/>
          </a:ln>
        </p:spPr>
      </p:pic>
      <p:sp>
        <p:nvSpPr>
          <p:cNvPr id="5" name="Title 1"/>
          <p:cNvSpPr>
            <a:spLocks noGrp="1"/>
          </p:cNvSpPr>
          <p:nvPr>
            <p:ph type="title"/>
          </p:nvPr>
        </p:nvSpPr>
        <p:spPr>
          <a:xfrm>
            <a:off x="914400" y="0"/>
            <a:ext cx="8077200" cy="914400"/>
          </a:xfrm>
        </p:spPr>
        <p:txBody>
          <a:bodyPr>
            <a:normAutofit/>
          </a:bodyPr>
          <a:lstStyle/>
          <a:p>
            <a:pPr algn="ctr"/>
            <a:r>
              <a:rPr lang="fa-IR" sz="3600" b="1" dirty="0" smtClean="0">
                <a:solidFill>
                  <a:srgbClr val="FF0000"/>
                </a:solidFill>
                <a:effectLst/>
                <a:cs typeface="B Nazanin" pitchFamily="2" charset="-78"/>
              </a:rPr>
              <a:t>استفاده از لامپ های </a:t>
            </a:r>
            <a:r>
              <a:rPr lang="en-US" sz="3600" b="1" dirty="0" smtClean="0">
                <a:solidFill>
                  <a:srgbClr val="FF0000"/>
                </a:solidFill>
                <a:effectLst/>
                <a:cs typeface="B Nazanin" pitchFamily="2" charset="-78"/>
              </a:rPr>
              <a:t>LED</a:t>
            </a:r>
            <a:r>
              <a:rPr lang="fa-IR" sz="3600" b="1" dirty="0" smtClean="0">
                <a:solidFill>
                  <a:srgbClr val="FF0000"/>
                </a:solidFill>
                <a:effectLst/>
                <a:cs typeface="B Nazanin" pitchFamily="2" charset="-78"/>
              </a:rPr>
              <a:t> </a:t>
            </a:r>
            <a:endParaRPr lang="fa-IR" sz="3600" b="1" dirty="0">
              <a:solidFill>
                <a:srgbClr val="FF0000"/>
              </a:solidFill>
              <a:effectLst/>
              <a:cs typeface="B Nazanin" pitchFamily="2" charset="-78"/>
            </a:endParaRPr>
          </a:p>
        </p:txBody>
      </p:sp>
      <p:pic>
        <p:nvPicPr>
          <p:cNvPr id="6" name="Picture 5" descr="E:\93\TREC\BISIM\Report\Phase 2\My docs\143LED-High-Bay-Lamp-Fixture-for-Supermarket-Lighting-50W-80W-100W.jpg"/>
          <p:cNvPicPr/>
          <p:nvPr/>
        </p:nvPicPr>
        <p:blipFill>
          <a:blip r:embed="rId3"/>
          <a:srcRect/>
          <a:stretch>
            <a:fillRect/>
          </a:stretch>
        </p:blipFill>
        <p:spPr bwMode="auto">
          <a:xfrm>
            <a:off x="1111486" y="3429000"/>
            <a:ext cx="3612914" cy="29718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a:noFill/>
          <a:ln>
            <a:miter lim="800000"/>
            <a:headEnd/>
            <a:tailEnd/>
          </a:ln>
        </p:spPr>
        <p:txBody>
          <a:bodyPr vert="horz" wrap="square" lIns="91440" tIns="45720" rIns="91440" bIns="45720" numCol="1" rtlCol="0" anchor="t" anchorCtr="0" compatLnSpc="1">
            <a:prstTxWarp prst="textNoShape">
              <a:avLst/>
            </a:prstTxWarp>
            <a:noAutofit/>
          </a:bodyPr>
          <a:lstStyle/>
          <a:p>
            <a:pPr algn="ctr"/>
            <a:r>
              <a:rPr lang="fa-IR" sz="3600" b="1" dirty="0" smtClean="0">
                <a:solidFill>
                  <a:srgbClr val="FF0000"/>
                </a:solidFill>
                <a:effectLst/>
                <a:cs typeface="B Nazanin" pitchFamily="2" charset="-78"/>
              </a:rPr>
              <a:t>شش دسته بندي جهت مميزي تجهيزات</a:t>
            </a:r>
            <a:br>
              <a:rPr lang="fa-IR" sz="3600" b="1" dirty="0" smtClean="0">
                <a:solidFill>
                  <a:srgbClr val="FF0000"/>
                </a:solidFill>
                <a:effectLst/>
                <a:cs typeface="B Nazanin" pitchFamily="2" charset="-78"/>
              </a:rPr>
            </a:br>
            <a:r>
              <a:rPr lang="fa-IR" sz="3600" b="1" dirty="0" smtClean="0">
                <a:solidFill>
                  <a:srgbClr val="FF0000"/>
                </a:solidFill>
                <a:effectLst/>
                <a:cs typeface="B Nazanin" pitchFamily="2" charset="-78"/>
              </a:rPr>
              <a:t>مطابق </a:t>
            </a:r>
            <a:r>
              <a:rPr lang="en-US" sz="3600" b="1" dirty="0" smtClean="0">
                <a:solidFill>
                  <a:srgbClr val="FF0000"/>
                </a:solidFill>
                <a:effectLst/>
                <a:cs typeface="B Nazanin" pitchFamily="2" charset="-78"/>
              </a:rPr>
              <a:t> IEEE St. 739</a:t>
            </a:r>
            <a:endParaRPr lang="en-US" sz="3600" b="1" dirty="0">
              <a:solidFill>
                <a:srgbClr val="FF0000"/>
              </a:solidFill>
              <a:effectLst/>
              <a:cs typeface="B Nazanin" pitchFamily="2" charset="-78"/>
            </a:endParaRPr>
          </a:p>
        </p:txBody>
      </p:sp>
      <p:sp>
        <p:nvSpPr>
          <p:cNvPr id="3" name="Content Placeholder 2"/>
          <p:cNvSpPr>
            <a:spLocks noGrp="1"/>
          </p:cNvSpPr>
          <p:nvPr>
            <p:ph idx="1"/>
          </p:nvPr>
        </p:nvSpPr>
        <p:spPr>
          <a:xfrm>
            <a:off x="1371600" y="914400"/>
            <a:ext cx="7315200" cy="5562600"/>
          </a:xfrm>
          <a:noFill/>
          <a:ln>
            <a:miter lim="800000"/>
            <a:headEnd/>
            <a:tailEnd/>
          </a:ln>
        </p:spPr>
        <p:txBody>
          <a:bodyPr vert="horz" wrap="square" lIns="91440" tIns="45720" rIns="91440" bIns="45720" numCol="1" rtlCol="0" anchor="t" anchorCtr="0" compatLnSpc="1">
            <a:prstTxWarp prst="textNoShape">
              <a:avLst/>
            </a:prstTxWarp>
            <a:noAutofit/>
          </a:bodyPr>
          <a:lstStyle/>
          <a:p>
            <a:pPr marL="609600" indent="-609600">
              <a:lnSpc>
                <a:spcPct val="200000"/>
              </a:lnSpc>
              <a:buFont typeface="+mj-lt"/>
              <a:buAutoNum type="arabicParenR"/>
            </a:pPr>
            <a:r>
              <a:rPr lang="fa-IR" sz="2800" b="1" dirty="0" smtClean="0">
                <a:cs typeface="Nazanin" pitchFamily="2" charset="-78"/>
              </a:rPr>
              <a:t>الكتروموتورها و تجهیزات دوار</a:t>
            </a:r>
          </a:p>
          <a:p>
            <a:pPr marL="609600" indent="-609600">
              <a:lnSpc>
                <a:spcPct val="200000"/>
              </a:lnSpc>
              <a:buFont typeface="+mj-lt"/>
              <a:buAutoNum type="arabicParenR"/>
            </a:pPr>
            <a:r>
              <a:rPr lang="fa-IR" sz="2800" b="1" dirty="0" smtClean="0">
                <a:cs typeface="Nazanin" pitchFamily="2" charset="-78"/>
              </a:rPr>
              <a:t>تجهيزات الكتريكي مانند: ترانسفورماتورها، هادیها و ...</a:t>
            </a:r>
          </a:p>
          <a:p>
            <a:pPr marL="609600" indent="-609600" algn="r" rtl="1">
              <a:lnSpc>
                <a:spcPct val="200000"/>
              </a:lnSpc>
              <a:buFont typeface="+mj-lt"/>
              <a:buAutoNum type="arabicParenR"/>
            </a:pPr>
            <a:r>
              <a:rPr lang="fa-IR" sz="2800" b="1" dirty="0" smtClean="0">
                <a:cs typeface="Nazanin" pitchFamily="2" charset="-78"/>
              </a:rPr>
              <a:t>روشنايي</a:t>
            </a:r>
          </a:p>
          <a:p>
            <a:pPr marL="609600" indent="-609600" algn="r" rtl="1">
              <a:lnSpc>
                <a:spcPct val="200000"/>
              </a:lnSpc>
              <a:buFont typeface="+mj-lt"/>
              <a:buAutoNum type="arabicParenR"/>
            </a:pPr>
            <a:r>
              <a:rPr lang="fa-IR" sz="2800" b="1" dirty="0" smtClean="0">
                <a:cs typeface="Nazanin" pitchFamily="2" charset="-78"/>
              </a:rPr>
              <a:t>گرمايش، سرمايش و تهويه</a:t>
            </a:r>
          </a:p>
          <a:p>
            <a:pPr marL="609600" indent="-609600" algn="r" rtl="1">
              <a:lnSpc>
                <a:spcPct val="200000"/>
              </a:lnSpc>
              <a:buFont typeface="+mj-lt"/>
              <a:buAutoNum type="arabicParenR"/>
            </a:pPr>
            <a:r>
              <a:rPr lang="fa-IR" sz="2800" b="1" dirty="0" smtClean="0">
                <a:cs typeface="Nazanin" pitchFamily="2" charset="-78"/>
              </a:rPr>
              <a:t>فرآيند</a:t>
            </a:r>
          </a:p>
          <a:p>
            <a:pPr marL="609600" indent="-609600" algn="r" rtl="1">
              <a:lnSpc>
                <a:spcPct val="200000"/>
              </a:lnSpc>
              <a:buFont typeface="+mj-lt"/>
              <a:buAutoNum type="arabicParenR"/>
            </a:pPr>
            <a:r>
              <a:rPr lang="fa-IR" sz="2800" b="1" dirty="0" smtClean="0">
                <a:cs typeface="Nazanin" pitchFamily="2" charset="-78"/>
              </a:rPr>
              <a:t>عايق بندي ساختمان ها</a:t>
            </a:r>
            <a:endParaRPr lang="en-US" sz="2800" b="1" dirty="0">
              <a:cs typeface="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Horizontal)">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Horizontal)">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Horizontal)">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Horizontal)">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Horizontal)">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Horizontal)">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Horizontal)">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2743200" y="2209800"/>
            <a:ext cx="4335600" cy="3276600"/>
          </a:xfrm>
          <a:prstGeom prst="rect">
            <a:avLst/>
          </a:prstGeom>
          <a:noFill/>
          <a:ln w="9525">
            <a:noFill/>
            <a:miter lim="800000"/>
            <a:headEnd/>
            <a:tailEnd/>
          </a:ln>
          <a:effectLst/>
        </p:spPr>
      </p:pic>
      <p:sp>
        <p:nvSpPr>
          <p:cNvPr id="5" name="Title 1"/>
          <p:cNvSpPr>
            <a:spLocks noGrp="1"/>
          </p:cNvSpPr>
          <p:nvPr>
            <p:ph type="title"/>
          </p:nvPr>
        </p:nvSpPr>
        <p:spPr>
          <a:xfrm>
            <a:off x="1219200" y="274638"/>
            <a:ext cx="7498080" cy="1143000"/>
          </a:xfrm>
        </p:spPr>
        <p:txBody>
          <a:bodyPr anchor="ctr">
            <a:normAutofit/>
          </a:bodyPr>
          <a:lstStyle/>
          <a:p>
            <a:pPr algn="ctr"/>
            <a:r>
              <a:rPr lang="fa-IR" sz="3600" b="1" dirty="0" smtClean="0">
                <a:solidFill>
                  <a:srgbClr val="FF0000"/>
                </a:solidFill>
                <a:effectLst/>
                <a:cs typeface="B Nazanin" pitchFamily="2" charset="-78"/>
              </a:rPr>
              <a:t>استفاده از بالاست الکترونیکی</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98080" cy="1143000"/>
          </a:xfrm>
        </p:spPr>
        <p:txBody>
          <a:bodyPr anchor="ctr">
            <a:normAutofit/>
          </a:bodyPr>
          <a:lstStyle/>
          <a:p>
            <a:pPr algn="ctr"/>
            <a:r>
              <a:rPr lang="fa-IR" sz="3600" b="1" dirty="0" smtClean="0">
                <a:solidFill>
                  <a:srgbClr val="FF0000"/>
                </a:solidFill>
                <a:effectLst/>
                <a:cs typeface="B Nazanin" pitchFamily="2" charset="-78"/>
              </a:rPr>
              <a:t>میزان نوردهی بر اساس فرکانس</a:t>
            </a:r>
          </a:p>
        </p:txBody>
      </p:sp>
      <p:pic>
        <p:nvPicPr>
          <p:cNvPr id="5" name="Picture 4"/>
          <p:cNvPicPr/>
          <p:nvPr/>
        </p:nvPicPr>
        <p:blipFill>
          <a:blip r:embed="rId2" cstate="print"/>
          <a:srcRect/>
          <a:stretch>
            <a:fillRect/>
          </a:stretch>
        </p:blipFill>
        <p:spPr bwMode="auto">
          <a:xfrm>
            <a:off x="1752600" y="1447800"/>
            <a:ext cx="6477000" cy="42672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normAutofit/>
          </a:bodyPr>
          <a:lstStyle/>
          <a:p>
            <a:pPr algn="ctr"/>
            <a:r>
              <a:rPr lang="fa-IR" sz="3600" b="1" dirty="0" smtClean="0">
                <a:solidFill>
                  <a:srgbClr val="0000FF"/>
                </a:solidFill>
                <a:effectLst/>
                <a:cs typeface="B Nazanin" pitchFamily="2" charset="-78"/>
              </a:rPr>
              <a:t>مزایای استفاده از بالاست الکترونیکی</a:t>
            </a:r>
            <a:endParaRPr lang="fa-IR" sz="3600" b="1" dirty="0">
              <a:solidFill>
                <a:srgbClr val="0000FF"/>
              </a:solidFill>
              <a:effectLst/>
              <a:cs typeface="B Nazanin" pitchFamily="2" charset="-78"/>
            </a:endParaRPr>
          </a:p>
        </p:txBody>
      </p:sp>
      <p:sp>
        <p:nvSpPr>
          <p:cNvPr id="3" name="Content Placeholder 2"/>
          <p:cNvSpPr>
            <a:spLocks noGrp="1"/>
          </p:cNvSpPr>
          <p:nvPr>
            <p:ph idx="1"/>
          </p:nvPr>
        </p:nvSpPr>
        <p:spPr>
          <a:xfrm>
            <a:off x="960120" y="1066800"/>
            <a:ext cx="7879080" cy="5562600"/>
          </a:xfrm>
        </p:spPr>
        <p:txBody>
          <a:bodyPr>
            <a:normAutofit fontScale="92500" lnSpcReduction="20000"/>
          </a:bodyPr>
          <a:lstStyle/>
          <a:p>
            <a:pPr lvl="0" algn="just">
              <a:lnSpc>
                <a:spcPct val="150000"/>
              </a:lnSpc>
            </a:pPr>
            <a:r>
              <a:rPr lang="ar-SA" dirty="0" smtClean="0">
                <a:cs typeface="B Nazanin" pitchFamily="2" charset="-78"/>
              </a:rPr>
              <a:t>كاهش توان مصرفي تا حدود 40%</a:t>
            </a:r>
            <a:endParaRPr lang="en-US" dirty="0" smtClean="0">
              <a:cs typeface="B Nazanin" pitchFamily="2" charset="-78"/>
            </a:endParaRPr>
          </a:p>
          <a:p>
            <a:pPr lvl="0" algn="just">
              <a:lnSpc>
                <a:spcPct val="150000"/>
              </a:lnSpc>
            </a:pPr>
            <a:r>
              <a:rPr lang="ar-SA" dirty="0" smtClean="0">
                <a:cs typeface="B Nazanin" pitchFamily="2" charset="-78"/>
              </a:rPr>
              <a:t>روشن كردن سريع لامپ و بدون چشمك زدن</a:t>
            </a:r>
            <a:endParaRPr lang="en-US" dirty="0" smtClean="0">
              <a:cs typeface="B Nazanin" pitchFamily="2" charset="-78"/>
            </a:endParaRPr>
          </a:p>
          <a:p>
            <a:pPr lvl="0" algn="just">
              <a:lnSpc>
                <a:spcPct val="150000"/>
              </a:lnSpc>
            </a:pPr>
            <a:r>
              <a:rPr lang="ar-SA" dirty="0" smtClean="0">
                <a:cs typeface="B Nazanin" pitchFamily="2" charset="-78"/>
              </a:rPr>
              <a:t>بي صدا و بدون وزوز بودن</a:t>
            </a:r>
            <a:endParaRPr lang="en-US" dirty="0" smtClean="0">
              <a:cs typeface="B Nazanin" pitchFamily="2" charset="-78"/>
            </a:endParaRPr>
          </a:p>
          <a:p>
            <a:pPr lvl="0" algn="just">
              <a:lnSpc>
                <a:spcPct val="150000"/>
              </a:lnSpc>
            </a:pPr>
            <a:r>
              <a:rPr lang="ar-SA" dirty="0" smtClean="0">
                <a:cs typeface="B Nazanin" pitchFamily="2" charset="-78"/>
              </a:rPr>
              <a:t>افزايش طول عمر لامپ بعلت كاركرد لامپ در توان پايين‌تر و راندمان بيشتر</a:t>
            </a:r>
            <a:endParaRPr lang="en-US" dirty="0" smtClean="0">
              <a:cs typeface="B Nazanin" pitchFamily="2" charset="-78"/>
            </a:endParaRPr>
          </a:p>
          <a:p>
            <a:pPr lvl="0" algn="just">
              <a:lnSpc>
                <a:spcPct val="150000"/>
              </a:lnSpc>
            </a:pPr>
            <a:r>
              <a:rPr lang="ar-SA" dirty="0" smtClean="0">
                <a:cs typeface="B Nazanin" pitchFamily="2" charset="-78"/>
              </a:rPr>
              <a:t>وزن كم</a:t>
            </a:r>
            <a:endParaRPr lang="en-US" dirty="0" smtClean="0">
              <a:cs typeface="B Nazanin" pitchFamily="2" charset="-78"/>
            </a:endParaRPr>
          </a:p>
          <a:p>
            <a:pPr lvl="0" algn="just">
              <a:lnSpc>
                <a:spcPct val="150000"/>
              </a:lnSpc>
            </a:pPr>
            <a:r>
              <a:rPr lang="ar-SA" dirty="0" smtClean="0">
                <a:cs typeface="B Nazanin" pitchFamily="2" charset="-78"/>
              </a:rPr>
              <a:t>عدم ايجاد حرارت</a:t>
            </a:r>
            <a:endParaRPr lang="en-US" dirty="0" smtClean="0">
              <a:cs typeface="B Nazanin" pitchFamily="2" charset="-78"/>
            </a:endParaRPr>
          </a:p>
          <a:p>
            <a:pPr lvl="0" algn="just">
              <a:lnSpc>
                <a:spcPct val="150000"/>
              </a:lnSpc>
            </a:pPr>
            <a:r>
              <a:rPr lang="ar-SA" dirty="0" smtClean="0">
                <a:cs typeface="B Nazanin" pitchFamily="2" charset="-78"/>
              </a:rPr>
              <a:t>افزايش قابليت كليدزني لامپ</a:t>
            </a:r>
            <a:r>
              <a:rPr lang="fa-IR" dirty="0" smtClean="0">
                <a:cs typeface="B Nazanin" pitchFamily="2" charset="-78"/>
              </a:rPr>
              <a:t> و ...</a:t>
            </a:r>
            <a:endParaRPr lang="en-US" dirty="0" smtClean="0">
              <a:cs typeface="B Nazanin" pitchFamily="2" charset="-78"/>
            </a:endParaRPr>
          </a:p>
          <a:p>
            <a:pPr algn="just">
              <a:lnSpc>
                <a:spcPct val="150000"/>
              </a:lnSpc>
              <a:buNone/>
            </a:pPr>
            <a:endParaRPr lang="fa-IR"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2133600"/>
            <a:ext cx="7391400" cy="1754326"/>
          </a:xfrm>
          <a:prstGeom prst="rect">
            <a:avLst/>
          </a:prstGeom>
          <a:noFill/>
        </p:spPr>
        <p:txBody>
          <a:bodyPr wrap="square" rtlCol="1">
            <a:spAutoFit/>
          </a:bodyPr>
          <a:lstStyle/>
          <a:p>
            <a:pPr algn="ctr" rtl="1">
              <a:lnSpc>
                <a:spcPct val="150000"/>
              </a:lnSpc>
            </a:pPr>
            <a:r>
              <a:rPr lang="fa-IR" sz="3600" b="1" dirty="0" smtClean="0" bmk="_Toc309480102">
                <a:solidFill>
                  <a:srgbClr val="FF0000"/>
                </a:solidFill>
                <a:latin typeface="Arial" pitchFamily="34" charset="0"/>
                <a:ea typeface="Times New Roman" pitchFamily="18" charset="0"/>
                <a:cs typeface="Nazanin" pitchFamily="2" charset="-78"/>
              </a:rPr>
              <a:t>استفاده از لامپ هاي متال‌هاليد یا بخار سدیم به جای بخار جيوه</a:t>
            </a:r>
            <a:endParaRPr lang="fa-IR" sz="3600" b="1" dirty="0">
              <a:solidFill>
                <a:srgbClr val="FF00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990595"/>
          <a:ext cx="7620000" cy="5029205"/>
        </p:xfrm>
        <a:graphic>
          <a:graphicData uri="http://schemas.openxmlformats.org/drawingml/2006/table">
            <a:tbl>
              <a:tblPr rtl="1"/>
              <a:tblGrid>
                <a:gridCol w="3441465"/>
                <a:gridCol w="2094687"/>
                <a:gridCol w="2083848"/>
              </a:tblGrid>
              <a:tr h="1267541">
                <a:tc>
                  <a:txBody>
                    <a:bodyPr/>
                    <a:lstStyle/>
                    <a:p>
                      <a:pPr algn="ctr" rtl="1">
                        <a:lnSpc>
                          <a:spcPct val="120000"/>
                        </a:lnSpc>
                        <a:spcAft>
                          <a:spcPts val="0"/>
                        </a:spcAft>
                      </a:pPr>
                      <a:r>
                        <a:rPr lang="ar-SA" sz="1800" b="1" dirty="0">
                          <a:latin typeface="Times New Roman"/>
                          <a:ea typeface="Times New Roman"/>
                          <a:cs typeface="Nazanin"/>
                        </a:rPr>
                        <a:t>مشخصات</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20000"/>
                        </a:lnSpc>
                        <a:spcAft>
                          <a:spcPts val="0"/>
                        </a:spcAft>
                      </a:pPr>
                      <a:r>
                        <a:rPr lang="ar-SA" sz="1800" b="1">
                          <a:latin typeface="Times New Roman"/>
                          <a:ea typeface="Times New Roman"/>
                          <a:cs typeface="Nazanin"/>
                        </a:rPr>
                        <a:t>لامپ بخار جيوه </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20000"/>
                        </a:lnSpc>
                        <a:spcAft>
                          <a:spcPts val="0"/>
                        </a:spcAft>
                      </a:pPr>
                      <a:r>
                        <a:rPr lang="ar-SA" sz="1800" b="1">
                          <a:latin typeface="Times New Roman"/>
                          <a:ea typeface="Times New Roman"/>
                          <a:cs typeface="Nazanin"/>
                        </a:rPr>
                        <a:t>لامپ متال‌هاليد</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70208">
                <a:tc>
                  <a:txBody>
                    <a:bodyPr/>
                    <a:lstStyle/>
                    <a:p>
                      <a:pPr algn="ctr" rtl="1">
                        <a:lnSpc>
                          <a:spcPct val="120000"/>
                        </a:lnSpc>
                        <a:spcAft>
                          <a:spcPts val="0"/>
                        </a:spcAft>
                      </a:pPr>
                      <a:r>
                        <a:rPr lang="ar-SA" sz="1800" b="1">
                          <a:latin typeface="Times New Roman"/>
                          <a:ea typeface="Times New Roman"/>
                          <a:cs typeface="Nazanin"/>
                        </a:rPr>
                        <a:t>توان مصرفي (وات)</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a:lnSpc>
                          <a:spcPct val="120000"/>
                        </a:lnSpc>
                        <a:spcAft>
                          <a:spcPts val="0"/>
                        </a:spcAft>
                      </a:pPr>
                      <a:r>
                        <a:rPr lang="en-US" sz="1800" b="1">
                          <a:latin typeface="Times New Roman"/>
                          <a:ea typeface="Times New Roman"/>
                          <a:cs typeface="Times New Roman"/>
                        </a:rPr>
                        <a:t>250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Times New Roman"/>
                        </a:rPr>
                        <a:t>150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08">
                <a:tc>
                  <a:txBody>
                    <a:bodyPr/>
                    <a:lstStyle/>
                    <a:p>
                      <a:pPr algn="ctr" rtl="1">
                        <a:lnSpc>
                          <a:spcPct val="120000"/>
                        </a:lnSpc>
                        <a:spcAft>
                          <a:spcPts val="0"/>
                        </a:spcAft>
                      </a:pPr>
                      <a:r>
                        <a:rPr lang="ar-SA" sz="1800" b="1">
                          <a:latin typeface="Times New Roman"/>
                          <a:ea typeface="Times New Roman"/>
                          <a:cs typeface="Nazanin"/>
                        </a:rPr>
                        <a:t>شار نوري (لومن)</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a:lnSpc>
                          <a:spcPct val="120000"/>
                        </a:lnSpc>
                        <a:spcAft>
                          <a:spcPts val="0"/>
                        </a:spcAft>
                      </a:pPr>
                      <a:r>
                        <a:rPr lang="en-US" sz="1800" b="1">
                          <a:latin typeface="Times New Roman"/>
                          <a:ea typeface="Times New Roman"/>
                          <a:cs typeface="Times New Roman"/>
                        </a:rPr>
                        <a:t>14,000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Times New Roman"/>
                        </a:rPr>
                        <a:t>12,000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08">
                <a:tc>
                  <a:txBody>
                    <a:bodyPr/>
                    <a:lstStyle/>
                    <a:p>
                      <a:pPr algn="ctr" rtl="1">
                        <a:lnSpc>
                          <a:spcPct val="120000"/>
                        </a:lnSpc>
                        <a:spcAft>
                          <a:spcPts val="0"/>
                        </a:spcAft>
                      </a:pPr>
                      <a:r>
                        <a:rPr lang="ar-SA" sz="1800" b="1">
                          <a:latin typeface="Times New Roman"/>
                          <a:ea typeface="Times New Roman"/>
                          <a:cs typeface="Nazanin"/>
                        </a:rPr>
                        <a:t>طول عمر متوسط (ساعت)</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20000"/>
                        </a:lnSpc>
                        <a:spcAft>
                          <a:spcPts val="0"/>
                        </a:spcAft>
                      </a:pPr>
                      <a:r>
                        <a:rPr lang="en-US" sz="1800" b="1">
                          <a:latin typeface="Times New Roman"/>
                          <a:ea typeface="Times New Roman"/>
                          <a:cs typeface="Times New Roman"/>
                        </a:rPr>
                        <a:t>16,000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Times New Roman"/>
                        </a:rPr>
                        <a:t>20,000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08">
                <a:tc>
                  <a:txBody>
                    <a:bodyPr/>
                    <a:lstStyle/>
                    <a:p>
                      <a:pPr algn="ctr" rtl="1">
                        <a:lnSpc>
                          <a:spcPct val="120000"/>
                        </a:lnSpc>
                        <a:spcAft>
                          <a:spcPts val="0"/>
                        </a:spcAft>
                      </a:pPr>
                      <a:r>
                        <a:rPr lang="ar-SA" sz="1800" b="1">
                          <a:latin typeface="Times New Roman"/>
                          <a:ea typeface="Times New Roman"/>
                          <a:cs typeface="Nazanin"/>
                        </a:rPr>
                        <a:t>قطر (ميلي متر)</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a:lnSpc>
                          <a:spcPct val="120000"/>
                        </a:lnSpc>
                        <a:spcAft>
                          <a:spcPts val="0"/>
                        </a:spcAft>
                      </a:pPr>
                      <a:r>
                        <a:rPr lang="en-US" sz="1800" b="1">
                          <a:latin typeface="Times New Roman"/>
                          <a:ea typeface="Times New Roman"/>
                          <a:cs typeface="Times New Roman"/>
                        </a:rPr>
                        <a:t>90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Times New Roman"/>
                        </a:rPr>
                        <a:t>47</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08">
                <a:tc>
                  <a:txBody>
                    <a:bodyPr/>
                    <a:lstStyle/>
                    <a:p>
                      <a:pPr algn="ctr" rtl="1">
                        <a:lnSpc>
                          <a:spcPct val="120000"/>
                        </a:lnSpc>
                        <a:spcAft>
                          <a:spcPts val="0"/>
                        </a:spcAft>
                      </a:pPr>
                      <a:r>
                        <a:rPr lang="ar-SA" sz="1800" b="1">
                          <a:latin typeface="Times New Roman"/>
                          <a:ea typeface="Times New Roman"/>
                          <a:cs typeface="Nazanin"/>
                        </a:rPr>
                        <a:t>پايه لامپ</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20000"/>
                        </a:lnSpc>
                        <a:spcAft>
                          <a:spcPts val="0"/>
                        </a:spcAft>
                      </a:pPr>
                      <a:r>
                        <a:rPr lang="en-US" sz="1800" b="1">
                          <a:latin typeface="Times New Roman"/>
                          <a:ea typeface="Times New Roman"/>
                          <a:cs typeface="Times New Roman"/>
                        </a:rPr>
                        <a:t>E</a:t>
                      </a:r>
                      <a:r>
                        <a:rPr lang="en-US" sz="1800" b="1" baseline="-25000">
                          <a:latin typeface="Times New Roman"/>
                          <a:ea typeface="Times New Roman"/>
                          <a:cs typeface="Times New Roman"/>
                        </a:rPr>
                        <a:t>40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Times New Roman"/>
                        </a:rPr>
                        <a:t>E</a:t>
                      </a:r>
                      <a:r>
                        <a:rPr lang="en-US" sz="1800" b="1" baseline="-25000">
                          <a:latin typeface="Times New Roman"/>
                          <a:ea typeface="Times New Roman"/>
                          <a:cs typeface="Times New Roman"/>
                        </a:rPr>
                        <a:t>40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08">
                <a:tc>
                  <a:txBody>
                    <a:bodyPr/>
                    <a:lstStyle/>
                    <a:p>
                      <a:pPr algn="ctr" rtl="1">
                        <a:lnSpc>
                          <a:spcPct val="120000"/>
                        </a:lnSpc>
                        <a:spcAft>
                          <a:spcPts val="0"/>
                        </a:spcAft>
                      </a:pPr>
                      <a:r>
                        <a:rPr lang="ar-SA" sz="1800" b="1">
                          <a:latin typeface="Times New Roman"/>
                          <a:ea typeface="Times New Roman"/>
                          <a:cs typeface="Nazanin"/>
                        </a:rPr>
                        <a:t>طول لامپ (ميلي متر)</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a:lnSpc>
                          <a:spcPct val="120000"/>
                        </a:lnSpc>
                        <a:spcAft>
                          <a:spcPts val="0"/>
                        </a:spcAft>
                      </a:pPr>
                      <a:r>
                        <a:rPr lang="en-US" sz="1800" b="1">
                          <a:latin typeface="Times New Roman"/>
                          <a:ea typeface="Times New Roman"/>
                          <a:cs typeface="Times New Roman"/>
                        </a:rPr>
                        <a:t>226</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Times New Roman"/>
                        </a:rPr>
                        <a:t>208</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08">
                <a:tc>
                  <a:txBody>
                    <a:bodyPr/>
                    <a:lstStyle/>
                    <a:p>
                      <a:pPr algn="ctr" rtl="1">
                        <a:lnSpc>
                          <a:spcPct val="120000"/>
                        </a:lnSpc>
                        <a:spcAft>
                          <a:spcPts val="0"/>
                        </a:spcAft>
                      </a:pPr>
                      <a:r>
                        <a:rPr lang="ar-SA" sz="1800" b="1">
                          <a:latin typeface="Times New Roman"/>
                          <a:ea typeface="Times New Roman"/>
                          <a:cs typeface="Nazanin"/>
                        </a:rPr>
                        <a:t>بازده (لومن بر وات)</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a:lnSpc>
                          <a:spcPct val="120000"/>
                        </a:lnSpc>
                        <a:spcAft>
                          <a:spcPts val="0"/>
                        </a:spcAft>
                      </a:pPr>
                      <a:r>
                        <a:rPr lang="en-US" sz="1800" b="1">
                          <a:latin typeface="Times New Roman"/>
                          <a:ea typeface="Times New Roman"/>
                          <a:cs typeface="Times New Roman"/>
                        </a:rPr>
                        <a:t>56</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a:latin typeface="Times New Roman"/>
                          <a:ea typeface="Times New Roman"/>
                          <a:cs typeface="Times New Roman"/>
                        </a:rPr>
                        <a:t>80</a:t>
                      </a:r>
                      <a:endParaRPr lang="en-US" sz="18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08">
                <a:tc>
                  <a:txBody>
                    <a:bodyPr/>
                    <a:lstStyle/>
                    <a:p>
                      <a:pPr algn="ctr" rtl="1">
                        <a:lnSpc>
                          <a:spcPct val="120000"/>
                        </a:lnSpc>
                        <a:spcAft>
                          <a:spcPts val="0"/>
                        </a:spcAft>
                      </a:pPr>
                      <a:r>
                        <a:rPr lang="ar-SA" sz="1800" b="1">
                          <a:latin typeface="Times New Roman"/>
                          <a:ea typeface="Times New Roman"/>
                          <a:cs typeface="Nazanin"/>
                        </a:rPr>
                        <a:t>ضريب تشخيص رنگ</a:t>
                      </a:r>
                      <a:r>
                        <a:rPr lang="en-US" sz="1800" b="1">
                          <a:latin typeface="Times New Roman"/>
                          <a:ea typeface="Times New Roman"/>
                          <a:cs typeface="Nazanin"/>
                        </a:rPr>
                        <a:t>(Ra)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a:lnSpc>
                          <a:spcPct val="120000"/>
                        </a:lnSpc>
                        <a:spcAft>
                          <a:spcPts val="0"/>
                        </a:spcAft>
                      </a:pPr>
                      <a:r>
                        <a:rPr lang="en-US" sz="1800" b="1" dirty="0">
                          <a:latin typeface="Times New Roman"/>
                          <a:ea typeface="Times New Roman"/>
                          <a:cs typeface="Times New Roman"/>
                        </a:rPr>
                        <a:t>40</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en-US" sz="1800" b="1" dirty="0">
                          <a:latin typeface="Times New Roman"/>
                          <a:ea typeface="Times New Roman"/>
                          <a:cs typeface="Times New Roman"/>
                        </a:rPr>
                        <a:t>90</a:t>
                      </a:r>
                      <a:endParaRPr lang="en-US" sz="1800" b="1"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524000" y="238780"/>
            <a:ext cx="6781800" cy="523220"/>
          </a:xfrm>
          <a:prstGeom prst="rect">
            <a:avLst/>
          </a:prstGeom>
          <a:noFill/>
        </p:spPr>
        <p:txBody>
          <a:bodyPr wrap="square" rtlCol="1">
            <a:spAutoFit/>
          </a:bodyPr>
          <a:lstStyle/>
          <a:p>
            <a:pPr algn="ctr" rtl="1"/>
            <a:r>
              <a:rPr lang="fa-IR" sz="2800" b="1" dirty="0" smtClean="0" bmk="_Toc309480102">
                <a:solidFill>
                  <a:srgbClr val="FF0000"/>
                </a:solidFill>
                <a:latin typeface="Arial" pitchFamily="34" charset="0"/>
                <a:ea typeface="Times New Roman" pitchFamily="18" charset="0"/>
                <a:cs typeface="Nazanin" pitchFamily="2" charset="-78"/>
              </a:rPr>
              <a:t>مقايسه مشخصات لامپ هاي بخار جيوه و متال‌هاليد</a:t>
            </a:r>
            <a:endParaRPr lang="fa-IR" sz="2800" b="1" dirty="0">
              <a:solidFill>
                <a:srgbClr val="FF00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98080" cy="1143000"/>
          </a:xfrm>
        </p:spPr>
        <p:txBody>
          <a:bodyPr>
            <a:normAutofit/>
          </a:bodyPr>
          <a:lstStyle/>
          <a:p>
            <a:pPr algn="ctr"/>
            <a:r>
              <a:rPr lang="fa-IR" sz="4000" b="1" dirty="0" smtClean="0">
                <a:solidFill>
                  <a:srgbClr val="FF0000"/>
                </a:solidFill>
                <a:effectLst/>
                <a:cs typeface="B Titr" pitchFamily="2" charset="-78"/>
              </a:rPr>
              <a:t>مثال:</a:t>
            </a:r>
            <a:endParaRPr lang="fa-IR" sz="4000" b="1" dirty="0">
              <a:solidFill>
                <a:srgbClr val="FF0000"/>
              </a:solidFill>
              <a:effectLst/>
              <a:cs typeface="B Titr" pitchFamily="2" charset="-78"/>
            </a:endParaRPr>
          </a:p>
        </p:txBody>
      </p:sp>
      <p:sp>
        <p:nvSpPr>
          <p:cNvPr id="3" name="Content Placeholder 2"/>
          <p:cNvSpPr>
            <a:spLocks noGrp="1"/>
          </p:cNvSpPr>
          <p:nvPr>
            <p:ph idx="1"/>
          </p:nvPr>
        </p:nvSpPr>
        <p:spPr>
          <a:xfrm>
            <a:off x="1219200" y="762000"/>
            <a:ext cx="7772400" cy="2590800"/>
          </a:xfrm>
        </p:spPr>
        <p:txBody>
          <a:bodyPr>
            <a:normAutofit/>
          </a:bodyPr>
          <a:lstStyle/>
          <a:p>
            <a:pPr algn="just"/>
            <a:r>
              <a:rPr lang="fa-IR" sz="2800" b="1" dirty="0" smtClean="0">
                <a:cs typeface="B Nazanin" pitchFamily="2" charset="-78"/>
              </a:rPr>
              <a:t>100 عدد لامپ بخار جیوه 250 وات</a:t>
            </a:r>
          </a:p>
          <a:p>
            <a:pPr algn="just"/>
            <a:r>
              <a:rPr lang="fa-IR" sz="2800" b="1" dirty="0" smtClean="0">
                <a:cs typeface="B Nazanin" pitchFamily="2" charset="-78"/>
              </a:rPr>
              <a:t>ساعات کارکرد سالیانه 4000 ساعت</a:t>
            </a:r>
          </a:p>
          <a:p>
            <a:pPr algn="just"/>
            <a:r>
              <a:rPr lang="fa-IR" sz="2800" b="1" dirty="0" smtClean="0">
                <a:cs typeface="B Nazanin" pitchFamily="2" charset="-78"/>
              </a:rPr>
              <a:t>هزینه تعویض هر لامپ  300000 ریال فرض شود</a:t>
            </a:r>
          </a:p>
          <a:p>
            <a:pPr algn="just"/>
            <a:r>
              <a:rPr lang="fa-IR" sz="2800" b="1" dirty="0" smtClean="0">
                <a:cs typeface="B Nazanin" pitchFamily="2" charset="-78"/>
              </a:rPr>
              <a:t>صرفه جویی انرژی و هزینه و زمان بازگشت سرمایه در صورت تعویض با لامپهای 150 وات متال هالید ؟</a:t>
            </a:r>
            <a:endParaRPr lang="fa-IR" sz="2800" b="1" dirty="0">
              <a:cs typeface="B Nazanin" pitchFamily="2" charset="-78"/>
            </a:endParaRPr>
          </a:p>
        </p:txBody>
      </p:sp>
      <p:sp>
        <p:nvSpPr>
          <p:cNvPr id="4" name="Content Placeholder 2"/>
          <p:cNvSpPr txBox="1">
            <a:spLocks/>
          </p:cNvSpPr>
          <p:nvPr/>
        </p:nvSpPr>
        <p:spPr>
          <a:xfrm>
            <a:off x="1188720" y="3429000"/>
            <a:ext cx="7802880" cy="3048000"/>
          </a:xfrm>
          <a:prstGeom prst="rect">
            <a:avLst/>
          </a:prstGeom>
        </p:spPr>
        <p:txBody>
          <a:bodyPr>
            <a:normAutofit lnSpcReduction="10000"/>
          </a:bodyPr>
          <a:lstStyle/>
          <a:p>
            <a:pPr marL="365760" lvl="0" indent="-283464" algn="just">
              <a:lnSpc>
                <a:spcPct val="150000"/>
              </a:lnSpc>
              <a:spcBef>
                <a:spcPts val="600"/>
              </a:spcBef>
              <a:buClr>
                <a:schemeClr val="accent1"/>
              </a:buClr>
              <a:buSzPct val="80000"/>
              <a:buFont typeface="Wingdings 2"/>
              <a:buChar char=""/>
            </a:pPr>
            <a:r>
              <a:rPr kumimoji="0" lang="en-US" sz="3000" b="1" i="0" u="none" strike="noStrike" kern="1200" cap="none" spc="0" normalizeH="0" baseline="0" noProof="0" dirty="0" err="1" smtClean="0">
                <a:ln>
                  <a:noFill/>
                </a:ln>
                <a:solidFill>
                  <a:srgbClr val="0000FF"/>
                </a:solidFill>
                <a:effectLst/>
                <a:uLnTx/>
                <a:uFillTx/>
                <a:latin typeface="+mn-lt"/>
                <a:ea typeface="+mn-ea"/>
                <a:cs typeface="B Nazanin" pitchFamily="2" charset="-78"/>
              </a:rPr>
              <a:t>KWsave</a:t>
            </a:r>
            <a:r>
              <a:rPr kumimoji="0" lang="en-US" sz="3000" b="1" i="0" u="none" strike="noStrike" kern="1200" cap="none" spc="0" normalizeH="0" noProof="0" dirty="0" smtClean="0">
                <a:ln>
                  <a:noFill/>
                </a:ln>
                <a:solidFill>
                  <a:srgbClr val="0000FF"/>
                </a:solidFill>
                <a:effectLst/>
                <a:uLnTx/>
                <a:uFillTx/>
                <a:latin typeface="+mn-lt"/>
                <a:ea typeface="+mn-ea"/>
                <a:cs typeface="B Nazanin" pitchFamily="2" charset="-78"/>
              </a:rPr>
              <a:t> = 100 × (250 – 150) = 10   K</a:t>
            </a:r>
            <a:r>
              <a:rPr lang="en-US" sz="3000" b="1" dirty="0" smtClean="0">
                <a:solidFill>
                  <a:srgbClr val="0000FF"/>
                </a:solidFill>
                <a:cs typeface="B Nazanin" pitchFamily="2" charset="-78"/>
              </a:rPr>
              <a:t>w</a:t>
            </a:r>
            <a:endParaRPr kumimoji="0" lang="en-US" sz="3000" b="1" i="0" u="none" strike="noStrike" kern="1200" cap="none" spc="0" normalizeH="0" noProof="0" dirty="0" smtClean="0">
              <a:ln>
                <a:noFill/>
              </a:ln>
              <a:solidFill>
                <a:srgbClr val="0000FF"/>
              </a:solidFill>
              <a:effectLst/>
              <a:uLnTx/>
              <a:uFillTx/>
              <a:latin typeface="+mn-lt"/>
              <a:ea typeface="+mn-ea"/>
              <a:cs typeface="B Nazanin" pitchFamily="2" charset="-78"/>
            </a:endParaRPr>
          </a:p>
          <a:p>
            <a:pPr marL="365760" lvl="0" indent="-283464" algn="just">
              <a:lnSpc>
                <a:spcPct val="150000"/>
              </a:lnSpc>
              <a:spcBef>
                <a:spcPts val="600"/>
              </a:spcBef>
              <a:buClr>
                <a:schemeClr val="accent1"/>
              </a:buClr>
              <a:buSzPct val="80000"/>
              <a:buFont typeface="Wingdings 2"/>
              <a:buChar char=""/>
            </a:pPr>
            <a:r>
              <a:rPr lang="en-US" sz="3000" b="1" dirty="0" err="1" smtClean="0">
                <a:solidFill>
                  <a:srgbClr val="0000FF"/>
                </a:solidFill>
                <a:cs typeface="B Nazanin" pitchFamily="2" charset="-78"/>
              </a:rPr>
              <a:t>Kwhsave</a:t>
            </a:r>
            <a:r>
              <a:rPr lang="en-US" sz="3000" b="1" dirty="0" smtClean="0">
                <a:solidFill>
                  <a:srgbClr val="0000FF"/>
                </a:solidFill>
                <a:cs typeface="B Nazanin" pitchFamily="2" charset="-78"/>
              </a:rPr>
              <a:t> = 10Kw × 4000 = 40,000 </a:t>
            </a:r>
            <a:r>
              <a:rPr lang="en-US" sz="3000" b="1" dirty="0" err="1" smtClean="0">
                <a:solidFill>
                  <a:srgbClr val="0000FF"/>
                </a:solidFill>
                <a:cs typeface="B Nazanin" pitchFamily="2" charset="-78"/>
              </a:rPr>
              <a:t>Kwh</a:t>
            </a:r>
            <a:endParaRPr lang="en-US" sz="3000" b="1" dirty="0" smtClean="0">
              <a:solidFill>
                <a:srgbClr val="0000FF"/>
              </a:solidFill>
              <a:cs typeface="B Nazanin" pitchFamily="2" charset="-78"/>
            </a:endParaRPr>
          </a:p>
          <a:p>
            <a:pPr marL="365760" lvl="0" indent="-283464" algn="just">
              <a:lnSpc>
                <a:spcPct val="150000"/>
              </a:lnSpc>
              <a:spcBef>
                <a:spcPts val="600"/>
              </a:spcBef>
              <a:buClr>
                <a:schemeClr val="accent1"/>
              </a:buClr>
              <a:buSzPct val="80000"/>
              <a:buFont typeface="Wingdings 2"/>
              <a:buChar char=""/>
            </a:pPr>
            <a:r>
              <a:rPr kumimoji="0" lang="en-US" sz="3000" b="1" i="0" u="none" strike="noStrike" kern="1200" cap="none" spc="0" normalizeH="0" baseline="0" noProof="0" dirty="0" smtClean="0">
                <a:ln>
                  <a:noFill/>
                </a:ln>
                <a:solidFill>
                  <a:srgbClr val="0000FF"/>
                </a:solidFill>
                <a:effectLst/>
                <a:uLnTx/>
                <a:uFillTx/>
                <a:latin typeface="+mn-lt"/>
                <a:ea typeface="+mn-ea"/>
                <a:cs typeface="B Nazanin" pitchFamily="2" charset="-78"/>
              </a:rPr>
              <a:t>40,000 </a:t>
            </a:r>
            <a:r>
              <a:rPr lang="en-US" sz="3000" b="1" dirty="0" smtClean="0">
                <a:solidFill>
                  <a:srgbClr val="0000FF"/>
                </a:solidFill>
                <a:cs typeface="B Nazanin" pitchFamily="2" charset="-78"/>
              </a:rPr>
              <a:t>× 641 = 25,640,000   </a:t>
            </a:r>
            <a:r>
              <a:rPr lang="en-US" sz="3000" b="1" dirty="0" err="1" smtClean="0">
                <a:solidFill>
                  <a:srgbClr val="0000FF"/>
                </a:solidFill>
                <a:cs typeface="B Nazanin" pitchFamily="2" charset="-78"/>
              </a:rPr>
              <a:t>Rial</a:t>
            </a:r>
            <a:r>
              <a:rPr lang="en-US" sz="3000" b="1" dirty="0" smtClean="0">
                <a:solidFill>
                  <a:srgbClr val="0000FF"/>
                </a:solidFill>
                <a:cs typeface="B Nazanin" pitchFamily="2" charset="-78"/>
              </a:rPr>
              <a:t>/year</a:t>
            </a:r>
          </a:p>
          <a:p>
            <a:pPr marL="365760" lvl="0" indent="-283464" algn="just">
              <a:lnSpc>
                <a:spcPct val="150000"/>
              </a:lnSpc>
              <a:spcBef>
                <a:spcPts val="600"/>
              </a:spcBef>
              <a:buClr>
                <a:schemeClr val="accent1"/>
              </a:buClr>
              <a:buSzPct val="80000"/>
              <a:buFont typeface="Wingdings 2"/>
              <a:buChar char=""/>
            </a:pPr>
            <a:r>
              <a:rPr lang="en-US" sz="3000" b="1" dirty="0" smtClean="0">
                <a:solidFill>
                  <a:srgbClr val="0000FF"/>
                </a:solidFill>
                <a:cs typeface="B Nazanin" pitchFamily="2" charset="-78"/>
              </a:rPr>
              <a:t>30,000,000/ 25,640,000 =  1.2 Years</a:t>
            </a:r>
          </a:p>
          <a:p>
            <a:pPr marL="365760" lvl="0" indent="-283464" algn="just">
              <a:lnSpc>
                <a:spcPct val="150000"/>
              </a:lnSpc>
              <a:spcBef>
                <a:spcPts val="600"/>
              </a:spcBef>
              <a:buClr>
                <a:schemeClr val="accent1"/>
              </a:buClr>
              <a:buSzPct val="80000"/>
              <a:buFont typeface="Wingdings 2"/>
              <a:buChar char=""/>
            </a:pPr>
            <a:endParaRPr kumimoji="0" lang="fa-IR" sz="3000" b="1" i="0" u="none" strike="noStrike" kern="1200" cap="none" spc="0" normalizeH="0" baseline="0" noProof="0" dirty="0">
              <a:ln>
                <a:noFill/>
              </a:ln>
              <a:solidFill>
                <a:srgbClr val="0000FF"/>
              </a:solidFill>
              <a:effectLst/>
              <a:uLnTx/>
              <a:uFillTx/>
              <a:latin typeface="+mn-lt"/>
              <a:ea typeface="+mn-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6" fill="hold">
                            <p:stCondLst>
                              <p:cond delay="2000"/>
                            </p:stCondLst>
                            <p:childTnLst>
                              <p:par>
                                <p:cTn id="17" presetID="3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p:cTn id="41"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42"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p:cTn id="48"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49"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56"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 calcmode="lin" valueType="num">
                                      <p:cBhvr>
                                        <p:cTn id="62"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63"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2821" t="4637" r="3532" b="5612"/>
          <a:stretch>
            <a:fillRect/>
          </a:stretch>
        </p:blipFill>
        <p:spPr bwMode="auto">
          <a:xfrm>
            <a:off x="1600200" y="1066800"/>
            <a:ext cx="6858000" cy="4343400"/>
          </a:xfrm>
          <a:prstGeom prst="rect">
            <a:avLst/>
          </a:prstGeom>
          <a:noFill/>
          <a:ln w="9525">
            <a:noFill/>
            <a:miter lim="800000"/>
            <a:headEnd/>
            <a:tailEnd/>
          </a:ln>
        </p:spPr>
      </p:pic>
      <p:sp>
        <p:nvSpPr>
          <p:cNvPr id="5" name="Title 1"/>
          <p:cNvSpPr>
            <a:spLocks noGrp="1"/>
          </p:cNvSpPr>
          <p:nvPr>
            <p:ph type="title"/>
          </p:nvPr>
        </p:nvSpPr>
        <p:spPr>
          <a:xfrm>
            <a:off x="1219200" y="152400"/>
            <a:ext cx="7498080" cy="914400"/>
          </a:xfrm>
        </p:spPr>
        <p:txBody>
          <a:bodyPr anchor="ctr">
            <a:normAutofit/>
          </a:bodyPr>
          <a:lstStyle/>
          <a:p>
            <a:pPr algn="ctr"/>
            <a:r>
              <a:rPr lang="fa-IR" sz="3200" b="1" dirty="0" smtClean="0">
                <a:solidFill>
                  <a:srgbClr val="FF0000"/>
                </a:solidFill>
                <a:effectLst/>
                <a:cs typeface="B Nazanin" pitchFamily="2" charset="-78"/>
              </a:rPr>
              <a:t>سیستم تعمیر و نگهداری مدون</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2/3*#ppt_w"/>
                                          </p:val>
                                        </p:tav>
                                        <p:tav tm="100000">
                                          <p:val>
                                            <p:strVal val="#ppt_w"/>
                                          </p:val>
                                        </p:tav>
                                      </p:tavLst>
                                    </p:anim>
                                    <p:anim calcmode="lin" valueType="num">
                                      <p:cBhvr>
                                        <p:cTn id="16"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199" y="1981199"/>
          <a:ext cx="7772401" cy="3505202"/>
        </p:xfrm>
        <a:graphic>
          <a:graphicData uri="http://schemas.openxmlformats.org/drawingml/2006/table">
            <a:tbl>
              <a:tblPr rtl="1"/>
              <a:tblGrid>
                <a:gridCol w="1085850"/>
                <a:gridCol w="2019300"/>
                <a:gridCol w="1695450"/>
                <a:gridCol w="1781175"/>
                <a:gridCol w="1190626"/>
              </a:tblGrid>
              <a:tr h="1371600">
                <a:tc>
                  <a:txBody>
                    <a:bodyPr/>
                    <a:lstStyle/>
                    <a:p>
                      <a:pPr algn="ctr" rtl="1">
                        <a:lnSpc>
                          <a:spcPct val="115000"/>
                        </a:lnSpc>
                        <a:spcAft>
                          <a:spcPts val="0"/>
                        </a:spcAft>
                      </a:pPr>
                      <a:r>
                        <a:rPr lang="fa-IR" sz="1600" b="1" dirty="0" smtClean="0">
                          <a:latin typeface="Calibri"/>
                          <a:ea typeface="Calibri"/>
                          <a:cs typeface="B Nazanin"/>
                        </a:rPr>
                        <a:t>مجموعه</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dirty="0">
                          <a:latin typeface="Calibri"/>
                          <a:ea typeface="Calibri"/>
                          <a:cs typeface="B Nazanin"/>
                        </a:rPr>
                        <a:t>صرفه جویی انرژی سالیانه </a:t>
                      </a:r>
                      <a:endParaRPr lang="en-US" sz="1400" dirty="0">
                        <a:latin typeface="Calibri"/>
                        <a:ea typeface="Calibri"/>
                        <a:cs typeface="Arial"/>
                      </a:endParaRPr>
                    </a:p>
                    <a:p>
                      <a:pPr algn="ctr" rtl="1">
                        <a:lnSpc>
                          <a:spcPct val="115000"/>
                        </a:lnSpc>
                        <a:spcAft>
                          <a:spcPts val="0"/>
                        </a:spcAft>
                      </a:pPr>
                      <a:r>
                        <a:rPr lang="fa-IR" sz="1600" b="1" dirty="0">
                          <a:latin typeface="Calibri"/>
                          <a:ea typeface="Calibri"/>
                          <a:cs typeface="B Nazanin"/>
                        </a:rPr>
                        <a:t>(کیلووات ساعت)</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dirty="0">
                          <a:latin typeface="Calibri"/>
                          <a:ea typeface="Calibri"/>
                          <a:cs typeface="B Nazanin"/>
                        </a:rPr>
                        <a:t>صرفه جویی هزینه سالیانه (ریال)</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هزینه سرمایه گذاری (ریال)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زمان بازگشت سرمایه (سال)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66801">
                <a:tc>
                  <a:txBody>
                    <a:bodyPr/>
                    <a:lstStyle/>
                    <a:p>
                      <a:pPr algn="ctr" rtl="1">
                        <a:lnSpc>
                          <a:spcPct val="115000"/>
                        </a:lnSpc>
                        <a:spcAft>
                          <a:spcPts val="0"/>
                        </a:spcAft>
                      </a:pPr>
                      <a:r>
                        <a:rPr kumimoji="0" lang="fa-IR" sz="2000" b="1" kern="1200" dirty="0" smtClean="0">
                          <a:solidFill>
                            <a:schemeClr val="tx1"/>
                          </a:solidFill>
                          <a:latin typeface="Calibri"/>
                          <a:ea typeface="Calibri"/>
                          <a:cs typeface="B Nazanin"/>
                        </a:rPr>
                        <a:t>بیمارستان</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1,750,000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kumimoji="0" lang="en-US" sz="2000" b="1" kern="1200" dirty="0" smtClean="0">
                          <a:solidFill>
                            <a:schemeClr val="tx1"/>
                          </a:solidFill>
                          <a:latin typeface="Calibri"/>
                          <a:ea typeface="Calibri"/>
                          <a:cs typeface="B Nazanin"/>
                        </a:rPr>
                        <a:t>1,400,000,000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2,100,000,000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1.5</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fa-IR" sz="2000" b="1" kern="1200" dirty="0" smtClean="0">
                          <a:solidFill>
                            <a:schemeClr val="tx1"/>
                          </a:solidFill>
                          <a:latin typeface="Calibri"/>
                          <a:ea typeface="Calibri"/>
                          <a:cs typeface="B Nazanin"/>
                        </a:rPr>
                        <a:t>ساخت قطعات</a:t>
                      </a:r>
                      <a:endParaRPr kumimoji="0" lang="en-US" sz="2000" b="1" kern="1200" dirty="0" smtClean="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1,900,000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kumimoji="0" lang="en-US" sz="2000" b="1" kern="1200" dirty="0" smtClean="0">
                          <a:solidFill>
                            <a:schemeClr val="tx1"/>
                          </a:solidFill>
                          <a:latin typeface="Calibri"/>
                          <a:ea typeface="Calibri"/>
                          <a:cs typeface="B Nazanin"/>
                        </a:rPr>
                        <a:t>1,500,000,000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5,000,000,000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3.6</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990600" y="610597"/>
            <a:ext cx="8229600" cy="684803"/>
          </a:xfrm>
          <a:prstGeom prst="rect">
            <a:avLst/>
          </a:prstGeom>
          <a:noFill/>
          <a:ln w="9525">
            <a:noFill/>
            <a:miter lim="800000"/>
            <a:headEnd/>
            <a:tailEnd/>
          </a:ln>
          <a:effectLst/>
        </p:spPr>
        <p:txBody>
          <a:bodyPr vert="horz" wrap="square" lIns="91440" tIns="45720" rIns="91440" bIns="45720" rtlCol="0" anchor="ctr">
            <a:spAutoFit/>
          </a:bodyPr>
          <a:lstStyle/>
          <a:p>
            <a:pPr algn="ctr" rtl="1">
              <a:lnSpc>
                <a:spcPct val="150000"/>
              </a:lnSpc>
            </a:pPr>
            <a:r>
              <a:rPr lang="fa-IR" sz="2800" b="1" dirty="0" smtClean="0">
                <a:solidFill>
                  <a:srgbClr val="FF0000"/>
                </a:solidFill>
                <a:cs typeface="B Nazanin" pitchFamily="2" charset="-78"/>
              </a:rPr>
              <a:t>نمونه بررسی های انجام گرفته جهت اصلاح سیستم روشنایی</a:t>
            </a:r>
            <a:endParaRPr lang="fa-IR" sz="2800" b="1" dirty="0">
              <a:solidFill>
                <a:srgbClr val="FF0000"/>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8"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ou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438400"/>
            <a:ext cx="7498080" cy="9144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mj-lt"/>
                <a:ea typeface="+mj-ea"/>
                <a:cs typeface="B Titr" pitchFamily="2" charset="-78"/>
              </a:rPr>
              <a:t>پیاده سازی سیستم </a:t>
            </a:r>
            <a:r>
              <a:rPr kumimoji="0" lang="en-US" sz="3600" b="1" i="0" u="none" strike="noStrike" kern="1200" cap="none" spc="0" normalizeH="0" baseline="0" noProof="0" dirty="0" smtClean="0">
                <a:ln>
                  <a:noFill/>
                </a:ln>
                <a:solidFill>
                  <a:srgbClr val="FF0000"/>
                </a:solidFill>
                <a:effectLst/>
                <a:uLnTx/>
                <a:uFillTx/>
                <a:latin typeface="+mj-lt"/>
                <a:ea typeface="+mj-ea"/>
                <a:cs typeface="B Titr" pitchFamily="2" charset="-78"/>
              </a:rPr>
              <a:t>BMS</a:t>
            </a:r>
            <a:endParaRPr kumimoji="0" lang="fa-IR" sz="3600" b="1" i="0" u="none" strike="noStrike" kern="120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143000"/>
          </a:xfrm>
        </p:spPr>
        <p:txBody>
          <a:bodyPr>
            <a:noAutofit/>
          </a:bodyPr>
          <a:lstStyle/>
          <a:p>
            <a:pPr algn="ctr"/>
            <a:r>
              <a:rPr lang="fa-IR" sz="3200" dirty="0" smtClean="0">
                <a:solidFill>
                  <a:srgbClr val="FF0000"/>
                </a:solidFill>
                <a:effectLst/>
                <a:cs typeface="B Titr" pitchFamily="2" charset="-78"/>
              </a:rPr>
              <a:t>برخي از مزاياي استفاده از سيستم </a:t>
            </a:r>
            <a:r>
              <a:rPr lang="en-US" sz="3200" dirty="0" smtClean="0">
                <a:solidFill>
                  <a:srgbClr val="FF0000"/>
                </a:solidFill>
                <a:effectLst/>
                <a:cs typeface="B Titr" pitchFamily="2" charset="-78"/>
              </a:rPr>
              <a:t>BMS</a:t>
            </a:r>
            <a:r>
              <a:rPr lang="fa-IR" sz="3200" dirty="0" smtClean="0">
                <a:solidFill>
                  <a:srgbClr val="FF0000"/>
                </a:solidFill>
                <a:effectLst/>
                <a:cs typeface="B Titr" pitchFamily="2" charset="-78"/>
              </a:rPr>
              <a:t> </a:t>
            </a:r>
            <a:r>
              <a:rPr lang="en-US" sz="3200" dirty="0" smtClean="0">
                <a:solidFill>
                  <a:srgbClr val="FF0000"/>
                </a:solidFill>
                <a:effectLst/>
                <a:cs typeface="B Titr" pitchFamily="2" charset="-78"/>
              </a:rPr>
              <a:t/>
            </a:r>
            <a:br>
              <a:rPr lang="en-US" sz="3200" dirty="0" smtClean="0">
                <a:solidFill>
                  <a:srgbClr val="FF0000"/>
                </a:solidFill>
                <a:effectLst/>
                <a:cs typeface="B Titr" pitchFamily="2" charset="-78"/>
              </a:rPr>
            </a:br>
            <a:endParaRPr lang="fa-IR" sz="3200" dirty="0">
              <a:solidFill>
                <a:srgbClr val="FF0000"/>
              </a:solidFill>
              <a:effectLst/>
              <a:cs typeface="B Titr" pitchFamily="2" charset="-78"/>
            </a:endParaRPr>
          </a:p>
        </p:txBody>
      </p:sp>
      <p:sp>
        <p:nvSpPr>
          <p:cNvPr id="3" name="Content Placeholder 2"/>
          <p:cNvSpPr>
            <a:spLocks noGrp="1"/>
          </p:cNvSpPr>
          <p:nvPr>
            <p:ph idx="1"/>
          </p:nvPr>
        </p:nvSpPr>
        <p:spPr>
          <a:xfrm>
            <a:off x="1143000" y="1066800"/>
            <a:ext cx="7848600" cy="5257800"/>
          </a:xfrm>
        </p:spPr>
        <p:txBody>
          <a:bodyPr>
            <a:normAutofit/>
          </a:bodyPr>
          <a:lstStyle/>
          <a:p>
            <a:pPr lvl="0">
              <a:lnSpc>
                <a:spcPct val="150000"/>
              </a:lnSpc>
            </a:pPr>
            <a:r>
              <a:rPr lang="fa-IR" dirty="0" smtClean="0">
                <a:cs typeface="B Nazanin" pitchFamily="2" charset="-78"/>
              </a:rPr>
              <a:t>اطلاع دقيق از عملکرد سيستم‌ها</a:t>
            </a:r>
            <a:endParaRPr lang="en-US" dirty="0" smtClean="0">
              <a:cs typeface="B Nazanin" pitchFamily="2" charset="-78"/>
            </a:endParaRPr>
          </a:p>
          <a:p>
            <a:pPr lvl="0">
              <a:lnSpc>
                <a:spcPct val="150000"/>
              </a:lnSpc>
            </a:pPr>
            <a:r>
              <a:rPr lang="fa-IR" dirty="0" smtClean="0">
                <a:cs typeface="B Nazanin" pitchFamily="2" charset="-78"/>
              </a:rPr>
              <a:t>کاهش هزينه‌هاي مربوط به استهلاک سيستم‌ها و تعميرات</a:t>
            </a:r>
            <a:endParaRPr lang="en-US" dirty="0" smtClean="0">
              <a:cs typeface="B Nazanin" pitchFamily="2" charset="-78"/>
            </a:endParaRPr>
          </a:p>
          <a:p>
            <a:pPr lvl="0">
              <a:lnSpc>
                <a:spcPct val="150000"/>
              </a:lnSpc>
            </a:pPr>
            <a:r>
              <a:rPr lang="fa-IR" dirty="0" smtClean="0">
                <a:cs typeface="B Nazanin" pitchFamily="2" charset="-78"/>
              </a:rPr>
              <a:t>عملکرد مناسب سيستم‌ها در شرايط اضطراري</a:t>
            </a:r>
            <a:endParaRPr lang="en-US" dirty="0" smtClean="0">
              <a:cs typeface="B Nazanin" pitchFamily="2" charset="-78"/>
            </a:endParaRPr>
          </a:p>
          <a:p>
            <a:pPr lvl="0">
              <a:lnSpc>
                <a:spcPct val="150000"/>
              </a:lnSpc>
            </a:pPr>
            <a:r>
              <a:rPr lang="fa-IR" dirty="0" smtClean="0">
                <a:cs typeface="B Nazanin" pitchFamily="2" charset="-78"/>
              </a:rPr>
              <a:t>ايجاد قابليت مانيتورينگ و کنترل سيستم‌ها از راه دور</a:t>
            </a:r>
            <a:endParaRPr lang="en-US" dirty="0" smtClean="0">
              <a:cs typeface="B Nazanin" pitchFamily="2" charset="-78"/>
            </a:endParaRPr>
          </a:p>
          <a:p>
            <a:pPr lvl="0">
              <a:lnSpc>
                <a:spcPct val="150000"/>
              </a:lnSpc>
            </a:pPr>
            <a:r>
              <a:rPr lang="fa-IR" dirty="0" smtClean="0">
                <a:cs typeface="B Nazanin" pitchFamily="2" charset="-78"/>
              </a:rPr>
              <a:t>استفاده بهينه از انرژي </a:t>
            </a:r>
            <a:endParaRPr lang="en-US" dirty="0" smtClean="0">
              <a:cs typeface="B Nazanin" pitchFamily="2" charset="-78"/>
            </a:endParaRPr>
          </a:p>
          <a:p>
            <a:pPr>
              <a:lnSpc>
                <a:spcPct val="150000"/>
              </a:lnSpc>
            </a:pPr>
            <a:r>
              <a:rPr lang="ar-SA" dirty="0" smtClean="0">
                <a:cs typeface="B Nazanin" pitchFamily="2" charset="-78"/>
              </a:rPr>
              <a:t>افزايش سطح رفاه، سلامتي و آرامش کاربران</a:t>
            </a:r>
            <a:endParaRPr lang="fa-IR"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bwMode="auto">
          <a:xfrm>
            <a:off x="1236662" y="228600"/>
            <a:ext cx="7221538" cy="58102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algn="ctr"/>
            <a:r>
              <a:rPr lang="fa-IR" sz="3200" b="1" dirty="0" smtClean="0">
                <a:solidFill>
                  <a:srgbClr val="FF0000"/>
                </a:solidFill>
                <a:effectLst/>
                <a:cs typeface="B Nazanin" pitchFamily="2" charset="-78"/>
              </a:rPr>
              <a:t>مراحل انجام مميزي انرژي الکتريکي</a:t>
            </a:r>
            <a:endParaRPr lang="en-US" sz="3200" b="1" dirty="0" smtClean="0">
              <a:solidFill>
                <a:srgbClr val="FF0000"/>
              </a:solidFill>
              <a:effectLst/>
              <a:cs typeface="B Nazanin" pitchFamily="2" charset="-78"/>
            </a:endParaRPr>
          </a:p>
        </p:txBody>
      </p:sp>
      <p:sp>
        <p:nvSpPr>
          <p:cNvPr id="479235" name="Rectangle 3"/>
          <p:cNvSpPr>
            <a:spLocks noGrp="1" noChangeArrowheads="1"/>
          </p:cNvSpPr>
          <p:nvPr>
            <p:ph idx="1"/>
          </p:nvPr>
        </p:nvSpPr>
        <p:spPr bwMode="auto">
          <a:xfrm>
            <a:off x="990600" y="838200"/>
            <a:ext cx="8001000" cy="58674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 rtl="1">
              <a:buFontTx/>
              <a:buNone/>
            </a:pPr>
            <a:r>
              <a:rPr lang="fa-IR" sz="2100" b="1" dirty="0" smtClean="0">
                <a:solidFill>
                  <a:srgbClr val="0000FF"/>
                </a:solidFill>
                <a:cs typeface="Nazanin" pitchFamily="2" charset="-78"/>
              </a:rPr>
              <a:t>مميزی انرژی کلی:</a:t>
            </a:r>
          </a:p>
          <a:p>
            <a:pPr marL="180000" indent="-252000" algn="just"/>
            <a:r>
              <a:rPr lang="fa-IR" sz="2100" dirty="0" smtClean="0">
                <a:cs typeface="Nazanin" pitchFamily="2" charset="-78"/>
              </a:rPr>
              <a:t>بازديد از مجموعه مورد مميزي و تجهيزات موجود در آن</a:t>
            </a:r>
          </a:p>
          <a:p>
            <a:pPr marL="180000" indent="-252000" algn="just"/>
            <a:r>
              <a:rPr lang="fa-IR" sz="2100" dirty="0" smtClean="0">
                <a:cs typeface="Nazanin" pitchFamily="2" charset="-78"/>
              </a:rPr>
              <a:t>بررسي نحوه مونيتورينگ و ثبت اطلاعات</a:t>
            </a:r>
          </a:p>
          <a:p>
            <a:pPr marL="180000" indent="-252000" algn="just"/>
            <a:r>
              <a:rPr lang="fa-IR" sz="2100" dirty="0" smtClean="0">
                <a:cs typeface="Nazanin" pitchFamily="2" charset="-78"/>
              </a:rPr>
              <a:t>جمع آوري اطلاعات ثبت شده مجموعه شامل: ميزان توليد و مصرف انرژي طي يک دوره چند ساله</a:t>
            </a:r>
          </a:p>
          <a:p>
            <a:pPr marL="180000" indent="-252000" algn="just"/>
            <a:r>
              <a:rPr lang="fa-IR" sz="2100" dirty="0" smtClean="0">
                <a:cs typeface="Nazanin" pitchFamily="2" charset="-78"/>
              </a:rPr>
              <a:t>محاسبه مصرف ويژه انرژی الکتريکی و مقايسه با استانداردهای موجود</a:t>
            </a:r>
          </a:p>
          <a:p>
            <a:pPr marL="609600" indent="-609600" algn="just" rtl="1">
              <a:buFontTx/>
              <a:buNone/>
            </a:pPr>
            <a:r>
              <a:rPr lang="fa-IR" sz="2100" b="1" dirty="0" smtClean="0">
                <a:solidFill>
                  <a:srgbClr val="0000FF"/>
                </a:solidFill>
                <a:cs typeface="Nazanin" pitchFamily="2" charset="-78"/>
              </a:rPr>
              <a:t>مميزی انرژی تفصيلی:</a:t>
            </a:r>
            <a:endParaRPr lang="fa-IR" sz="2100" dirty="0" smtClean="0">
              <a:solidFill>
                <a:srgbClr val="0000FF"/>
              </a:solidFill>
              <a:cs typeface="Nazanin" pitchFamily="2" charset="-78"/>
            </a:endParaRPr>
          </a:p>
          <a:p>
            <a:pPr marL="180000" indent="-252000" algn="just" rtl="1"/>
            <a:r>
              <a:rPr lang="fa-IR" sz="2100" dirty="0" smtClean="0">
                <a:cs typeface="Nazanin" pitchFamily="2" charset="-78"/>
              </a:rPr>
              <a:t>شناسايي تجهيزات پرمصرف انرژي الکتريکي شامل: فنها </a:t>
            </a:r>
            <a:r>
              <a:rPr lang="fa-IR" sz="2100" dirty="0">
                <a:cs typeface="Nazanin" pitchFamily="2" charset="-78"/>
              </a:rPr>
              <a:t>،</a:t>
            </a:r>
            <a:r>
              <a:rPr lang="fa-IR" sz="2100" dirty="0" smtClean="0">
                <a:cs typeface="Nazanin" pitchFamily="2" charset="-78"/>
              </a:rPr>
              <a:t> پمپها ، كمپرسورها و ... </a:t>
            </a:r>
          </a:p>
          <a:p>
            <a:pPr marL="180000" indent="-252000" algn="just" rtl="1"/>
            <a:r>
              <a:rPr lang="fa-IR" sz="2100" dirty="0" smtClean="0">
                <a:cs typeface="Nazanin" pitchFamily="2" charset="-78"/>
              </a:rPr>
              <a:t>جمع آوري مدارک مربوط به طراحي تجهيزات مذکور</a:t>
            </a:r>
          </a:p>
          <a:p>
            <a:pPr marL="180000" indent="-252000" algn="just" rtl="1"/>
            <a:r>
              <a:rPr lang="fa-IR" sz="2100" dirty="0" smtClean="0">
                <a:cs typeface="Nazanin" pitchFamily="2" charset="-78"/>
              </a:rPr>
              <a:t>انتخاب نقاط مناسب جهت اندازه گيري پارامترهاي الكتريكي</a:t>
            </a:r>
          </a:p>
          <a:p>
            <a:pPr marL="180000" indent="-252000" algn="just" rtl="1"/>
            <a:r>
              <a:rPr lang="fa-IR" sz="2100" dirty="0" smtClean="0">
                <a:cs typeface="Nazanin" pitchFamily="2" charset="-78"/>
              </a:rPr>
              <a:t>اندازه گيري الکتريکي بر روي نقاط منتخب با دستگاههاي آنالايزر توان</a:t>
            </a:r>
          </a:p>
          <a:p>
            <a:pPr marL="180000" indent="-252000" algn="just" rtl="1"/>
            <a:r>
              <a:rPr lang="fa-IR" sz="2100" dirty="0" smtClean="0">
                <a:cs typeface="Nazanin" pitchFamily="2" charset="-78"/>
              </a:rPr>
              <a:t>پردازش و بررسي داده هاي حاصل از اندازه گيري و مقايسه با اطلاعات ثبت شده در مجموعه</a:t>
            </a:r>
          </a:p>
          <a:p>
            <a:pPr marL="180000" indent="-252000" algn="just" rtl="1"/>
            <a:r>
              <a:rPr lang="fa-IR" sz="2100" dirty="0" smtClean="0">
                <a:cs typeface="Nazanin" pitchFamily="2" charset="-78"/>
              </a:rPr>
              <a:t>بررسي نحوه کارکرد تجهيزات با استفاده از اطلاعات اندازه گيريها و مقايسه با شرايط طراحي</a:t>
            </a:r>
          </a:p>
          <a:p>
            <a:pPr marL="180000" indent="-252000" algn="just" rtl="1"/>
            <a:r>
              <a:rPr lang="fa-IR" sz="2100" dirty="0" smtClean="0">
                <a:cs typeface="Nazanin" pitchFamily="2" charset="-78"/>
              </a:rPr>
              <a:t>بررسي و ارائه راهکارهاي کاهش مصرف انرژي الکتريکي و برآورد اقتصادی</a:t>
            </a:r>
          </a:p>
          <a:p>
            <a:pPr marL="609600" indent="-609600" algn="just" rtl="1">
              <a:buFontTx/>
              <a:buAutoNum type="arabicPeriod" startAt="8"/>
            </a:pPr>
            <a:endParaRPr lang="fa-IR" sz="2100" dirty="0" smtClean="0">
              <a:cs typeface="Nazanin" pitchFamily="2" charset="-78"/>
            </a:endParaRPr>
          </a:p>
          <a:p>
            <a:pPr marL="609600" indent="-609600" algn="just" rtl="1">
              <a:buFontTx/>
              <a:buAutoNum type="arabicPeriod"/>
            </a:pPr>
            <a:endParaRPr lang="en-US" sz="2100" dirty="0" smtClean="0">
              <a:cs typeface="Nazanin" pitchFamily="2" charset="-78"/>
            </a:endParaRPr>
          </a:p>
        </p:txBody>
      </p:sp>
      <p:sp>
        <p:nvSpPr>
          <p:cNvPr id="4" name="Rectangle 6"/>
          <p:cNvSpPr>
            <a:spLocks noGrp="1" noChangeArrowheads="1"/>
          </p:cNvSpPr>
          <p:nvPr>
            <p:ph type="sldNum" sz="quarter" idx="12"/>
          </p:nvPr>
        </p:nvSpPr>
        <p:spPr>
          <a:ln/>
        </p:spPr>
        <p:txBody>
          <a:bodyPr/>
          <a:lstStyle/>
          <a:p>
            <a:fld id="{C3063664-6691-40DB-ACFF-4EAAD5B69765}" type="slidenum">
              <a:rPr lang="ar-SA"/>
              <a:pPr/>
              <a:t>12</a:t>
            </a:fld>
            <a:endParaRPr lang="en-US"/>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79234"/>
                                        </p:tgtEl>
                                        <p:attrNameLst>
                                          <p:attrName>style.visibility</p:attrName>
                                        </p:attrNameLst>
                                      </p:cBhvr>
                                      <p:to>
                                        <p:strVal val="visible"/>
                                      </p:to>
                                    </p:set>
                                    <p:animEffect transition="in" filter="fade">
                                      <p:cBhvr>
                                        <p:cTn id="7" dur="1000"/>
                                        <p:tgtEl>
                                          <p:spTgt spid="479234"/>
                                        </p:tgtEl>
                                      </p:cBhvr>
                                    </p:animEffect>
                                    <p:anim calcmode="lin" valueType="num">
                                      <p:cBhvr>
                                        <p:cTn id="8" dur="1000" fill="hold"/>
                                        <p:tgtEl>
                                          <p:spTgt spid="479234"/>
                                        </p:tgtEl>
                                        <p:attrNameLst>
                                          <p:attrName>style.rotation</p:attrName>
                                        </p:attrNameLst>
                                      </p:cBhvr>
                                      <p:tavLst>
                                        <p:tav tm="0">
                                          <p:val>
                                            <p:fltVal val="720"/>
                                          </p:val>
                                        </p:tav>
                                        <p:tav tm="100000">
                                          <p:val>
                                            <p:fltVal val="0"/>
                                          </p:val>
                                        </p:tav>
                                      </p:tavLst>
                                    </p:anim>
                                    <p:anim calcmode="lin" valueType="num">
                                      <p:cBhvr>
                                        <p:cTn id="9" dur="1000" fill="hold"/>
                                        <p:tgtEl>
                                          <p:spTgt spid="479234"/>
                                        </p:tgtEl>
                                        <p:attrNameLst>
                                          <p:attrName>ppt_h</p:attrName>
                                        </p:attrNameLst>
                                      </p:cBhvr>
                                      <p:tavLst>
                                        <p:tav tm="0">
                                          <p:val>
                                            <p:fltVal val="0"/>
                                          </p:val>
                                        </p:tav>
                                        <p:tav tm="100000">
                                          <p:val>
                                            <p:strVal val="#ppt_h"/>
                                          </p:val>
                                        </p:tav>
                                      </p:tavLst>
                                    </p:anim>
                                    <p:anim calcmode="lin" valueType="num">
                                      <p:cBhvr>
                                        <p:cTn id="10" dur="1000" fill="hold"/>
                                        <p:tgtEl>
                                          <p:spTgt spid="47923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479235">
                                            <p:txEl>
                                              <p:pRg st="0" end="0"/>
                                            </p:txEl>
                                          </p:spTgt>
                                        </p:tgtEl>
                                        <p:attrNameLst>
                                          <p:attrName>style.visibility</p:attrName>
                                        </p:attrNameLst>
                                      </p:cBhvr>
                                      <p:to>
                                        <p:strVal val="visible"/>
                                      </p:to>
                                    </p:set>
                                    <p:anim calcmode="lin" valueType="num">
                                      <p:cBhvr>
                                        <p:cTn id="15" dur="2000" fill="hold"/>
                                        <p:tgtEl>
                                          <p:spTgt spid="479235">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479235">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479235">
                                            <p:txEl>
                                              <p:pRg st="0" end="0"/>
                                            </p:txEl>
                                          </p:spTgt>
                                        </p:tgtEl>
                                      </p:cBhvr>
                                    </p:animEffect>
                                  </p:childTnLst>
                                </p:cTn>
                              </p:par>
                            </p:childTnLst>
                          </p:cTn>
                        </p:par>
                        <p:par>
                          <p:cTn id="18" fill="hold">
                            <p:stCondLst>
                              <p:cond delay="2000"/>
                            </p:stCondLst>
                            <p:childTnLst>
                              <p:par>
                                <p:cTn id="19" presetID="53" presetClass="entr" presetSubtype="0" fill="hold" nodeType="afterEffect">
                                  <p:stCondLst>
                                    <p:cond delay="0"/>
                                  </p:stCondLst>
                                  <p:childTnLst>
                                    <p:set>
                                      <p:cBhvr>
                                        <p:cTn id="20" dur="1" fill="hold">
                                          <p:stCondLst>
                                            <p:cond delay="0"/>
                                          </p:stCondLst>
                                        </p:cTn>
                                        <p:tgtEl>
                                          <p:spTgt spid="479235">
                                            <p:txEl>
                                              <p:pRg st="1" end="1"/>
                                            </p:txEl>
                                          </p:spTgt>
                                        </p:tgtEl>
                                        <p:attrNameLst>
                                          <p:attrName>style.visibility</p:attrName>
                                        </p:attrNameLst>
                                      </p:cBhvr>
                                      <p:to>
                                        <p:strVal val="visible"/>
                                      </p:to>
                                    </p:set>
                                    <p:anim calcmode="lin" valueType="num">
                                      <p:cBhvr>
                                        <p:cTn id="21" dur="1000" fill="hold"/>
                                        <p:tgtEl>
                                          <p:spTgt spid="47923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79235">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479235">
                                            <p:txEl>
                                              <p:pRg st="1" end="1"/>
                                            </p:txEl>
                                          </p:spTgt>
                                        </p:tgtEl>
                                      </p:cBhvr>
                                    </p:animEffect>
                                  </p:childTnLst>
                                </p:cTn>
                              </p:par>
                            </p:childTnLst>
                          </p:cTn>
                        </p:par>
                        <p:par>
                          <p:cTn id="24" fill="hold">
                            <p:stCondLst>
                              <p:cond delay="3000"/>
                            </p:stCondLst>
                            <p:childTnLst>
                              <p:par>
                                <p:cTn id="25" presetID="53" presetClass="entr" presetSubtype="0" fill="hold" nodeType="afterEffect">
                                  <p:stCondLst>
                                    <p:cond delay="0"/>
                                  </p:stCondLst>
                                  <p:childTnLst>
                                    <p:set>
                                      <p:cBhvr>
                                        <p:cTn id="26" dur="1" fill="hold">
                                          <p:stCondLst>
                                            <p:cond delay="0"/>
                                          </p:stCondLst>
                                        </p:cTn>
                                        <p:tgtEl>
                                          <p:spTgt spid="479235">
                                            <p:txEl>
                                              <p:pRg st="2" end="2"/>
                                            </p:txEl>
                                          </p:spTgt>
                                        </p:tgtEl>
                                        <p:attrNameLst>
                                          <p:attrName>style.visibility</p:attrName>
                                        </p:attrNameLst>
                                      </p:cBhvr>
                                      <p:to>
                                        <p:strVal val="visible"/>
                                      </p:to>
                                    </p:set>
                                    <p:anim calcmode="lin" valueType="num">
                                      <p:cBhvr>
                                        <p:cTn id="27" dur="1000" fill="hold"/>
                                        <p:tgtEl>
                                          <p:spTgt spid="479235">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79235">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479235">
                                            <p:txEl>
                                              <p:pRg st="2" end="2"/>
                                            </p:txEl>
                                          </p:spTgt>
                                        </p:tgtEl>
                                      </p:cBhvr>
                                    </p:animEffect>
                                  </p:childTnLst>
                                </p:cTn>
                              </p:par>
                            </p:childTnLst>
                          </p:cTn>
                        </p:par>
                        <p:par>
                          <p:cTn id="30" fill="hold">
                            <p:stCondLst>
                              <p:cond delay="4000"/>
                            </p:stCondLst>
                            <p:childTnLst>
                              <p:par>
                                <p:cTn id="31" presetID="53" presetClass="entr" presetSubtype="0" fill="hold" nodeType="afterEffect">
                                  <p:stCondLst>
                                    <p:cond delay="0"/>
                                  </p:stCondLst>
                                  <p:childTnLst>
                                    <p:set>
                                      <p:cBhvr>
                                        <p:cTn id="32" dur="1" fill="hold">
                                          <p:stCondLst>
                                            <p:cond delay="0"/>
                                          </p:stCondLst>
                                        </p:cTn>
                                        <p:tgtEl>
                                          <p:spTgt spid="479235">
                                            <p:txEl>
                                              <p:pRg st="3" end="3"/>
                                            </p:txEl>
                                          </p:spTgt>
                                        </p:tgtEl>
                                        <p:attrNameLst>
                                          <p:attrName>style.visibility</p:attrName>
                                        </p:attrNameLst>
                                      </p:cBhvr>
                                      <p:to>
                                        <p:strVal val="visible"/>
                                      </p:to>
                                    </p:set>
                                    <p:anim calcmode="lin" valueType="num">
                                      <p:cBhvr>
                                        <p:cTn id="33" dur="1000" fill="hold"/>
                                        <p:tgtEl>
                                          <p:spTgt spid="479235">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479235">
                                            <p:txEl>
                                              <p:pRg st="3" end="3"/>
                                            </p:txEl>
                                          </p:spTgt>
                                        </p:tgtEl>
                                        <p:attrNameLst>
                                          <p:attrName>ppt_h</p:attrName>
                                        </p:attrNameLst>
                                      </p:cBhvr>
                                      <p:tavLst>
                                        <p:tav tm="0">
                                          <p:val>
                                            <p:fltVal val="0"/>
                                          </p:val>
                                        </p:tav>
                                        <p:tav tm="100000">
                                          <p:val>
                                            <p:strVal val="#ppt_h"/>
                                          </p:val>
                                        </p:tav>
                                      </p:tavLst>
                                    </p:anim>
                                    <p:animEffect transition="in" filter="fade">
                                      <p:cBhvr>
                                        <p:cTn id="35" dur="1000"/>
                                        <p:tgtEl>
                                          <p:spTgt spid="479235">
                                            <p:txEl>
                                              <p:pRg st="3" end="3"/>
                                            </p:txEl>
                                          </p:spTgt>
                                        </p:tgtEl>
                                      </p:cBhvr>
                                    </p:animEffect>
                                  </p:childTnLst>
                                </p:cTn>
                              </p:par>
                            </p:childTnLst>
                          </p:cTn>
                        </p:par>
                        <p:par>
                          <p:cTn id="36" fill="hold">
                            <p:stCondLst>
                              <p:cond delay="5000"/>
                            </p:stCondLst>
                            <p:childTnLst>
                              <p:par>
                                <p:cTn id="37" presetID="53" presetClass="entr" presetSubtype="0" fill="hold" nodeType="afterEffect">
                                  <p:stCondLst>
                                    <p:cond delay="0"/>
                                  </p:stCondLst>
                                  <p:childTnLst>
                                    <p:set>
                                      <p:cBhvr>
                                        <p:cTn id="38" dur="1" fill="hold">
                                          <p:stCondLst>
                                            <p:cond delay="0"/>
                                          </p:stCondLst>
                                        </p:cTn>
                                        <p:tgtEl>
                                          <p:spTgt spid="479235">
                                            <p:txEl>
                                              <p:pRg st="4" end="4"/>
                                            </p:txEl>
                                          </p:spTgt>
                                        </p:tgtEl>
                                        <p:attrNameLst>
                                          <p:attrName>style.visibility</p:attrName>
                                        </p:attrNameLst>
                                      </p:cBhvr>
                                      <p:to>
                                        <p:strVal val="visible"/>
                                      </p:to>
                                    </p:set>
                                    <p:anim calcmode="lin" valueType="num">
                                      <p:cBhvr>
                                        <p:cTn id="39" dur="1000" fill="hold"/>
                                        <p:tgtEl>
                                          <p:spTgt spid="47923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79235">
                                            <p:txEl>
                                              <p:pRg st="4" end="4"/>
                                            </p:txEl>
                                          </p:spTgt>
                                        </p:tgtEl>
                                        <p:attrNameLst>
                                          <p:attrName>ppt_h</p:attrName>
                                        </p:attrNameLst>
                                      </p:cBhvr>
                                      <p:tavLst>
                                        <p:tav tm="0">
                                          <p:val>
                                            <p:fltVal val="0"/>
                                          </p:val>
                                        </p:tav>
                                        <p:tav tm="100000">
                                          <p:val>
                                            <p:strVal val="#ppt_h"/>
                                          </p:val>
                                        </p:tav>
                                      </p:tavLst>
                                    </p:anim>
                                    <p:animEffect transition="in" filter="fade">
                                      <p:cBhvr>
                                        <p:cTn id="41" dur="1000"/>
                                        <p:tgtEl>
                                          <p:spTgt spid="47923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79235">
                                            <p:txEl>
                                              <p:pRg st="5" end="5"/>
                                            </p:txEl>
                                          </p:spTgt>
                                        </p:tgtEl>
                                        <p:attrNameLst>
                                          <p:attrName>style.visibility</p:attrName>
                                        </p:attrNameLst>
                                      </p:cBhvr>
                                      <p:to>
                                        <p:strVal val="visible"/>
                                      </p:to>
                                    </p:set>
                                    <p:anim calcmode="lin" valueType="num">
                                      <p:cBhvr additive="base">
                                        <p:cTn id="46" dur="1000" fill="hold"/>
                                        <p:tgtEl>
                                          <p:spTgt spid="479235">
                                            <p:txEl>
                                              <p:pRg st="5" end="5"/>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479235">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1000"/>
                            </p:stCondLst>
                            <p:childTnLst>
                              <p:par>
                                <p:cTn id="49" presetID="2" presetClass="entr" presetSubtype="2" fill="hold" nodeType="afterEffect">
                                  <p:stCondLst>
                                    <p:cond delay="0"/>
                                  </p:stCondLst>
                                  <p:childTnLst>
                                    <p:set>
                                      <p:cBhvr>
                                        <p:cTn id="50" dur="1" fill="hold">
                                          <p:stCondLst>
                                            <p:cond delay="0"/>
                                          </p:stCondLst>
                                        </p:cTn>
                                        <p:tgtEl>
                                          <p:spTgt spid="479235">
                                            <p:txEl>
                                              <p:pRg st="6" end="6"/>
                                            </p:txEl>
                                          </p:spTgt>
                                        </p:tgtEl>
                                        <p:attrNameLst>
                                          <p:attrName>style.visibility</p:attrName>
                                        </p:attrNameLst>
                                      </p:cBhvr>
                                      <p:to>
                                        <p:strVal val="visible"/>
                                      </p:to>
                                    </p:set>
                                    <p:anim calcmode="lin" valueType="num">
                                      <p:cBhvr additive="base">
                                        <p:cTn id="51" dur="1000" fill="hold"/>
                                        <p:tgtEl>
                                          <p:spTgt spid="479235">
                                            <p:txEl>
                                              <p:pRg st="6" end="6"/>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479235">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2" presetClass="entr" presetSubtype="2" fill="hold" nodeType="afterEffect">
                                  <p:stCondLst>
                                    <p:cond delay="0"/>
                                  </p:stCondLst>
                                  <p:childTnLst>
                                    <p:set>
                                      <p:cBhvr>
                                        <p:cTn id="55" dur="1" fill="hold">
                                          <p:stCondLst>
                                            <p:cond delay="0"/>
                                          </p:stCondLst>
                                        </p:cTn>
                                        <p:tgtEl>
                                          <p:spTgt spid="479235">
                                            <p:txEl>
                                              <p:pRg st="7" end="7"/>
                                            </p:txEl>
                                          </p:spTgt>
                                        </p:tgtEl>
                                        <p:attrNameLst>
                                          <p:attrName>style.visibility</p:attrName>
                                        </p:attrNameLst>
                                      </p:cBhvr>
                                      <p:to>
                                        <p:strVal val="visible"/>
                                      </p:to>
                                    </p:set>
                                    <p:anim calcmode="lin" valueType="num">
                                      <p:cBhvr additive="base">
                                        <p:cTn id="56" dur="1000" fill="hold"/>
                                        <p:tgtEl>
                                          <p:spTgt spid="479235">
                                            <p:txEl>
                                              <p:pRg st="7" end="7"/>
                                            </p:txEl>
                                          </p:spTgt>
                                        </p:tgtEl>
                                        <p:attrNameLst>
                                          <p:attrName>ppt_x</p:attrName>
                                        </p:attrNameLst>
                                      </p:cBhvr>
                                      <p:tavLst>
                                        <p:tav tm="0">
                                          <p:val>
                                            <p:strVal val="1+#ppt_w/2"/>
                                          </p:val>
                                        </p:tav>
                                        <p:tav tm="100000">
                                          <p:val>
                                            <p:strVal val="#ppt_x"/>
                                          </p:val>
                                        </p:tav>
                                      </p:tavLst>
                                    </p:anim>
                                    <p:anim calcmode="lin" valueType="num">
                                      <p:cBhvr additive="base">
                                        <p:cTn id="57" dur="1000" fill="hold"/>
                                        <p:tgtEl>
                                          <p:spTgt spid="479235">
                                            <p:txEl>
                                              <p:pRg st="7" end="7"/>
                                            </p:txEl>
                                          </p:spTgt>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8" fill="hold" nodeType="afterEffect">
                                  <p:stCondLst>
                                    <p:cond delay="0"/>
                                  </p:stCondLst>
                                  <p:childTnLst>
                                    <p:set>
                                      <p:cBhvr>
                                        <p:cTn id="60" dur="1" fill="hold">
                                          <p:stCondLst>
                                            <p:cond delay="0"/>
                                          </p:stCondLst>
                                        </p:cTn>
                                        <p:tgtEl>
                                          <p:spTgt spid="479235">
                                            <p:txEl>
                                              <p:pRg st="8" end="8"/>
                                            </p:txEl>
                                          </p:spTgt>
                                        </p:tgtEl>
                                        <p:attrNameLst>
                                          <p:attrName>style.visibility</p:attrName>
                                        </p:attrNameLst>
                                      </p:cBhvr>
                                      <p:to>
                                        <p:strVal val="visible"/>
                                      </p:to>
                                    </p:set>
                                    <p:anim calcmode="lin" valueType="num">
                                      <p:cBhvr additive="base">
                                        <p:cTn id="61" dur="1000" fill="hold"/>
                                        <p:tgtEl>
                                          <p:spTgt spid="479235">
                                            <p:txEl>
                                              <p:pRg st="8" end="8"/>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479235">
                                            <p:txEl>
                                              <p:pRg st="8" end="8"/>
                                            </p:txEl>
                                          </p:spTgt>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8" fill="hold" nodeType="afterEffect">
                                  <p:stCondLst>
                                    <p:cond delay="0"/>
                                  </p:stCondLst>
                                  <p:childTnLst>
                                    <p:set>
                                      <p:cBhvr>
                                        <p:cTn id="65" dur="1" fill="hold">
                                          <p:stCondLst>
                                            <p:cond delay="0"/>
                                          </p:stCondLst>
                                        </p:cTn>
                                        <p:tgtEl>
                                          <p:spTgt spid="479235">
                                            <p:txEl>
                                              <p:pRg st="9" end="9"/>
                                            </p:txEl>
                                          </p:spTgt>
                                        </p:tgtEl>
                                        <p:attrNameLst>
                                          <p:attrName>style.visibility</p:attrName>
                                        </p:attrNameLst>
                                      </p:cBhvr>
                                      <p:to>
                                        <p:strVal val="visible"/>
                                      </p:to>
                                    </p:set>
                                    <p:anim calcmode="lin" valueType="num">
                                      <p:cBhvr additive="base">
                                        <p:cTn id="66" dur="1000" fill="hold"/>
                                        <p:tgtEl>
                                          <p:spTgt spid="479235">
                                            <p:txEl>
                                              <p:pRg st="9" end="9"/>
                                            </p:txEl>
                                          </p:spTgt>
                                        </p:tgtEl>
                                        <p:attrNameLst>
                                          <p:attrName>ppt_x</p:attrName>
                                        </p:attrNameLst>
                                      </p:cBhvr>
                                      <p:tavLst>
                                        <p:tav tm="0">
                                          <p:val>
                                            <p:strVal val="0-#ppt_w/2"/>
                                          </p:val>
                                        </p:tav>
                                        <p:tav tm="100000">
                                          <p:val>
                                            <p:strVal val="#ppt_x"/>
                                          </p:val>
                                        </p:tav>
                                      </p:tavLst>
                                    </p:anim>
                                    <p:anim calcmode="lin" valueType="num">
                                      <p:cBhvr additive="base">
                                        <p:cTn id="67" dur="1000" fill="hold"/>
                                        <p:tgtEl>
                                          <p:spTgt spid="479235">
                                            <p:txEl>
                                              <p:pRg st="9" end="9"/>
                                            </p:txEl>
                                          </p:spTgt>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479235">
                                            <p:txEl>
                                              <p:pRg st="10" end="10"/>
                                            </p:txEl>
                                          </p:spTgt>
                                        </p:tgtEl>
                                        <p:attrNameLst>
                                          <p:attrName>style.visibility</p:attrName>
                                        </p:attrNameLst>
                                      </p:cBhvr>
                                      <p:to>
                                        <p:strVal val="visible"/>
                                      </p:to>
                                    </p:set>
                                    <p:anim calcmode="lin" valueType="num">
                                      <p:cBhvr additive="base">
                                        <p:cTn id="71" dur="1000" fill="hold"/>
                                        <p:tgtEl>
                                          <p:spTgt spid="479235">
                                            <p:txEl>
                                              <p:pRg st="10" end="10"/>
                                            </p:txEl>
                                          </p:spTgt>
                                        </p:tgtEl>
                                        <p:attrNameLst>
                                          <p:attrName>ppt_x</p:attrName>
                                        </p:attrNameLst>
                                      </p:cBhvr>
                                      <p:tavLst>
                                        <p:tav tm="0">
                                          <p:val>
                                            <p:strVal val="0-#ppt_w/2"/>
                                          </p:val>
                                        </p:tav>
                                        <p:tav tm="100000">
                                          <p:val>
                                            <p:strVal val="#ppt_x"/>
                                          </p:val>
                                        </p:tav>
                                      </p:tavLst>
                                    </p:anim>
                                    <p:anim calcmode="lin" valueType="num">
                                      <p:cBhvr additive="base">
                                        <p:cTn id="72" dur="1000" fill="hold"/>
                                        <p:tgtEl>
                                          <p:spTgt spid="479235">
                                            <p:txEl>
                                              <p:pRg st="10" end="10"/>
                                            </p:txEl>
                                          </p:spTgt>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 presetClass="entr" presetSubtype="8" fill="hold" nodeType="afterEffect">
                                  <p:stCondLst>
                                    <p:cond delay="0"/>
                                  </p:stCondLst>
                                  <p:childTnLst>
                                    <p:set>
                                      <p:cBhvr>
                                        <p:cTn id="75" dur="1" fill="hold">
                                          <p:stCondLst>
                                            <p:cond delay="0"/>
                                          </p:stCondLst>
                                        </p:cTn>
                                        <p:tgtEl>
                                          <p:spTgt spid="479235">
                                            <p:txEl>
                                              <p:pRg st="11" end="11"/>
                                            </p:txEl>
                                          </p:spTgt>
                                        </p:tgtEl>
                                        <p:attrNameLst>
                                          <p:attrName>style.visibility</p:attrName>
                                        </p:attrNameLst>
                                      </p:cBhvr>
                                      <p:to>
                                        <p:strVal val="visible"/>
                                      </p:to>
                                    </p:set>
                                    <p:anim calcmode="lin" valueType="num">
                                      <p:cBhvr additive="base">
                                        <p:cTn id="76" dur="1000" fill="hold"/>
                                        <p:tgtEl>
                                          <p:spTgt spid="479235">
                                            <p:txEl>
                                              <p:pRg st="11" end="11"/>
                                            </p:txEl>
                                          </p:spTgt>
                                        </p:tgtEl>
                                        <p:attrNameLst>
                                          <p:attrName>ppt_x</p:attrName>
                                        </p:attrNameLst>
                                      </p:cBhvr>
                                      <p:tavLst>
                                        <p:tav tm="0">
                                          <p:val>
                                            <p:strVal val="0-#ppt_w/2"/>
                                          </p:val>
                                        </p:tav>
                                        <p:tav tm="100000">
                                          <p:val>
                                            <p:strVal val="#ppt_x"/>
                                          </p:val>
                                        </p:tav>
                                      </p:tavLst>
                                    </p:anim>
                                    <p:anim calcmode="lin" valueType="num">
                                      <p:cBhvr additive="base">
                                        <p:cTn id="77" dur="1000" fill="hold"/>
                                        <p:tgtEl>
                                          <p:spTgt spid="479235">
                                            <p:txEl>
                                              <p:pRg st="11" end="11"/>
                                            </p:txEl>
                                          </p:spTgt>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8" fill="hold" nodeType="afterEffect">
                                  <p:stCondLst>
                                    <p:cond delay="0"/>
                                  </p:stCondLst>
                                  <p:childTnLst>
                                    <p:set>
                                      <p:cBhvr>
                                        <p:cTn id="80" dur="1" fill="hold">
                                          <p:stCondLst>
                                            <p:cond delay="0"/>
                                          </p:stCondLst>
                                        </p:cTn>
                                        <p:tgtEl>
                                          <p:spTgt spid="479235">
                                            <p:txEl>
                                              <p:pRg st="12" end="12"/>
                                            </p:txEl>
                                          </p:spTgt>
                                        </p:tgtEl>
                                        <p:attrNameLst>
                                          <p:attrName>style.visibility</p:attrName>
                                        </p:attrNameLst>
                                      </p:cBhvr>
                                      <p:to>
                                        <p:strVal val="visible"/>
                                      </p:to>
                                    </p:set>
                                    <p:anim calcmode="lin" valueType="num">
                                      <p:cBhvr additive="base">
                                        <p:cTn id="81" dur="1000" fill="hold"/>
                                        <p:tgtEl>
                                          <p:spTgt spid="479235">
                                            <p:txEl>
                                              <p:pRg st="12" end="12"/>
                                            </p:txEl>
                                          </p:spTgt>
                                        </p:tgtEl>
                                        <p:attrNameLst>
                                          <p:attrName>ppt_x</p:attrName>
                                        </p:attrNameLst>
                                      </p:cBhvr>
                                      <p:tavLst>
                                        <p:tav tm="0">
                                          <p:val>
                                            <p:strVal val="0-#ppt_w/2"/>
                                          </p:val>
                                        </p:tav>
                                        <p:tav tm="100000">
                                          <p:val>
                                            <p:strVal val="#ppt_x"/>
                                          </p:val>
                                        </p:tav>
                                      </p:tavLst>
                                    </p:anim>
                                    <p:anim calcmode="lin" valueType="num">
                                      <p:cBhvr additive="base">
                                        <p:cTn id="82" dur="1000" fill="hold"/>
                                        <p:tgtEl>
                                          <p:spTgt spid="47923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normAutofit/>
          </a:bodyPr>
          <a:lstStyle/>
          <a:p>
            <a:pPr algn="ctr"/>
            <a:r>
              <a:rPr lang="fa-IR" sz="4000" b="1" dirty="0" smtClean="0">
                <a:solidFill>
                  <a:srgbClr val="FF0000"/>
                </a:solidFill>
                <a:effectLst/>
                <a:cs typeface="B Titr" pitchFamily="2" charset="-78"/>
              </a:rPr>
              <a:t>سنسور تشخیص حضور</a:t>
            </a:r>
            <a:endParaRPr lang="fa-IR" sz="4000" b="1" dirty="0">
              <a:solidFill>
                <a:srgbClr val="FF0000"/>
              </a:solidFill>
              <a:effectLst/>
              <a:cs typeface="B Titr" pitchFamily="2" charset="-78"/>
            </a:endParaRPr>
          </a:p>
        </p:txBody>
      </p:sp>
      <p:pic>
        <p:nvPicPr>
          <p:cNvPr id="4" name="Picture 3" descr="Description: m"/>
          <p:cNvPicPr/>
          <p:nvPr/>
        </p:nvPicPr>
        <p:blipFill>
          <a:blip r:embed="rId2" cstate="print"/>
          <a:srcRect l="16924" t="10133" r="10001" b="16304"/>
          <a:stretch>
            <a:fillRect/>
          </a:stretch>
        </p:blipFill>
        <p:spPr bwMode="auto">
          <a:xfrm>
            <a:off x="2514600" y="1828800"/>
            <a:ext cx="4724399" cy="35052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1600200"/>
            <a:ext cx="7924800" cy="3352800"/>
          </a:xfrm>
          <a:prstGeom prst="roundRect">
            <a:avLst>
              <a:gd name="adj" fmla="val 16667"/>
            </a:avLst>
          </a:prstGeom>
          <a:solidFill>
            <a:schemeClr val="accent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spcBef>
                <a:spcPct val="0"/>
              </a:spcBef>
              <a:defRPr/>
            </a:pPr>
            <a:r>
              <a:rPr lang="fa-IR" sz="8000" b="1" dirty="0" smtClean="0">
                <a:solidFill>
                  <a:srgbClr val="FF0000"/>
                </a:solidFill>
                <a:cs typeface="B Nazanin" pitchFamily="2" charset="-78"/>
              </a:rPr>
              <a:t>شاخص های اقتصادی</a:t>
            </a:r>
            <a:endParaRPr lang="en-US" sz="8000" b="1" dirty="0">
              <a:solidFill>
                <a:srgbClr val="FF0000"/>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639762"/>
          </a:xfrm>
          <a:noFill/>
          <a:ln>
            <a:miter lim="800000"/>
            <a:headEnd/>
            <a:tailEnd/>
          </a:ln>
        </p:spPr>
        <p:txBody>
          <a:bodyPr vert="horz" wrap="square" lIns="91440" tIns="45720" rIns="91440" bIns="45720" numCol="1" rtlCol="0" anchor="t" anchorCtr="0" compatLnSpc="1">
            <a:prstTxWarp prst="textNoShape">
              <a:avLst/>
            </a:prstTxWarp>
            <a:noAutofit/>
          </a:bodyPr>
          <a:lstStyle/>
          <a:p>
            <a:pPr algn="ctr"/>
            <a:r>
              <a:rPr lang="fa-IR" sz="4000" b="1" dirty="0" smtClean="0">
                <a:solidFill>
                  <a:srgbClr val="FF0000"/>
                </a:solidFill>
                <a:effectLst/>
                <a:cs typeface="B Nazanin" pitchFamily="2" charset="-78"/>
              </a:rPr>
              <a:t>برآورد اقتصادي</a:t>
            </a:r>
            <a:endParaRPr lang="en-US" sz="4000" b="1" dirty="0" smtClean="0">
              <a:solidFill>
                <a:srgbClr val="FF0000"/>
              </a:solidFill>
              <a:effectLst/>
              <a:cs typeface="B Nazanin" pitchFamily="2" charset="-78"/>
            </a:endParaRPr>
          </a:p>
        </p:txBody>
      </p:sp>
      <p:sp>
        <p:nvSpPr>
          <p:cNvPr id="3" name="Content Placeholder 2"/>
          <p:cNvSpPr>
            <a:spLocks noGrp="1"/>
          </p:cNvSpPr>
          <p:nvPr>
            <p:ph idx="1"/>
          </p:nvPr>
        </p:nvSpPr>
        <p:spPr>
          <a:xfrm>
            <a:off x="1264920" y="1600200"/>
            <a:ext cx="7498080" cy="5486400"/>
          </a:xfrm>
          <a:noFill/>
          <a:ln>
            <a:miter lim="800000"/>
            <a:headEnd/>
            <a:tailEnd/>
          </a:ln>
        </p:spPr>
        <p:txBody>
          <a:bodyPr vert="horz" wrap="square" lIns="91440" tIns="45720" rIns="91440" bIns="45720" numCol="1" rtlCol="0" anchor="t" anchorCtr="0" compatLnSpc="1">
            <a:prstTxWarp prst="textNoShape">
              <a:avLst/>
            </a:prstTxWarp>
            <a:noAutofit/>
          </a:bodyPr>
          <a:lstStyle/>
          <a:p>
            <a:pPr marL="609600" indent="-609600" algn="just" rtl="1">
              <a:lnSpc>
                <a:spcPct val="150000"/>
              </a:lnSpc>
              <a:buFont typeface="+mj-lt"/>
              <a:buAutoNum type="arabicParenR"/>
            </a:pPr>
            <a:r>
              <a:rPr lang="fa-IR" sz="2800" b="1" dirty="0" smtClean="0">
                <a:cs typeface="Nazanin" pitchFamily="2" charset="-78"/>
              </a:rPr>
              <a:t>بررسي ميزان سرمايه گذاري، صرفه جويي و زمان بازگشت سرمايه</a:t>
            </a:r>
          </a:p>
          <a:p>
            <a:pPr marL="609600" indent="-609600" algn="r" rtl="1">
              <a:lnSpc>
                <a:spcPct val="150000"/>
              </a:lnSpc>
              <a:buFont typeface="+mj-lt"/>
              <a:buAutoNum type="arabicParenR"/>
            </a:pPr>
            <a:r>
              <a:rPr lang="fa-IR" sz="2800" b="1" dirty="0" smtClean="0">
                <a:cs typeface="Nazanin" pitchFamily="2" charset="-78"/>
              </a:rPr>
              <a:t>مدل هاي اقتصادي</a:t>
            </a:r>
          </a:p>
          <a:p>
            <a:pPr marL="1009650" lvl="2" indent="-609600" algn="just" rtl="1">
              <a:lnSpc>
                <a:spcPct val="150000"/>
              </a:lnSpc>
              <a:buFont typeface="Wingdings" pitchFamily="2" charset="2"/>
              <a:buChar char="ü"/>
            </a:pPr>
            <a:r>
              <a:rPr lang="fa-IR" b="1" dirty="0" smtClean="0">
                <a:cs typeface="Nazanin" pitchFamily="2" charset="-78"/>
              </a:rPr>
              <a:t>بازگشت سرمايه معمولي : بر مبناي مقدار صرفه جويي و سرمايه</a:t>
            </a:r>
          </a:p>
          <a:p>
            <a:pPr marL="1009650" lvl="2" indent="-609600" algn="just" rtl="1">
              <a:lnSpc>
                <a:spcPct val="150000"/>
              </a:lnSpc>
              <a:buFont typeface="Wingdings" pitchFamily="2" charset="2"/>
              <a:buChar char="ü"/>
            </a:pPr>
            <a:r>
              <a:rPr lang="fa-IR" b="1" dirty="0" smtClean="0">
                <a:cs typeface="Nazanin" pitchFamily="2" charset="-78"/>
              </a:rPr>
              <a:t>بر مبناي سرمايه گذاري، صرفه جويي، سود پول و طول عمر مفيد تجهيز</a:t>
            </a:r>
          </a:p>
          <a:p>
            <a:pPr marL="609600" lvl="1" indent="-609600" algn="r" rtl="1">
              <a:lnSpc>
                <a:spcPct val="150000"/>
              </a:lnSpc>
              <a:buNone/>
            </a:pPr>
            <a:endParaRPr lang="en-US" b="1" dirty="0" smtClean="0">
              <a:cs typeface="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6" presetClass="entr" presetSubtype="2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Horizontal)">
                                      <p:cBhvr>
                                        <p:cTn id="14" dur="1000"/>
                                        <p:tgtEl>
                                          <p:spTgt spid="3">
                                            <p:txEl>
                                              <p:pRg st="0" end="0"/>
                                            </p:txEl>
                                          </p:spTgt>
                                        </p:tgtEl>
                                      </p:cBhvr>
                                    </p:animEffect>
                                  </p:childTnLst>
                                </p:cTn>
                              </p:par>
                            </p:childTnLst>
                          </p:cTn>
                        </p:par>
                        <p:par>
                          <p:cTn id="15" fill="hold">
                            <p:stCondLst>
                              <p:cond delay="3000"/>
                            </p:stCondLst>
                            <p:childTnLst>
                              <p:par>
                                <p:cTn id="16" presetID="39" presetClass="entr" presetSubtype="0" accel="10000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39" presetClass="entr" presetSubtype="0" accel="10000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39" presetClass="entr" presetSubtype="0" accel="10000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4567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05050" y="2667000"/>
            <a:ext cx="5238750" cy="1066800"/>
          </a:xfrm>
          <a:prstGeom prst="rect">
            <a:avLst/>
          </a:prstGeom>
          <a:noFill/>
        </p:spPr>
      </p:pic>
      <p:sp>
        <p:nvSpPr>
          <p:cNvPr id="6" name="Title 1"/>
          <p:cNvSpPr txBox="1">
            <a:spLocks/>
          </p:cNvSpPr>
          <p:nvPr/>
        </p:nvSpPr>
        <p:spPr>
          <a:xfrm>
            <a:off x="990600" y="76200"/>
            <a:ext cx="7498080" cy="1676400"/>
          </a:xfrm>
          <a:prstGeom prst="rect">
            <a:avLst/>
          </a:prstGeom>
        </p:spPr>
        <p:txBody>
          <a:bodyPr anchor="ctr">
            <a:normAutofit fontScale="92500" lnSpcReduction="20000"/>
          </a:bodyPr>
          <a:lstStyle/>
          <a:p>
            <a:pPr marL="0" marR="0" lvl="0" indent="0" algn="ctr" defTabSz="914400" rtl="1" eaLnBrk="1" fontAlgn="auto" latinLnBrk="0" hangingPunct="1">
              <a:lnSpc>
                <a:spcPct val="160000"/>
              </a:lnSpc>
              <a:spcBef>
                <a:spcPct val="0"/>
              </a:spcBef>
              <a:spcAft>
                <a:spcPts val="0"/>
              </a:spcAft>
              <a:buClrTx/>
              <a:buSzTx/>
              <a:buFontTx/>
              <a:buNone/>
              <a:tabLst/>
              <a:defRPr/>
            </a:pPr>
            <a:r>
              <a:rPr lang="fa-IR" sz="4000" b="1" dirty="0" smtClean="0">
                <a:solidFill>
                  <a:srgbClr val="FF0000"/>
                </a:solidFill>
                <a:latin typeface="Times New Roman" pitchFamily="18" charset="0"/>
                <a:ea typeface="+mj-ea"/>
                <a:cs typeface="B Titr" pitchFamily="2" charset="-78"/>
              </a:rPr>
              <a:t>بازگشت سرمایه ساده</a:t>
            </a:r>
          </a:p>
          <a:p>
            <a:pPr lvl="0" algn="ctr" rtl="1">
              <a:lnSpc>
                <a:spcPct val="160000"/>
              </a:lnSpc>
              <a:spcBef>
                <a:spcPct val="0"/>
              </a:spcBef>
            </a:pPr>
            <a:r>
              <a:rPr lang="en-US" sz="4000" b="1" dirty="0" smtClean="0">
                <a:solidFill>
                  <a:srgbClr val="FF0000"/>
                </a:solidFill>
                <a:latin typeface="Times New Roman" pitchFamily="18" charset="0"/>
                <a:cs typeface="Times New Roman" pitchFamily="18" charset="0"/>
              </a:rPr>
              <a:t>(Simple Payback)</a:t>
            </a:r>
            <a:endParaRPr kumimoji="0" lang="fa-IR" sz="4000" b="1" i="0" u="none" strike="noStrike" kern="1200" cap="none" spc="0" normalizeH="0" baseline="0" noProof="0" dirty="0">
              <a:ln>
                <a:noFill/>
              </a:ln>
              <a:solidFill>
                <a:srgbClr val="FF0000"/>
              </a:solidFill>
              <a:effectLst/>
              <a:uLnTx/>
              <a:uFillTx/>
              <a:latin typeface="Times New Roman" pitchFamily="18" charset="0"/>
              <a:ea typeface="+mj-ea"/>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456705"/>
                                        </p:tgtEl>
                                        <p:attrNameLst>
                                          <p:attrName>style.visibility</p:attrName>
                                        </p:attrNameLst>
                                      </p:cBhvr>
                                      <p:to>
                                        <p:strVal val="visible"/>
                                      </p:to>
                                    </p:set>
                                    <p:anim calcmode="lin" valueType="num">
                                      <p:cBhvr>
                                        <p:cTn id="12" dur="1000" fill="hold"/>
                                        <p:tgtEl>
                                          <p:spTgt spid="456705"/>
                                        </p:tgtEl>
                                        <p:attrNameLst>
                                          <p:attrName>ppt_w</p:attrName>
                                        </p:attrNameLst>
                                      </p:cBhvr>
                                      <p:tavLst>
                                        <p:tav tm="0">
                                          <p:val>
                                            <p:fltVal val="0"/>
                                          </p:val>
                                        </p:tav>
                                        <p:tav tm="100000">
                                          <p:val>
                                            <p:strVal val="#ppt_w"/>
                                          </p:val>
                                        </p:tav>
                                      </p:tavLst>
                                    </p:anim>
                                    <p:anim calcmode="lin" valueType="num">
                                      <p:cBhvr>
                                        <p:cTn id="13" dur="1000" fill="hold"/>
                                        <p:tgtEl>
                                          <p:spTgt spid="4567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2" cstate="print">
            <a:clrChange>
              <a:clrFrom>
                <a:srgbClr val="FFFFFF"/>
              </a:clrFrom>
              <a:clrTo>
                <a:srgbClr val="FFFFFF">
                  <a:alpha val="0"/>
                </a:srgbClr>
              </a:clrTo>
            </a:clrChange>
            <a:lum bright="-5000" contrast="-6000"/>
          </a:blip>
          <a:srcRect/>
          <a:stretch>
            <a:fillRect/>
          </a:stretch>
        </p:blipFill>
        <p:spPr bwMode="auto">
          <a:xfrm>
            <a:off x="1066800" y="2438400"/>
            <a:ext cx="7848600" cy="718534"/>
          </a:xfrm>
          <a:prstGeom prst="rect">
            <a:avLst/>
          </a:prstGeom>
          <a:solidFill>
            <a:schemeClr val="accent4">
              <a:lumMod val="20000"/>
              <a:lumOff val="80000"/>
            </a:schemeClr>
          </a:solidFill>
          <a:ln>
            <a:solidFill>
              <a:schemeClr val="tx1"/>
            </a:solidFill>
          </a:ln>
        </p:spPr>
      </p:pic>
      <p:pic>
        <p:nvPicPr>
          <p:cNvPr id="29696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828675"/>
            <a:ext cx="257175" cy="200025"/>
          </a:xfrm>
          <a:prstGeom prst="rect">
            <a:avLst/>
          </a:prstGeom>
          <a:noFill/>
        </p:spPr>
      </p:pic>
      <p:sp>
        <p:nvSpPr>
          <p:cNvPr id="296963" name="Rectangle 3"/>
          <p:cNvSpPr>
            <a:spLocks noChangeArrowheads="1"/>
          </p:cNvSpPr>
          <p:nvPr/>
        </p:nvSpPr>
        <p:spPr bwMode="auto">
          <a:xfrm>
            <a:off x="1066800" y="0"/>
            <a:ext cx="78486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r" defTabSz="914400" rtl="1" eaLnBrk="1" fontAlgn="base" latinLnBrk="0" hangingPunct="1">
              <a:lnSpc>
                <a:spcPct val="150000"/>
              </a:lnSpc>
              <a:spcBef>
                <a:spcPct val="0"/>
              </a:spcBef>
              <a:spcAft>
                <a:spcPct val="0"/>
              </a:spcAft>
              <a:buClrTx/>
              <a:buSzTx/>
              <a:tabLst/>
            </a:pP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شاخص </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NPV</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252413" algn="just" defTabSz="914400" rtl="1"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اين شاخص، ارزش فعلي ميزان صرفه‌جويي پروژه را در يك بازه زماني معين با توجه به نرخ بهره پول نشان مي‌دهد و از طريق رابطة زير قابل محاسبه است:</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96965" name="Rectangle 5"/>
          <p:cNvSpPr>
            <a:spLocks noChangeArrowheads="1"/>
          </p:cNvSpPr>
          <p:nvPr/>
        </p:nvSpPr>
        <p:spPr bwMode="auto">
          <a:xfrm>
            <a:off x="2438400" y="3581400"/>
            <a:ext cx="6477000" cy="26237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Low" defTabSz="914400" rtl="1" eaLnBrk="1" fontAlgn="base" latinLnBrk="0" hangingPunct="1">
              <a:lnSpc>
                <a:spcPct val="150000"/>
              </a:lnSpc>
              <a:spcBef>
                <a:spcPct val="0"/>
              </a:spcBef>
              <a:spcAft>
                <a:spcPct val="0"/>
              </a:spcAft>
              <a:buClrTx/>
              <a:buSzTx/>
              <a:buFontTx/>
              <a:buNone/>
              <a:tabLst/>
            </a:pPr>
            <a:r>
              <a:rPr lang="en-US" sz="2800" dirty="0" smtClean="0">
                <a:latin typeface="Arial" pitchFamily="34" charset="0"/>
                <a:ea typeface="Times New Roman" pitchFamily="18" charset="0"/>
                <a:cs typeface="Nazanin" pitchFamily="2" charset="-78"/>
              </a:rPr>
              <a:t>Cost</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هزينه سرمايه‌گذاري اوليه</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Low" defTabSz="914400" rtl="1"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A</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هزينه صرفه‌جويي ساليانه</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Low" defTabSz="914400" rtl="1"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K</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نرخ بهره</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Low" defTabSz="914400" rtl="1"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n</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تعداد سال‌هاي مورد بررسي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6963"/>
                                        </p:tgtEl>
                                        <p:attrNameLst>
                                          <p:attrName>style.visibility</p:attrName>
                                        </p:attrNameLst>
                                      </p:cBhvr>
                                      <p:to>
                                        <p:strVal val="visible"/>
                                      </p:to>
                                    </p:set>
                                    <p:anim calcmode="lin" valueType="num">
                                      <p:cBhvr>
                                        <p:cTn id="7" dur="1000" fill="hold"/>
                                        <p:tgtEl>
                                          <p:spTgt spid="296963"/>
                                        </p:tgtEl>
                                        <p:attrNameLst>
                                          <p:attrName>ppt_w</p:attrName>
                                        </p:attrNameLst>
                                      </p:cBhvr>
                                      <p:tavLst>
                                        <p:tav tm="0">
                                          <p:val>
                                            <p:fltVal val="0"/>
                                          </p:val>
                                        </p:tav>
                                        <p:tav tm="100000">
                                          <p:val>
                                            <p:strVal val="#ppt_w"/>
                                          </p:val>
                                        </p:tav>
                                      </p:tavLst>
                                    </p:anim>
                                    <p:anim calcmode="lin" valueType="num">
                                      <p:cBhvr>
                                        <p:cTn id="8" dur="1000" fill="hold"/>
                                        <p:tgtEl>
                                          <p:spTgt spid="29696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62"/>
                                        </p:tgtEl>
                                        <p:attrNameLst>
                                          <p:attrName>style.visibility</p:attrName>
                                        </p:attrNameLst>
                                      </p:cBhvr>
                                      <p:to>
                                        <p:strVal val="visible"/>
                                      </p:to>
                                    </p:set>
                                    <p:anim calcmode="lin" valueType="num">
                                      <p:cBhvr additive="base">
                                        <p:cTn id="13" dur="1000" fill="hold"/>
                                        <p:tgtEl>
                                          <p:spTgt spid="296962"/>
                                        </p:tgtEl>
                                        <p:attrNameLst>
                                          <p:attrName>ppt_x</p:attrName>
                                        </p:attrNameLst>
                                      </p:cBhvr>
                                      <p:tavLst>
                                        <p:tav tm="0">
                                          <p:val>
                                            <p:strVal val="#ppt_x"/>
                                          </p:val>
                                        </p:tav>
                                        <p:tav tm="100000">
                                          <p:val>
                                            <p:strVal val="#ppt_x"/>
                                          </p:val>
                                        </p:tav>
                                      </p:tavLst>
                                    </p:anim>
                                    <p:anim calcmode="lin" valueType="num">
                                      <p:cBhvr additive="base">
                                        <p:cTn id="14" dur="1000" fill="hold"/>
                                        <p:tgtEl>
                                          <p:spTgt spid="29696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96965"/>
                                        </p:tgtEl>
                                        <p:attrNameLst>
                                          <p:attrName>style.visibility</p:attrName>
                                        </p:attrNameLst>
                                      </p:cBhvr>
                                      <p:to>
                                        <p:strVal val="visible"/>
                                      </p:to>
                                    </p:set>
                                    <p:anim calcmode="lin" valueType="num">
                                      <p:cBhvr additive="base">
                                        <p:cTn id="18" dur="1000" fill="hold"/>
                                        <p:tgtEl>
                                          <p:spTgt spid="296965"/>
                                        </p:tgtEl>
                                        <p:attrNameLst>
                                          <p:attrName>ppt_x</p:attrName>
                                        </p:attrNameLst>
                                      </p:cBhvr>
                                      <p:tavLst>
                                        <p:tav tm="0">
                                          <p:val>
                                            <p:strVal val="#ppt_x"/>
                                          </p:val>
                                        </p:tav>
                                        <p:tav tm="100000">
                                          <p:val>
                                            <p:strVal val="#ppt_x"/>
                                          </p:val>
                                        </p:tav>
                                      </p:tavLst>
                                    </p:anim>
                                    <p:anim calcmode="lin" valueType="num">
                                      <p:cBhvr additive="base">
                                        <p:cTn id="19" dur="1000" fill="hold"/>
                                        <p:tgtEl>
                                          <p:spTgt spid="296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p:bldP spid="29696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1"/>
          <p:cNvSpPr>
            <a:spLocks noChangeArrowheads="1"/>
          </p:cNvSpPr>
          <p:nvPr/>
        </p:nvSpPr>
        <p:spPr bwMode="auto">
          <a:xfrm>
            <a:off x="990600" y="152400"/>
            <a:ext cx="8001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200000"/>
              </a:lnSpc>
              <a:spcBef>
                <a:spcPct val="0"/>
              </a:spcBef>
              <a:spcAft>
                <a:spcPct val="0"/>
              </a:spcAft>
              <a:buClrTx/>
              <a:buSzTx/>
              <a:tabLst/>
            </a:pPr>
            <a:r>
              <a:rPr kumimoji="0" lang="ar-SA" sz="3200"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شاخص </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IRR</a:t>
            </a:r>
            <a:r>
              <a:rPr kumimoji="0" lang="fa-IR" sz="3200" b="1" i="0" u="none" strike="noStrike" cap="none" normalizeH="0" baseline="0" dirty="0" smtClean="0">
                <a:ln>
                  <a:noFill/>
                </a:ln>
                <a:solidFill>
                  <a:srgbClr val="FF0000"/>
                </a:solidFill>
                <a:effectLst/>
                <a:latin typeface="Arial" pitchFamily="34" charset="0"/>
                <a:ea typeface="Times New Roman" pitchFamily="18" charset="0"/>
                <a:cs typeface="Nazanin" pitchFamily="2" charset="-78"/>
              </a:rPr>
              <a:t> (نرخ بازده داخلی):</a:t>
            </a:r>
          </a:p>
          <a:p>
            <a:pPr marL="0" marR="0" lvl="0" indent="0" algn="justLow" defTabSz="914400" rtl="1" eaLnBrk="1" fontAlgn="base" latinLnBrk="0" hangingPunct="1">
              <a:lnSpc>
                <a:spcPct val="200000"/>
              </a:lnSpc>
              <a:spcBef>
                <a:spcPct val="0"/>
              </a:spcBef>
              <a:spcAft>
                <a:spcPct val="0"/>
              </a:spcAft>
              <a:buClrTx/>
              <a:buSzTx/>
              <a:tabLst/>
            </a:pPr>
            <a:endParaRPr kumimoji="0" lang="en-US" sz="1600" b="1" i="0" u="none" strike="noStrike" cap="none" normalizeH="0" baseline="0" dirty="0" smtClean="0">
              <a:ln>
                <a:noFill/>
              </a:ln>
              <a:solidFill>
                <a:srgbClr val="FF0000"/>
              </a:solidFill>
              <a:effectLst/>
              <a:latin typeface="Arial" pitchFamily="34" charset="0"/>
              <a:cs typeface="Arial" pitchFamily="34" charset="0"/>
            </a:endParaRPr>
          </a:p>
          <a:p>
            <a:pPr marL="0" marR="0" lvl="0" indent="252413" algn="justLow" defTabSz="914400" rtl="1" eaLnBrk="0" fontAlgn="base" latinLnBrk="0" hangingPunct="0">
              <a:lnSpc>
                <a:spcPct val="200000"/>
              </a:lnSpc>
              <a:spcBef>
                <a:spcPct val="0"/>
              </a:spcBef>
              <a:spcAft>
                <a:spcPct val="0"/>
              </a:spcAft>
              <a:buClrTx/>
              <a:buSzTx/>
              <a:buFontTx/>
              <a:buNone/>
              <a:tabLst/>
            </a:pPr>
            <a:r>
              <a:rPr kumimoji="0" lang="fa-IR" sz="2800" b="1" i="0" u="none" strike="noStrike" cap="none" normalizeH="0" baseline="0" dirty="0" smtClean="0">
                <a:ln>
                  <a:noFill/>
                </a:ln>
                <a:solidFill>
                  <a:srgbClr val="0000FF"/>
                </a:solidFill>
                <a:effectLst/>
                <a:latin typeface="Arial" pitchFamily="34" charset="0"/>
                <a:ea typeface="SimSun"/>
                <a:cs typeface="Nazanin" pitchFamily="2" charset="-78"/>
              </a:rPr>
              <a:t>تعریف:</a:t>
            </a:r>
          </a:p>
          <a:p>
            <a:pPr marL="0" marR="0" lvl="0" indent="252413" algn="justLow" defTabSz="914400" rtl="1" eaLnBrk="0" fontAlgn="base" latinLnBrk="0" hangingPunct="0">
              <a:lnSpc>
                <a:spcPct val="15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SimSun"/>
                <a:cs typeface="Nazanin" pitchFamily="2" charset="-78"/>
              </a:rPr>
              <a:t>نرخ بهره‌اي است که بر مبناي آن ارزش خالص فعلي پروژه برابر با صفر باشد. </a:t>
            </a:r>
            <a:endParaRPr kumimoji="0" lang="fa-IR" sz="2800" b="0" i="0" u="none" strike="noStrike" cap="none" normalizeH="0" baseline="0" dirty="0" smtClean="0">
              <a:ln>
                <a:noFill/>
              </a:ln>
              <a:solidFill>
                <a:schemeClr val="tx1"/>
              </a:solidFill>
              <a:effectLst/>
              <a:latin typeface="Arial" pitchFamily="34" charset="0"/>
              <a:ea typeface="SimSun"/>
              <a:cs typeface="Nazanin" pitchFamily="2" charset="-78"/>
            </a:endParaRPr>
          </a:p>
          <a:p>
            <a:pPr marL="0" marR="0" lvl="0" indent="252413" algn="justLow" defTabSz="914400" rtl="1" eaLnBrk="0" fontAlgn="base" latinLnBrk="0" hangingPunct="0">
              <a:lnSpc>
                <a:spcPct val="15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pitchFamily="34" charset="0"/>
                <a:ea typeface="SimSun"/>
                <a:cs typeface="Nazanin" pitchFamily="2" charset="-78"/>
              </a:rPr>
              <a:t>(</a:t>
            </a:r>
            <a:r>
              <a:rPr kumimoji="0" lang="ar-SA" sz="2800" b="0" i="0" u="none" strike="noStrike" cap="none" normalizeH="0" baseline="0" dirty="0" smtClean="0">
                <a:ln>
                  <a:noFill/>
                </a:ln>
                <a:solidFill>
                  <a:schemeClr val="tx1"/>
                </a:solidFill>
                <a:effectLst/>
                <a:latin typeface="Arial" pitchFamily="34" charset="0"/>
                <a:ea typeface="SimSun"/>
                <a:cs typeface="Nazanin" pitchFamily="2" charset="-78"/>
              </a:rPr>
              <a:t>حداكثر نرخ بهره‌اي که پروژه به لحاظ اقتصادي بازگشت پذير است</a:t>
            </a:r>
            <a:r>
              <a:rPr kumimoji="0" lang="fa-IR" sz="2800" b="0" i="0" u="none" strike="noStrike" cap="none" normalizeH="0" baseline="0" dirty="0" smtClean="0">
                <a:ln>
                  <a:noFill/>
                </a:ln>
                <a:solidFill>
                  <a:schemeClr val="tx1"/>
                </a:solidFill>
                <a:effectLst/>
                <a:latin typeface="Arial" pitchFamily="34" charset="0"/>
                <a:ea typeface="SimSun"/>
                <a:cs typeface="Nazanin" pitchFamily="2" charset="-78"/>
              </a:rPr>
              <a:t>)</a:t>
            </a:r>
          </a:p>
          <a:p>
            <a:pPr marL="0" marR="0" lvl="0" indent="252413" algn="justLow" defTabSz="914400" rtl="1" eaLnBrk="0" fontAlgn="base" latinLnBrk="0" hangingPunct="0">
              <a:lnSpc>
                <a:spcPct val="15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ea typeface="SimSun"/>
              <a:cs typeface="Nazanin" pitchFamily="2" charset="-78"/>
            </a:endParaRPr>
          </a:p>
          <a:p>
            <a:pPr marL="0" marR="0" lvl="0" indent="252413"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fa-IR" sz="2800" b="0" i="0" u="none" strike="noStrike" cap="none" normalizeH="0" baseline="0" dirty="0" smtClean="0">
                <a:ln>
                  <a:noFill/>
                </a:ln>
                <a:solidFill>
                  <a:schemeClr val="tx1"/>
                </a:solidFill>
                <a:effectLst/>
                <a:latin typeface="Arial" pitchFamily="34" charset="0"/>
                <a:ea typeface="SimSun"/>
                <a:cs typeface="Nazanin" pitchFamily="2" charset="-78"/>
              </a:rPr>
              <a:t> </a:t>
            </a:r>
            <a:r>
              <a:rPr kumimoji="0" lang="ar-SA" sz="2800" b="0" i="0" u="none" strike="noStrike" cap="none" normalizeH="0" baseline="0" dirty="0" smtClean="0">
                <a:ln>
                  <a:noFill/>
                </a:ln>
                <a:solidFill>
                  <a:schemeClr val="tx1"/>
                </a:solidFill>
                <a:effectLst/>
                <a:latin typeface="Arial" pitchFamily="34" charset="0"/>
                <a:ea typeface="SimSun"/>
                <a:cs typeface="Nazanin" pitchFamily="2" charset="-78"/>
              </a:rPr>
              <a:t>اگر مقدار آن بيش از نرخ بهره واقعي باشد، پروژه از لحاظ اقتصادي توجيه پذير است.</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5937">
                                            <p:txEl>
                                              <p:pRg st="0" end="0"/>
                                            </p:txEl>
                                          </p:spTgt>
                                        </p:tgtEl>
                                        <p:attrNameLst>
                                          <p:attrName>style.visibility</p:attrName>
                                        </p:attrNameLst>
                                      </p:cBhvr>
                                      <p:to>
                                        <p:strVal val="visible"/>
                                      </p:to>
                                    </p:set>
                                    <p:anim calcmode="lin" valueType="num">
                                      <p:cBhvr>
                                        <p:cTn id="7" dur="1000" fill="hold"/>
                                        <p:tgtEl>
                                          <p:spTgt spid="29593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9593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295937">
                                            <p:txEl>
                                              <p:pRg st="2" end="2"/>
                                            </p:txEl>
                                          </p:spTgt>
                                        </p:tgtEl>
                                        <p:attrNameLst>
                                          <p:attrName>style.visibility</p:attrName>
                                        </p:attrNameLst>
                                      </p:cBhvr>
                                      <p:to>
                                        <p:strVal val="visible"/>
                                      </p:to>
                                    </p:set>
                                    <p:anim calcmode="lin" valueType="num">
                                      <p:cBhvr>
                                        <p:cTn id="12" dur="1000" fill="hold"/>
                                        <p:tgtEl>
                                          <p:spTgt spid="295937">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29593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5937">
                                            <p:txEl>
                                              <p:pRg st="2" end="2"/>
                                            </p:txEl>
                                          </p:spTgt>
                                        </p:tgtEl>
                                      </p:cBhvr>
                                    </p:animEffect>
                                  </p:childTnLst>
                                </p:cTn>
                              </p:par>
                            </p:childTnLst>
                          </p:cTn>
                        </p:par>
                        <p:par>
                          <p:cTn id="15" fill="hold">
                            <p:stCondLst>
                              <p:cond delay="2000"/>
                            </p:stCondLst>
                            <p:childTnLst>
                              <p:par>
                                <p:cTn id="16" presetID="29" presetClass="entr" presetSubtype="0" fill="hold" nodeType="afterEffect">
                                  <p:stCondLst>
                                    <p:cond delay="0"/>
                                  </p:stCondLst>
                                  <p:childTnLst>
                                    <p:set>
                                      <p:cBhvr>
                                        <p:cTn id="17" dur="1" fill="hold">
                                          <p:stCondLst>
                                            <p:cond delay="0"/>
                                          </p:stCondLst>
                                        </p:cTn>
                                        <p:tgtEl>
                                          <p:spTgt spid="295937">
                                            <p:txEl>
                                              <p:pRg st="3" end="3"/>
                                            </p:txEl>
                                          </p:spTgt>
                                        </p:tgtEl>
                                        <p:attrNameLst>
                                          <p:attrName>style.visibility</p:attrName>
                                        </p:attrNameLst>
                                      </p:cBhvr>
                                      <p:to>
                                        <p:strVal val="visible"/>
                                      </p:to>
                                    </p:set>
                                    <p:anim calcmode="lin" valueType="num">
                                      <p:cBhvr>
                                        <p:cTn id="18" dur="1000" fill="hold"/>
                                        <p:tgtEl>
                                          <p:spTgt spid="295937">
                                            <p:txEl>
                                              <p:pRg st="3" end="3"/>
                                            </p:txEl>
                                          </p:spTgt>
                                        </p:tgtEl>
                                        <p:attrNameLst>
                                          <p:attrName>ppt_x</p:attrName>
                                        </p:attrNameLst>
                                      </p:cBhvr>
                                      <p:tavLst>
                                        <p:tav tm="0">
                                          <p:val>
                                            <p:strVal val="#ppt_x-.2"/>
                                          </p:val>
                                        </p:tav>
                                        <p:tav tm="100000">
                                          <p:val>
                                            <p:strVal val="#ppt_x"/>
                                          </p:val>
                                        </p:tav>
                                      </p:tavLst>
                                    </p:anim>
                                    <p:anim calcmode="lin" valueType="num">
                                      <p:cBhvr>
                                        <p:cTn id="19" dur="1000" fill="hold"/>
                                        <p:tgtEl>
                                          <p:spTgt spid="29593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95937">
                                            <p:txEl>
                                              <p:pRg st="3" end="3"/>
                                            </p:txEl>
                                          </p:spTgt>
                                        </p:tgtEl>
                                      </p:cBhvr>
                                    </p:animEffect>
                                  </p:childTnLst>
                                </p:cTn>
                              </p:par>
                            </p:childTnLst>
                          </p:cTn>
                        </p:par>
                        <p:par>
                          <p:cTn id="21" fill="hold">
                            <p:stCondLst>
                              <p:cond delay="3000"/>
                            </p:stCondLst>
                            <p:childTnLst>
                              <p:par>
                                <p:cTn id="22" presetID="29" presetClass="entr" presetSubtype="0" fill="hold" nodeType="afterEffect">
                                  <p:stCondLst>
                                    <p:cond delay="0"/>
                                  </p:stCondLst>
                                  <p:childTnLst>
                                    <p:set>
                                      <p:cBhvr>
                                        <p:cTn id="23" dur="1" fill="hold">
                                          <p:stCondLst>
                                            <p:cond delay="0"/>
                                          </p:stCondLst>
                                        </p:cTn>
                                        <p:tgtEl>
                                          <p:spTgt spid="295937">
                                            <p:txEl>
                                              <p:pRg st="4" end="4"/>
                                            </p:txEl>
                                          </p:spTgt>
                                        </p:tgtEl>
                                        <p:attrNameLst>
                                          <p:attrName>style.visibility</p:attrName>
                                        </p:attrNameLst>
                                      </p:cBhvr>
                                      <p:to>
                                        <p:strVal val="visible"/>
                                      </p:to>
                                    </p:set>
                                    <p:anim calcmode="lin" valueType="num">
                                      <p:cBhvr>
                                        <p:cTn id="24" dur="1000" fill="hold"/>
                                        <p:tgtEl>
                                          <p:spTgt spid="295937">
                                            <p:txEl>
                                              <p:pRg st="4" end="4"/>
                                            </p:txEl>
                                          </p:spTgt>
                                        </p:tgtEl>
                                        <p:attrNameLst>
                                          <p:attrName>ppt_x</p:attrName>
                                        </p:attrNameLst>
                                      </p:cBhvr>
                                      <p:tavLst>
                                        <p:tav tm="0">
                                          <p:val>
                                            <p:strVal val="#ppt_x-.2"/>
                                          </p:val>
                                        </p:tav>
                                        <p:tav tm="100000">
                                          <p:val>
                                            <p:strVal val="#ppt_x"/>
                                          </p:val>
                                        </p:tav>
                                      </p:tavLst>
                                    </p:anim>
                                    <p:anim calcmode="lin" valueType="num">
                                      <p:cBhvr>
                                        <p:cTn id="25" dur="1000" fill="hold"/>
                                        <p:tgtEl>
                                          <p:spTgt spid="29593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9593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295937">
                                            <p:txEl>
                                              <p:pRg st="6" end="6"/>
                                            </p:txEl>
                                          </p:spTgt>
                                        </p:tgtEl>
                                        <p:attrNameLst>
                                          <p:attrName>style.visibility</p:attrName>
                                        </p:attrNameLst>
                                      </p:cBhvr>
                                      <p:to>
                                        <p:strVal val="visible"/>
                                      </p:to>
                                    </p:set>
                                    <p:anim calcmode="lin" valueType="num">
                                      <p:cBhvr>
                                        <p:cTn id="31" dur="1000" fill="hold"/>
                                        <p:tgtEl>
                                          <p:spTgt spid="295937">
                                            <p:txEl>
                                              <p:pRg st="6" end="6"/>
                                            </p:txEl>
                                          </p:spTgt>
                                        </p:tgtEl>
                                        <p:attrNameLst>
                                          <p:attrName>ppt_x</p:attrName>
                                        </p:attrNameLst>
                                      </p:cBhvr>
                                      <p:tavLst>
                                        <p:tav tm="0">
                                          <p:val>
                                            <p:strVal val="#ppt_x-.2"/>
                                          </p:val>
                                        </p:tav>
                                        <p:tav tm="100000">
                                          <p:val>
                                            <p:strVal val="#ppt_x"/>
                                          </p:val>
                                        </p:tav>
                                      </p:tavLst>
                                    </p:anim>
                                    <p:anim calcmode="lin" valueType="num">
                                      <p:cBhvr>
                                        <p:cTn id="32" dur="1000" fill="hold"/>
                                        <p:tgtEl>
                                          <p:spTgt spid="29593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959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52400"/>
            <a:ext cx="6400800" cy="938719"/>
          </a:xfrm>
          <a:prstGeom prst="rect">
            <a:avLst/>
          </a:prstGeom>
          <a:noFill/>
          <a:ln w="9525">
            <a:noFill/>
            <a:miter lim="800000"/>
            <a:headEnd/>
            <a:tailEnd/>
          </a:ln>
          <a:effectLst/>
        </p:spPr>
        <p:txBody>
          <a:bodyPr vert="horz" wrap="square" lIns="91440" tIns="45720" rIns="91440" bIns="45720" rtlCol="0" anchor="ctr">
            <a:spAutoFit/>
          </a:bodyPr>
          <a:lstStyle/>
          <a:p>
            <a:pPr algn="ctr" rtl="1">
              <a:lnSpc>
                <a:spcPct val="150000"/>
              </a:lnSpc>
            </a:pPr>
            <a:r>
              <a:rPr lang="fa-IR" sz="4000" b="1" dirty="0" smtClean="0">
                <a:solidFill>
                  <a:srgbClr val="FF0000"/>
                </a:solidFill>
                <a:cs typeface="B Nazanin" pitchFamily="2" charset="-78"/>
              </a:rPr>
              <a:t>مثال:</a:t>
            </a:r>
            <a:endParaRPr lang="fa-IR" sz="4000" b="1" dirty="0">
              <a:solidFill>
                <a:srgbClr val="FF0000"/>
              </a:solidFill>
              <a:cs typeface="B Nazanin" pitchFamily="2" charset="-78"/>
            </a:endParaRPr>
          </a:p>
        </p:txBody>
      </p:sp>
      <p:sp>
        <p:nvSpPr>
          <p:cNvPr id="3" name="Title 1"/>
          <p:cNvSpPr txBox="1">
            <a:spLocks/>
          </p:cNvSpPr>
          <p:nvPr/>
        </p:nvSpPr>
        <p:spPr>
          <a:xfrm>
            <a:off x="1143000" y="838200"/>
            <a:ext cx="7696200" cy="5539978"/>
          </a:xfrm>
          <a:prstGeom prst="rect">
            <a:avLst/>
          </a:prstGeom>
          <a:noFill/>
          <a:ln w="9525">
            <a:noFill/>
            <a:miter lim="800000"/>
            <a:headEnd/>
            <a:tailEnd/>
          </a:ln>
          <a:effectLst/>
        </p:spPr>
        <p:txBody>
          <a:bodyPr vert="horz" wrap="square" lIns="91440" tIns="45720" rIns="91440" bIns="45720" rtlCol="0" anchor="ctr">
            <a:spAutoFit/>
          </a:bodyPr>
          <a:lstStyle/>
          <a:p>
            <a:pPr algn="r" rtl="1">
              <a:lnSpc>
                <a:spcPct val="150000"/>
              </a:lnSpc>
            </a:pPr>
            <a:r>
              <a:rPr lang="fa-IR" sz="2800" b="1" dirty="0" smtClean="0">
                <a:cs typeface="B Nazanin" pitchFamily="2" charset="-78"/>
              </a:rPr>
              <a:t>جهت اجرای یک راهکار موارد زیر مفروض است:</a:t>
            </a:r>
          </a:p>
          <a:p>
            <a:pPr algn="r" rtl="1">
              <a:lnSpc>
                <a:spcPct val="150000"/>
              </a:lnSpc>
              <a:buFont typeface="Wingdings" pitchFamily="2" charset="2"/>
              <a:buChar char="ü"/>
            </a:pPr>
            <a:r>
              <a:rPr lang="fa-IR" sz="2400" dirty="0" smtClean="0">
                <a:cs typeface="B Nazanin" pitchFamily="2" charset="-78"/>
              </a:rPr>
              <a:t>میزان صرفه جویی هزینه سالیانه: 100 میلیون ریال</a:t>
            </a:r>
          </a:p>
          <a:p>
            <a:pPr algn="r" rtl="1">
              <a:lnSpc>
                <a:spcPct val="150000"/>
              </a:lnSpc>
              <a:buFont typeface="Wingdings" pitchFamily="2" charset="2"/>
              <a:buChar char="ü"/>
            </a:pPr>
            <a:r>
              <a:rPr lang="fa-IR" sz="2400" dirty="0" smtClean="0">
                <a:cs typeface="B Nazanin" pitchFamily="2" charset="-78"/>
              </a:rPr>
              <a:t>میزان سرمایه گذاری اولیه: 300 میلیون ریال</a:t>
            </a:r>
          </a:p>
          <a:p>
            <a:pPr algn="r" rtl="1">
              <a:lnSpc>
                <a:spcPct val="150000"/>
              </a:lnSpc>
              <a:buFont typeface="Wingdings" pitchFamily="2" charset="2"/>
              <a:buChar char="ü"/>
            </a:pPr>
            <a:r>
              <a:rPr lang="fa-IR" sz="2400" dirty="0" smtClean="0">
                <a:cs typeface="B Nazanin" pitchFamily="2" charset="-78"/>
              </a:rPr>
              <a:t>عمر مفید تجهیز: 4 سال</a:t>
            </a:r>
          </a:p>
          <a:p>
            <a:pPr algn="r" rtl="1">
              <a:lnSpc>
                <a:spcPct val="150000"/>
              </a:lnSpc>
              <a:buFont typeface="Wingdings" pitchFamily="2" charset="2"/>
              <a:buChar char="ü"/>
            </a:pPr>
            <a:r>
              <a:rPr lang="fa-IR" sz="2400" dirty="0" smtClean="0">
                <a:cs typeface="B Nazanin" pitchFamily="2" charset="-78"/>
              </a:rPr>
              <a:t>نرخ بهره سالیانه: 15 درصد</a:t>
            </a:r>
          </a:p>
          <a:p>
            <a:pPr algn="r" rtl="1">
              <a:lnSpc>
                <a:spcPct val="150000"/>
              </a:lnSpc>
            </a:pPr>
            <a:r>
              <a:rPr lang="fa-IR" sz="2800" b="1" dirty="0" smtClean="0">
                <a:solidFill>
                  <a:srgbClr val="FF0000"/>
                </a:solidFill>
                <a:cs typeface="B Nazanin" pitchFamily="2" charset="-78"/>
              </a:rPr>
              <a:t>مطلوب است:</a:t>
            </a:r>
          </a:p>
          <a:p>
            <a:pPr marL="514350" indent="-514350" algn="r" rtl="1">
              <a:lnSpc>
                <a:spcPct val="150000"/>
              </a:lnSpc>
              <a:buFont typeface="+mj-lt"/>
              <a:buAutoNum type="arabicPeriod"/>
            </a:pPr>
            <a:r>
              <a:rPr lang="fa-IR" sz="2800" dirty="0" smtClean="0">
                <a:cs typeface="B Nazanin" pitchFamily="2" charset="-78"/>
              </a:rPr>
              <a:t>زمان بازگشت سرمایه (</a:t>
            </a:r>
            <a:r>
              <a:rPr lang="en-US" sz="2800" dirty="0" smtClean="0">
                <a:cs typeface="B Nazanin" pitchFamily="2" charset="-78"/>
              </a:rPr>
              <a:t>Simple Payback</a:t>
            </a:r>
            <a:r>
              <a:rPr lang="fa-IR" sz="2800" dirty="0" smtClean="0">
                <a:cs typeface="B Nazanin" pitchFamily="2" charset="-78"/>
              </a:rPr>
              <a:t>)</a:t>
            </a:r>
          </a:p>
          <a:p>
            <a:pPr marL="514350" indent="-514350" algn="r" rtl="1">
              <a:lnSpc>
                <a:spcPct val="150000"/>
              </a:lnSpc>
              <a:buFont typeface="+mj-lt"/>
              <a:buAutoNum type="arabicPeriod"/>
            </a:pPr>
            <a:r>
              <a:rPr lang="fa-IR" sz="2800" dirty="0" smtClean="0">
                <a:cs typeface="B Nazanin" pitchFamily="2" charset="-78"/>
              </a:rPr>
              <a:t>زمان بازگشت سرمایه با توجه به نرخ بهره و عمر مفید تجهیز</a:t>
            </a:r>
          </a:p>
          <a:p>
            <a:pPr marL="514350" indent="-514350" algn="r" rtl="1">
              <a:lnSpc>
                <a:spcPct val="150000"/>
              </a:lnSpc>
              <a:buFont typeface="+mj-lt"/>
              <a:buAutoNum type="arabicPeriod"/>
            </a:pPr>
            <a:r>
              <a:rPr lang="fa-IR" sz="2800" dirty="0" smtClean="0">
                <a:cs typeface="B Nazanin" pitchFamily="2" charset="-78"/>
              </a:rPr>
              <a:t>حداکثر نرخ بهره ای که اجرای راهکار را توجیه پذیر می کند</a:t>
            </a:r>
            <a:endParaRPr lang="fa-IR" sz="2800"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5877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742934"/>
            <a:ext cx="5075333" cy="628666"/>
          </a:xfrm>
          <a:prstGeom prst="rect">
            <a:avLst/>
          </a:prstGeom>
          <a:noFill/>
        </p:spPr>
      </p:pic>
      <p:sp>
        <p:nvSpPr>
          <p:cNvPr id="587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6" name="TextBox 5"/>
          <p:cNvSpPr txBox="1"/>
          <p:nvPr/>
        </p:nvSpPr>
        <p:spPr>
          <a:xfrm>
            <a:off x="8305800" y="304800"/>
            <a:ext cx="533400" cy="584775"/>
          </a:xfrm>
          <a:prstGeom prst="rect">
            <a:avLst/>
          </a:prstGeom>
          <a:noFill/>
        </p:spPr>
        <p:txBody>
          <a:bodyPr wrap="square" rtlCol="1">
            <a:spAutoFit/>
          </a:bodyPr>
          <a:lstStyle/>
          <a:p>
            <a:pPr algn="ctr" rtl="1"/>
            <a:r>
              <a:rPr lang="fa-IR" sz="3200" b="1" dirty="0" smtClean="0">
                <a:solidFill>
                  <a:srgbClr val="FF0000"/>
                </a:solidFill>
                <a:cs typeface="B Nazanin" pitchFamily="2" charset="-78"/>
              </a:rPr>
              <a:t>1)</a:t>
            </a:r>
            <a:endParaRPr lang="fa-IR" sz="3200" b="1" dirty="0">
              <a:solidFill>
                <a:srgbClr val="FF0000"/>
              </a:solidFill>
              <a:cs typeface="B Nazanin" pitchFamily="2" charset="-78"/>
            </a:endParaRPr>
          </a:p>
        </p:txBody>
      </p:sp>
      <p:sp>
        <p:nvSpPr>
          <p:cNvPr id="7" name="TextBox 6"/>
          <p:cNvSpPr txBox="1"/>
          <p:nvPr/>
        </p:nvSpPr>
        <p:spPr>
          <a:xfrm>
            <a:off x="8305800" y="1676400"/>
            <a:ext cx="533400" cy="584775"/>
          </a:xfrm>
          <a:prstGeom prst="rect">
            <a:avLst/>
          </a:prstGeom>
          <a:noFill/>
        </p:spPr>
        <p:txBody>
          <a:bodyPr wrap="square" rtlCol="1">
            <a:spAutoFit/>
          </a:bodyPr>
          <a:lstStyle/>
          <a:p>
            <a:pPr algn="ctr" rtl="1"/>
            <a:r>
              <a:rPr lang="fa-IR" sz="3200" b="1" dirty="0" smtClean="0">
                <a:solidFill>
                  <a:srgbClr val="FF0000"/>
                </a:solidFill>
                <a:cs typeface="B Nazanin" pitchFamily="2" charset="-78"/>
              </a:rPr>
              <a:t>2)</a:t>
            </a:r>
            <a:endParaRPr lang="fa-IR" sz="3200" b="1" dirty="0">
              <a:solidFill>
                <a:srgbClr val="FF0000"/>
              </a:solidFill>
              <a:cs typeface="B Nazanin" pitchFamily="2" charset="-78"/>
            </a:endParaRPr>
          </a:p>
        </p:txBody>
      </p:sp>
      <p:sp>
        <p:nvSpPr>
          <p:cNvPr id="8" name="TextBox 7"/>
          <p:cNvSpPr txBox="1"/>
          <p:nvPr/>
        </p:nvSpPr>
        <p:spPr>
          <a:xfrm>
            <a:off x="8229600" y="3758625"/>
            <a:ext cx="685800" cy="584775"/>
          </a:xfrm>
          <a:prstGeom prst="rect">
            <a:avLst/>
          </a:prstGeom>
          <a:noFill/>
        </p:spPr>
        <p:txBody>
          <a:bodyPr wrap="square" rtlCol="1">
            <a:spAutoFit/>
          </a:bodyPr>
          <a:lstStyle/>
          <a:p>
            <a:pPr algn="ctr" rtl="1"/>
            <a:r>
              <a:rPr lang="fa-IR" sz="3200" b="1" dirty="0" smtClean="0">
                <a:solidFill>
                  <a:srgbClr val="FF0000"/>
                </a:solidFill>
                <a:cs typeface="B Nazanin" pitchFamily="2" charset="-78"/>
              </a:rPr>
              <a:t>3)</a:t>
            </a:r>
            <a:endParaRPr lang="fa-IR" sz="3200" b="1" dirty="0">
              <a:solidFill>
                <a:srgbClr val="FF0000"/>
              </a:solidFill>
              <a:cs typeface="B Nazanin" pitchFamily="2" charset="-78"/>
            </a:endParaRPr>
          </a:p>
        </p:txBody>
      </p:sp>
      <p:sp>
        <p:nvSpPr>
          <p:cNvPr id="9" name="TextBox 8"/>
          <p:cNvSpPr txBox="1"/>
          <p:nvPr/>
        </p:nvSpPr>
        <p:spPr>
          <a:xfrm>
            <a:off x="2057400" y="4724400"/>
            <a:ext cx="1295400" cy="461665"/>
          </a:xfrm>
          <a:prstGeom prst="rect">
            <a:avLst/>
          </a:prstGeom>
          <a:noFill/>
        </p:spPr>
        <p:txBody>
          <a:bodyPr wrap="square" rtlCol="1">
            <a:spAutoFit/>
          </a:bodyPr>
          <a:lstStyle/>
          <a:p>
            <a:r>
              <a:rPr lang="en-US" sz="2400" b="1" dirty="0" smtClean="0">
                <a:latin typeface="Times New Roman" pitchFamily="18" charset="0"/>
                <a:cs typeface="Times New Roman" pitchFamily="18" charset="0"/>
              </a:rPr>
              <a:t>NPV = 0</a:t>
            </a:r>
            <a:endParaRPr lang="fa-IR" sz="2400" b="1" dirty="0">
              <a:latin typeface="Times New Roman" pitchFamily="18" charset="0"/>
              <a:cs typeface="Times New Roman" pitchFamily="18" charset="0"/>
            </a:endParaRPr>
          </a:p>
        </p:txBody>
      </p:sp>
      <p:sp>
        <p:nvSpPr>
          <p:cNvPr id="10" name="TextBox 9"/>
          <p:cNvSpPr txBox="1"/>
          <p:nvPr/>
        </p:nvSpPr>
        <p:spPr>
          <a:xfrm>
            <a:off x="5867400" y="4658380"/>
            <a:ext cx="2209800" cy="523220"/>
          </a:xfrm>
          <a:prstGeom prst="rect">
            <a:avLst/>
          </a:prstGeom>
          <a:noFill/>
        </p:spPr>
        <p:txBody>
          <a:bodyPr wrap="square" rtlCol="1">
            <a:spAutoFit/>
          </a:bodyPr>
          <a:lstStyle/>
          <a:p>
            <a:pPr algn="ctr"/>
            <a:r>
              <a:rPr lang="en-US" sz="2400" b="1" dirty="0" smtClean="0">
                <a:latin typeface="Times New Roman" pitchFamily="18" charset="0"/>
                <a:cs typeface="Times New Roman" pitchFamily="18" charset="0"/>
              </a:rPr>
              <a:t>IRR </a:t>
            </a:r>
            <a:r>
              <a:rPr lang="en-US" sz="28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12.5 %</a:t>
            </a:r>
            <a:endParaRPr lang="fa-IR" sz="2400" b="1" dirty="0">
              <a:latin typeface="Times New Roman" pitchFamily="18" charset="0"/>
              <a:cs typeface="Times New Roman" pitchFamily="18" charset="0"/>
            </a:endParaRPr>
          </a:p>
        </p:txBody>
      </p:sp>
      <p:sp>
        <p:nvSpPr>
          <p:cNvPr id="11" name="Right Arrow 10"/>
          <p:cNvSpPr/>
          <p:nvPr/>
        </p:nvSpPr>
        <p:spPr>
          <a:xfrm>
            <a:off x="3886200" y="4800600"/>
            <a:ext cx="16764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5877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58778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68532" y="2667000"/>
            <a:ext cx="7670668" cy="616000"/>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3" presetClass="entr" presetSubtype="528" fill="hold" nodeType="afterEffect">
                                  <p:stCondLst>
                                    <p:cond delay="0"/>
                                  </p:stCondLst>
                                  <p:childTnLst>
                                    <p:set>
                                      <p:cBhvr>
                                        <p:cTn id="11" dur="1" fill="hold">
                                          <p:stCondLst>
                                            <p:cond delay="0"/>
                                          </p:stCondLst>
                                        </p:cTn>
                                        <p:tgtEl>
                                          <p:spTgt spid="587777"/>
                                        </p:tgtEl>
                                        <p:attrNameLst>
                                          <p:attrName>style.visibility</p:attrName>
                                        </p:attrNameLst>
                                      </p:cBhvr>
                                      <p:to>
                                        <p:strVal val="visible"/>
                                      </p:to>
                                    </p:set>
                                    <p:anim calcmode="lin" valueType="num">
                                      <p:cBhvr>
                                        <p:cTn id="12" dur="1000" fill="hold"/>
                                        <p:tgtEl>
                                          <p:spTgt spid="587777"/>
                                        </p:tgtEl>
                                        <p:attrNameLst>
                                          <p:attrName>ppt_w</p:attrName>
                                        </p:attrNameLst>
                                      </p:cBhvr>
                                      <p:tavLst>
                                        <p:tav tm="0">
                                          <p:val>
                                            <p:fltVal val="0"/>
                                          </p:val>
                                        </p:tav>
                                        <p:tav tm="100000">
                                          <p:val>
                                            <p:strVal val="#ppt_w"/>
                                          </p:val>
                                        </p:tav>
                                      </p:tavLst>
                                    </p:anim>
                                    <p:anim calcmode="lin" valueType="num">
                                      <p:cBhvr>
                                        <p:cTn id="13" dur="1000" fill="hold"/>
                                        <p:tgtEl>
                                          <p:spTgt spid="587777"/>
                                        </p:tgtEl>
                                        <p:attrNameLst>
                                          <p:attrName>ppt_h</p:attrName>
                                        </p:attrNameLst>
                                      </p:cBhvr>
                                      <p:tavLst>
                                        <p:tav tm="0">
                                          <p:val>
                                            <p:fltVal val="0"/>
                                          </p:val>
                                        </p:tav>
                                        <p:tav tm="100000">
                                          <p:val>
                                            <p:strVal val="#ppt_h"/>
                                          </p:val>
                                        </p:tav>
                                      </p:tavLst>
                                    </p:anim>
                                    <p:anim calcmode="lin" valueType="num">
                                      <p:cBhvr>
                                        <p:cTn id="14" dur="1000" fill="hold"/>
                                        <p:tgtEl>
                                          <p:spTgt spid="587777"/>
                                        </p:tgtEl>
                                        <p:attrNameLst>
                                          <p:attrName>ppt_x</p:attrName>
                                        </p:attrNameLst>
                                      </p:cBhvr>
                                      <p:tavLst>
                                        <p:tav tm="0">
                                          <p:val>
                                            <p:fltVal val="0.5"/>
                                          </p:val>
                                        </p:tav>
                                        <p:tav tm="100000">
                                          <p:val>
                                            <p:strVal val="#ppt_x"/>
                                          </p:val>
                                        </p:tav>
                                      </p:tavLst>
                                    </p:anim>
                                    <p:anim calcmode="lin" valueType="num">
                                      <p:cBhvr>
                                        <p:cTn id="15" dur="1000" fill="hold"/>
                                        <p:tgtEl>
                                          <p:spTgt spid="587777"/>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1+#ppt_w/2"/>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3" presetClass="entr" presetSubtype="528" fill="hold" nodeType="afterEffect">
                                  <p:stCondLst>
                                    <p:cond delay="0"/>
                                  </p:stCondLst>
                                  <p:childTnLst>
                                    <p:set>
                                      <p:cBhvr>
                                        <p:cTn id="24" dur="1" fill="hold">
                                          <p:stCondLst>
                                            <p:cond delay="0"/>
                                          </p:stCondLst>
                                        </p:cTn>
                                        <p:tgtEl>
                                          <p:spTgt spid="587781"/>
                                        </p:tgtEl>
                                        <p:attrNameLst>
                                          <p:attrName>style.visibility</p:attrName>
                                        </p:attrNameLst>
                                      </p:cBhvr>
                                      <p:to>
                                        <p:strVal val="visible"/>
                                      </p:to>
                                    </p:set>
                                    <p:anim calcmode="lin" valueType="num">
                                      <p:cBhvr>
                                        <p:cTn id="25" dur="1000" fill="hold"/>
                                        <p:tgtEl>
                                          <p:spTgt spid="587781"/>
                                        </p:tgtEl>
                                        <p:attrNameLst>
                                          <p:attrName>ppt_w</p:attrName>
                                        </p:attrNameLst>
                                      </p:cBhvr>
                                      <p:tavLst>
                                        <p:tav tm="0">
                                          <p:val>
                                            <p:fltVal val="0"/>
                                          </p:val>
                                        </p:tav>
                                        <p:tav tm="100000">
                                          <p:val>
                                            <p:strVal val="#ppt_w"/>
                                          </p:val>
                                        </p:tav>
                                      </p:tavLst>
                                    </p:anim>
                                    <p:anim calcmode="lin" valueType="num">
                                      <p:cBhvr>
                                        <p:cTn id="26" dur="1000" fill="hold"/>
                                        <p:tgtEl>
                                          <p:spTgt spid="587781"/>
                                        </p:tgtEl>
                                        <p:attrNameLst>
                                          <p:attrName>ppt_h</p:attrName>
                                        </p:attrNameLst>
                                      </p:cBhvr>
                                      <p:tavLst>
                                        <p:tav tm="0">
                                          <p:val>
                                            <p:fltVal val="0"/>
                                          </p:val>
                                        </p:tav>
                                        <p:tav tm="100000">
                                          <p:val>
                                            <p:strVal val="#ppt_h"/>
                                          </p:val>
                                        </p:tav>
                                      </p:tavLst>
                                    </p:anim>
                                    <p:anim calcmode="lin" valueType="num">
                                      <p:cBhvr>
                                        <p:cTn id="27" dur="1000" fill="hold"/>
                                        <p:tgtEl>
                                          <p:spTgt spid="587781"/>
                                        </p:tgtEl>
                                        <p:attrNameLst>
                                          <p:attrName>ppt_x</p:attrName>
                                        </p:attrNameLst>
                                      </p:cBhvr>
                                      <p:tavLst>
                                        <p:tav tm="0">
                                          <p:val>
                                            <p:fltVal val="0.5"/>
                                          </p:val>
                                        </p:tav>
                                        <p:tav tm="100000">
                                          <p:val>
                                            <p:strVal val="#ppt_x"/>
                                          </p:val>
                                        </p:tav>
                                      </p:tavLst>
                                    </p:anim>
                                    <p:anim calcmode="lin" valueType="num">
                                      <p:cBhvr>
                                        <p:cTn id="28" dur="1000" fill="hold"/>
                                        <p:tgtEl>
                                          <p:spTgt spid="587781"/>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1+#ppt_w/2"/>
                                          </p:val>
                                        </p:tav>
                                        <p:tav tm="100000">
                                          <p:val>
                                            <p:strVal val="#ppt_x"/>
                                          </p:val>
                                        </p:tav>
                                      </p:tavLst>
                                    </p:anim>
                                    <p:anim calcmode="lin" valueType="num">
                                      <p:cBhvr additive="base">
                                        <p:cTn id="34" dur="100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8"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amond(in)">
                                      <p:cBhvr>
                                        <p:cTn id="38" dur="1000"/>
                                        <p:tgtEl>
                                          <p:spTgt spid="9"/>
                                        </p:tgtEl>
                                      </p:cBhvr>
                                    </p:animEffect>
                                  </p:childTnLst>
                                </p:cTn>
                              </p:par>
                            </p:childTnLst>
                          </p:cTn>
                        </p:par>
                        <p:par>
                          <p:cTn id="39" fill="hold">
                            <p:stCondLst>
                              <p:cond delay="2000"/>
                            </p:stCondLst>
                            <p:childTnLst>
                              <p:par>
                                <p:cTn id="40" presetID="2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3000"/>
                            </p:stCondLst>
                            <p:childTnLst>
                              <p:par>
                                <p:cTn id="45" presetID="8"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1371600" y="762000"/>
            <a:ext cx="7315200" cy="4832092"/>
          </a:xfrm>
          <a:prstGeom prst="rect">
            <a:avLst/>
          </a:prstGeom>
          <a:solidFill>
            <a:schemeClr val="accent6">
              <a:lumMod val="40000"/>
              <a:lumOff val="60000"/>
            </a:schemeClr>
          </a:solidFill>
          <a:ln w="9525">
            <a:solidFill>
              <a:schemeClr val="tx2">
                <a:lumMod val="40000"/>
                <a:lumOff val="60000"/>
              </a:schemeClr>
            </a:solidFill>
            <a:miter lim="800000"/>
            <a:headEnd/>
            <a:tailEnd/>
          </a:ln>
          <a:effectLst/>
        </p:spPr>
        <p:txBody>
          <a:bodyPr wrap="square">
            <a:spAutoFit/>
          </a:bodyPr>
          <a:lstStyle/>
          <a:p>
            <a:pPr algn="ctr">
              <a:defRPr/>
            </a:pPr>
            <a:endParaRPr lang="fa-IR" sz="2400" b="1" dirty="0">
              <a:solidFill>
                <a:srgbClr val="003399"/>
              </a:solidFill>
              <a:effectLst>
                <a:outerShdw blurRad="38100" dist="38100" dir="2700000" algn="tl">
                  <a:srgbClr val="C0C0C0"/>
                </a:outerShdw>
              </a:effectLst>
              <a:latin typeface="Arial" pitchFamily="34" charset="0"/>
              <a:cs typeface="B Zar" pitchFamily="2" charset="-78"/>
            </a:endParaRPr>
          </a:p>
          <a:p>
            <a:pPr algn="ctr">
              <a:defRPr/>
            </a:pPr>
            <a:r>
              <a:rPr lang="fa-IR" sz="8800" b="1" dirty="0" smtClean="0">
                <a:solidFill>
                  <a:srgbClr val="C00000"/>
                </a:solidFill>
                <a:effectLst>
                  <a:outerShdw blurRad="38100" dist="38100" dir="2700000" algn="tl">
                    <a:srgbClr val="C0C0C0"/>
                  </a:outerShdw>
                </a:effectLst>
                <a:latin typeface="Arial" pitchFamily="34" charset="0"/>
                <a:cs typeface="B Zar" pitchFamily="2" charset="-78"/>
              </a:rPr>
              <a:t>با سپاس فراوان</a:t>
            </a:r>
          </a:p>
          <a:p>
            <a:pPr algn="ctr">
              <a:defRPr/>
            </a:pPr>
            <a:endParaRPr lang="fa-IR" sz="2400" b="1" dirty="0" smtClean="0">
              <a:solidFill>
                <a:srgbClr val="003399"/>
              </a:solidFill>
              <a:effectLst>
                <a:outerShdw blurRad="38100" dist="38100" dir="2700000" algn="tl">
                  <a:srgbClr val="C0C0C0"/>
                </a:outerShdw>
              </a:effectLst>
              <a:latin typeface="Arial" pitchFamily="34" charset="0"/>
              <a:cs typeface="B Zar" pitchFamily="2" charset="-78"/>
            </a:endParaRPr>
          </a:p>
          <a:p>
            <a:pPr algn="ctr">
              <a:defRPr/>
            </a:pPr>
            <a:endParaRPr lang="fa-IR" sz="2400" b="1" dirty="0">
              <a:solidFill>
                <a:srgbClr val="003399"/>
              </a:solidFill>
              <a:effectLst>
                <a:outerShdw blurRad="38100" dist="38100" dir="2700000" algn="tl">
                  <a:srgbClr val="C0C0C0"/>
                </a:outerShdw>
              </a:effectLst>
              <a:latin typeface="Arial" pitchFamily="34" charset="0"/>
              <a:cs typeface="B Zar" pitchFamily="2" charset="-78"/>
            </a:endParaRPr>
          </a:p>
          <a:p>
            <a:pPr algn="ctr">
              <a:defRPr/>
            </a:pPr>
            <a:r>
              <a:rPr lang="fa-IR" sz="3600" b="1" dirty="0">
                <a:solidFill>
                  <a:srgbClr val="0000FF"/>
                </a:solidFill>
                <a:effectLst>
                  <a:outerShdw blurRad="38100" dist="38100" dir="2700000" algn="tl">
                    <a:srgbClr val="C0C0C0"/>
                  </a:outerShdw>
                </a:effectLst>
                <a:latin typeface="Arial" pitchFamily="34" charset="0"/>
                <a:cs typeface="B Zar" pitchFamily="2" charset="-78"/>
              </a:rPr>
              <a:t>شرکت سامان انرژي اصفهان</a:t>
            </a:r>
            <a:r>
              <a:rPr lang="en-US" sz="3600" b="1" dirty="0">
                <a:solidFill>
                  <a:srgbClr val="0000FF"/>
                </a:solidFill>
                <a:effectLst>
                  <a:outerShdw blurRad="38100" dist="38100" dir="2700000" algn="tl">
                    <a:srgbClr val="C0C0C0"/>
                  </a:outerShdw>
                </a:effectLst>
                <a:latin typeface="Arial" pitchFamily="34" charset="0"/>
                <a:cs typeface="B Zar" pitchFamily="2" charset="-78"/>
              </a:rPr>
              <a:t/>
            </a:r>
            <a:br>
              <a:rPr lang="en-US" sz="3600" b="1" dirty="0">
                <a:solidFill>
                  <a:srgbClr val="0000FF"/>
                </a:solidFill>
                <a:effectLst>
                  <a:outerShdw blurRad="38100" dist="38100" dir="2700000" algn="tl">
                    <a:srgbClr val="C0C0C0"/>
                  </a:outerShdw>
                </a:effectLst>
                <a:latin typeface="Arial" pitchFamily="34" charset="0"/>
                <a:cs typeface="B Zar" pitchFamily="2" charset="-78"/>
              </a:rPr>
            </a:br>
            <a:endParaRPr lang="fa-IR" sz="3600" b="1" dirty="0">
              <a:solidFill>
                <a:srgbClr val="0000FF"/>
              </a:solidFill>
              <a:effectLst>
                <a:outerShdw blurRad="38100" dist="38100" dir="2700000" algn="tl">
                  <a:srgbClr val="C0C0C0"/>
                </a:outerShdw>
              </a:effectLst>
              <a:latin typeface="Arial" pitchFamily="34" charset="0"/>
              <a:cs typeface="B Zar" pitchFamily="2" charset="-78"/>
            </a:endParaRPr>
          </a:p>
          <a:p>
            <a:pPr algn="ctr">
              <a:defRPr/>
            </a:pPr>
            <a:r>
              <a:rPr lang="en-US" sz="2800" b="1" u="sng" dirty="0" smtClean="0">
                <a:solidFill>
                  <a:srgbClr val="FF0000"/>
                </a:solidFill>
                <a:effectLst>
                  <a:outerShdw blurRad="38100" dist="38100" dir="2700000" algn="tl">
                    <a:srgbClr val="C0C0C0"/>
                  </a:outerShdw>
                </a:effectLst>
                <a:latin typeface="Arial" pitchFamily="34" charset="0"/>
                <a:cs typeface="B Zar" pitchFamily="2" charset="-78"/>
              </a:rPr>
              <a:t>Info@samanenergy.com</a:t>
            </a:r>
            <a:endParaRPr lang="en-US" sz="2800" b="1" u="sng" dirty="0">
              <a:solidFill>
                <a:srgbClr val="FF0000"/>
              </a:solidFill>
              <a:effectLst>
                <a:outerShdw blurRad="38100" dist="38100" dir="2700000" algn="tl">
                  <a:srgbClr val="C0C0C0"/>
                </a:outerShdw>
              </a:effectLst>
              <a:latin typeface="Arial" pitchFamily="34" charset="0"/>
              <a:cs typeface="B Zar" pitchFamily="2" charset="-78"/>
            </a:endParaRPr>
          </a:p>
          <a:p>
            <a:pPr algn="ctr">
              <a:defRPr/>
            </a:pPr>
            <a:r>
              <a:rPr lang="fa-IR" sz="2400" b="1" dirty="0">
                <a:solidFill>
                  <a:schemeClr val="tx2"/>
                </a:solidFill>
                <a:effectLst>
                  <a:outerShdw blurRad="38100" dist="38100" dir="2700000" algn="tl">
                    <a:srgbClr val="C0C0C0"/>
                  </a:outerShdw>
                </a:effectLst>
                <a:latin typeface="Arial" pitchFamily="34" charset="0"/>
                <a:cs typeface="B Zar" pitchFamily="2" charset="-78"/>
              </a:rPr>
              <a:t> </a:t>
            </a:r>
            <a:r>
              <a:rPr lang="en-US" sz="2400" b="1" dirty="0">
                <a:solidFill>
                  <a:schemeClr val="tx2"/>
                </a:solidFill>
                <a:effectLst>
                  <a:outerShdw blurRad="38100" dist="38100" dir="2700000" algn="tl">
                    <a:srgbClr val="C0C0C0"/>
                  </a:outerShdw>
                </a:effectLst>
                <a:latin typeface="Arial" pitchFamily="34" charset="0"/>
                <a:cs typeface="B Zar" pitchFamily="2" charset="-78"/>
              </a:rPr>
              <a:t/>
            </a:r>
            <a:br>
              <a:rPr lang="en-US" sz="2400" b="1" dirty="0">
                <a:solidFill>
                  <a:schemeClr val="tx2"/>
                </a:solidFill>
                <a:effectLst>
                  <a:outerShdw blurRad="38100" dist="38100" dir="2700000" algn="tl">
                    <a:srgbClr val="C0C0C0"/>
                  </a:outerShdw>
                </a:effectLst>
                <a:latin typeface="Arial" pitchFamily="34" charset="0"/>
                <a:cs typeface="B Zar" pitchFamily="2" charset="-78"/>
              </a:rPr>
            </a:br>
            <a:endParaRPr lang="en-US" sz="2400" b="1" dirty="0">
              <a:solidFill>
                <a:schemeClr val="tx2"/>
              </a:solidFill>
              <a:effectLst>
                <a:outerShdw blurRad="38100" dist="38100" dir="2700000" algn="tl">
                  <a:srgbClr val="C0C0C0"/>
                </a:outerShdw>
              </a:effectLst>
              <a:latin typeface="Arial" pitchFamily="34" charset="0"/>
              <a:cs typeface="B Za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1000"/>
                                        <p:tgtEl>
                                          <p:spTgt spid="6">
                                            <p:bg/>
                                          </p:spTgt>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amond(in)">
                                      <p:cBhvr>
                                        <p:cTn id="11" dur="1000"/>
                                        <p:tgtEl>
                                          <p:spTgt spid="6">
                                            <p:txEl>
                                              <p:pRg st="1" end="1"/>
                                            </p:txEl>
                                          </p:spTgt>
                                        </p:tgtEl>
                                      </p:cBhvr>
                                    </p:animEffect>
                                  </p:childTnLst>
                                </p:cTn>
                              </p:par>
                            </p:childTnLst>
                          </p:cTn>
                        </p:par>
                        <p:par>
                          <p:cTn id="12" fill="hold">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diamond(in)">
                                      <p:cBhvr>
                                        <p:cTn id="15" dur="1000"/>
                                        <p:tgtEl>
                                          <p:spTgt spid="6">
                                            <p:txEl>
                                              <p:pRg st="4" end="4"/>
                                            </p:txEl>
                                          </p:spTgt>
                                        </p:tgtEl>
                                      </p:cBhvr>
                                    </p:animEffect>
                                  </p:childTnLst>
                                </p:cTn>
                              </p:par>
                            </p:childTnLst>
                          </p:cTn>
                        </p:par>
                        <p:par>
                          <p:cTn id="16" fill="hold">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diamond(in)">
                                      <p:cBhvr>
                                        <p:cTn id="19" dur="1000"/>
                                        <p:tgtEl>
                                          <p:spTgt spid="6">
                                            <p:txEl>
                                              <p:pRg st="5" end="5"/>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amond(in)">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1143000"/>
          </a:xfrm>
        </p:spPr>
        <p:txBody>
          <a:bodyPr>
            <a:normAutofit/>
          </a:bodyPr>
          <a:lstStyle/>
          <a:p>
            <a:pPr algn="ctr"/>
            <a:r>
              <a:rPr lang="fa-IR" sz="4000" dirty="0" smtClean="0">
                <a:solidFill>
                  <a:srgbClr val="FF0000"/>
                </a:solidFill>
                <a:effectLst/>
                <a:cs typeface="B Titr" pitchFamily="2" charset="-78"/>
              </a:rPr>
              <a:t>شاخص مصرف انرژی </a:t>
            </a:r>
            <a:r>
              <a:rPr lang="en-US" sz="4000" dirty="0" smtClean="0">
                <a:solidFill>
                  <a:srgbClr val="FF0000"/>
                </a:solidFill>
                <a:effectLst/>
                <a:cs typeface="B Titr" pitchFamily="2" charset="-78"/>
              </a:rPr>
              <a:t>SEC</a:t>
            </a:r>
            <a:endParaRPr lang="fa-IR" sz="4000" dirty="0">
              <a:solidFill>
                <a:srgbClr val="FF0000"/>
              </a:solidFill>
              <a:effectLst/>
              <a:cs typeface="B Titr" pitchFamily="2" charset="-78"/>
            </a:endParaRPr>
          </a:p>
        </p:txBody>
      </p:sp>
      <p:sp>
        <p:nvSpPr>
          <p:cNvPr id="3" name="Content Placeholder 2"/>
          <p:cNvSpPr>
            <a:spLocks noGrp="1"/>
          </p:cNvSpPr>
          <p:nvPr>
            <p:ph idx="1"/>
          </p:nvPr>
        </p:nvSpPr>
        <p:spPr>
          <a:xfrm>
            <a:off x="914400" y="2667000"/>
            <a:ext cx="2819400" cy="609600"/>
          </a:xfrm>
        </p:spPr>
        <p:txBody>
          <a:bodyPr>
            <a:normAutofit/>
          </a:bodyPr>
          <a:lstStyle/>
          <a:p>
            <a:pPr algn="ctr">
              <a:buNone/>
            </a:pPr>
            <a:r>
              <a:rPr lang="en-US" sz="2400" b="1" dirty="0" smtClean="0"/>
              <a:t>Raw Materials</a:t>
            </a:r>
            <a:endParaRPr lang="fa-IR" sz="2400" b="1" dirty="0"/>
          </a:p>
        </p:txBody>
      </p:sp>
      <p:sp>
        <p:nvSpPr>
          <p:cNvPr id="4" name="Rounded Rectangle 3"/>
          <p:cNvSpPr/>
          <p:nvPr/>
        </p:nvSpPr>
        <p:spPr>
          <a:xfrm>
            <a:off x="3505200" y="2514600"/>
            <a:ext cx="2819400" cy="14478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solidFill>
                  <a:srgbClr val="FF0000"/>
                </a:solidFill>
              </a:rPr>
              <a:t>UNIT</a:t>
            </a:r>
            <a:endParaRPr lang="fa-IR" sz="4000" b="1" dirty="0">
              <a:solidFill>
                <a:srgbClr val="FF0000"/>
              </a:solidFill>
            </a:endParaRPr>
          </a:p>
        </p:txBody>
      </p:sp>
      <p:cxnSp>
        <p:nvCxnSpPr>
          <p:cNvPr id="6" name="Straight Arrow Connector 5"/>
          <p:cNvCxnSpPr/>
          <p:nvPr/>
        </p:nvCxnSpPr>
        <p:spPr>
          <a:xfrm rot="5400000" flipH="1" flipV="1">
            <a:off x="3734594" y="4418806"/>
            <a:ext cx="914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104606" y="4418806"/>
            <a:ext cx="914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991894" y="2094706"/>
            <a:ext cx="838200" cy="15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001294" y="2094706"/>
            <a:ext cx="838200" cy="15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1600200" y="3200400"/>
            <a:ext cx="1828800" cy="228600"/>
          </a:xfrm>
          <a:prstGeom prst="rightArrow">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ight Arrow 12"/>
          <p:cNvSpPr/>
          <p:nvPr/>
        </p:nvSpPr>
        <p:spPr>
          <a:xfrm>
            <a:off x="6400800" y="3200400"/>
            <a:ext cx="1828800" cy="228600"/>
          </a:xfrm>
          <a:prstGeom prst="rightArrow">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Content Placeholder 2"/>
          <p:cNvSpPr txBox="1">
            <a:spLocks/>
          </p:cNvSpPr>
          <p:nvPr/>
        </p:nvSpPr>
        <p:spPr>
          <a:xfrm>
            <a:off x="6096000" y="2667000"/>
            <a:ext cx="2819400" cy="609600"/>
          </a:xfrm>
          <a:prstGeom prst="rect">
            <a:avLst/>
          </a:prstGeom>
        </p:spPr>
        <p:txBody>
          <a:bodyPr>
            <a:normAutofit/>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Product</a:t>
            </a:r>
            <a:endParaRPr kumimoji="0" lang="fa-I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3505200" y="4419600"/>
            <a:ext cx="2819400" cy="609600"/>
          </a:xfrm>
          <a:prstGeom prst="rect">
            <a:avLst/>
          </a:prstGeom>
        </p:spPr>
        <p:txBody>
          <a:bodyPr>
            <a:normAutofit/>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Energy</a:t>
            </a:r>
            <a:endParaRPr kumimoji="0" lang="fa-I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3505200" y="1066800"/>
            <a:ext cx="2819400" cy="609600"/>
          </a:xfrm>
          <a:prstGeom prst="rect">
            <a:avLst/>
          </a:prstGeom>
        </p:spPr>
        <p:txBody>
          <a:bodyPr>
            <a:normAutofit/>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Energy Carriers</a:t>
            </a:r>
            <a:endParaRPr kumimoji="0" lang="fa-IR" sz="24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2" name="Group 21"/>
          <p:cNvGrpSpPr/>
          <p:nvPr/>
        </p:nvGrpSpPr>
        <p:grpSpPr>
          <a:xfrm>
            <a:off x="2133600" y="5257800"/>
            <a:ext cx="5486400" cy="1219200"/>
            <a:chOff x="3276600" y="5410200"/>
            <a:chExt cx="5486400" cy="1219200"/>
          </a:xfrm>
        </p:grpSpPr>
        <p:sp>
          <p:nvSpPr>
            <p:cNvPr id="17" name="Content Placeholder 2"/>
            <p:cNvSpPr txBox="1">
              <a:spLocks/>
            </p:cNvSpPr>
            <p:nvPr/>
          </p:nvSpPr>
          <p:spPr>
            <a:xfrm>
              <a:off x="3276600" y="5791200"/>
              <a:ext cx="1371600" cy="533400"/>
            </a:xfrm>
            <a:prstGeom prst="rect">
              <a:avLst/>
            </a:prstGeom>
          </p:spPr>
          <p:txBody>
            <a:bodyPr>
              <a:noAutofit/>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25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500" b="1" i="0" u="none" strike="noStrike" kern="1200" cap="none" spc="0" normalizeH="0" noProof="0" dirty="0" smtClean="0">
                  <a:ln>
                    <a:noFill/>
                  </a:ln>
                  <a:solidFill>
                    <a:srgbClr val="FF0000"/>
                  </a:solidFill>
                  <a:effectLst/>
                  <a:uLnTx/>
                  <a:uFillTx/>
                  <a:latin typeface="+mn-lt"/>
                  <a:ea typeface="+mn-ea"/>
                  <a:cs typeface="+mn-cs"/>
                </a:rPr>
                <a:t> </a:t>
              </a:r>
              <a:r>
                <a:rPr kumimoji="0" lang="en-US" sz="2500" b="1" i="0" u="none" strike="noStrike" kern="1200" cap="none" spc="0" normalizeH="0" baseline="0" noProof="0" dirty="0" smtClean="0">
                  <a:ln>
                    <a:noFill/>
                  </a:ln>
                  <a:solidFill>
                    <a:srgbClr val="FF0000"/>
                  </a:solidFill>
                  <a:effectLst/>
                  <a:uLnTx/>
                  <a:uFillTx/>
                  <a:latin typeface="+mn-lt"/>
                  <a:ea typeface="+mn-ea"/>
                  <a:cs typeface="+mn-cs"/>
                </a:rPr>
                <a:t>SEC = </a:t>
              </a:r>
              <a:endParaRPr kumimoji="0" lang="fa-IR" sz="2500" b="1" i="0" u="none" strike="noStrike" kern="1200" cap="none" spc="0" normalizeH="0" baseline="0" noProof="0" dirty="0">
                <a:ln>
                  <a:noFill/>
                </a:ln>
                <a:solidFill>
                  <a:srgbClr val="FF0000"/>
                </a:solidFill>
                <a:effectLst/>
                <a:uLnTx/>
                <a:uFillTx/>
                <a:latin typeface="+mn-lt"/>
                <a:ea typeface="+mn-ea"/>
                <a:cs typeface="+mn-cs"/>
              </a:endParaRPr>
            </a:p>
          </p:txBody>
        </p:sp>
        <p:sp>
          <p:nvSpPr>
            <p:cNvPr id="18" name="Content Placeholder 2"/>
            <p:cNvSpPr txBox="1">
              <a:spLocks/>
            </p:cNvSpPr>
            <p:nvPr/>
          </p:nvSpPr>
          <p:spPr>
            <a:xfrm>
              <a:off x="4114800" y="5410200"/>
              <a:ext cx="4648200" cy="533400"/>
            </a:xfrm>
            <a:prstGeom prst="rect">
              <a:avLst/>
            </a:prstGeom>
          </p:spPr>
          <p:txBody>
            <a:bodyPr>
              <a:noAutofit/>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500" b="1" i="0" u="none" strike="noStrike" kern="1200" cap="none" spc="0" normalizeH="0" baseline="0" noProof="0" dirty="0" smtClean="0">
                  <a:ln>
                    <a:noFill/>
                  </a:ln>
                  <a:solidFill>
                    <a:srgbClr val="FF0000"/>
                  </a:solidFill>
                  <a:effectLst/>
                  <a:uLnTx/>
                  <a:uFillTx/>
                  <a:latin typeface="+mn-lt"/>
                  <a:ea typeface="+mn-ea"/>
                  <a:cs typeface="+mn-cs"/>
                </a:rPr>
                <a:t>Energy + Energy Carriers</a:t>
              </a:r>
              <a:endParaRPr kumimoji="0" lang="fa-IR" sz="2500" b="1" i="0" u="none" strike="noStrike" kern="1200" cap="none" spc="0" normalizeH="0" baseline="0" noProof="0" dirty="0">
                <a:ln>
                  <a:noFill/>
                </a:ln>
                <a:solidFill>
                  <a:srgbClr val="FF0000"/>
                </a:solidFill>
                <a:effectLst/>
                <a:uLnTx/>
                <a:uFillTx/>
                <a:latin typeface="+mn-lt"/>
                <a:ea typeface="+mn-ea"/>
                <a:cs typeface="+mn-cs"/>
              </a:endParaRPr>
            </a:p>
          </p:txBody>
        </p:sp>
        <p:cxnSp>
          <p:nvCxnSpPr>
            <p:cNvPr id="20" name="Straight Connector 19"/>
            <p:cNvCxnSpPr/>
            <p:nvPr/>
          </p:nvCxnSpPr>
          <p:spPr>
            <a:xfrm>
              <a:off x="4495800" y="6019800"/>
              <a:ext cx="3852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4419600" y="6096000"/>
              <a:ext cx="3886200" cy="533400"/>
            </a:xfrm>
            <a:prstGeom prst="rect">
              <a:avLst/>
            </a:prstGeom>
          </p:spPr>
          <p:txBody>
            <a:bodyPr>
              <a:noAutofit/>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500" b="1" i="0" u="none" strike="noStrike" kern="1200" cap="none" spc="0" normalizeH="0" baseline="0" noProof="0" dirty="0" smtClean="0">
                  <a:ln>
                    <a:noFill/>
                  </a:ln>
                  <a:solidFill>
                    <a:srgbClr val="FF0000"/>
                  </a:solidFill>
                  <a:effectLst/>
                  <a:uLnTx/>
                  <a:uFillTx/>
                  <a:latin typeface="+mn-lt"/>
                  <a:ea typeface="+mn-ea"/>
                  <a:cs typeface="+mn-cs"/>
                </a:rPr>
                <a:t>Product</a:t>
              </a:r>
              <a:endParaRPr kumimoji="0" lang="fa-IR" sz="2500" b="1" i="0" u="none" strike="noStrike" kern="1200" cap="none" spc="0" normalizeH="0" baseline="0" noProof="0" dirty="0">
                <a:ln>
                  <a:noFill/>
                </a:ln>
                <a:solidFill>
                  <a:srgbClr val="FF0000"/>
                </a:solidFill>
                <a:effectLst/>
                <a:uLnTx/>
                <a:uFillTx/>
                <a:latin typeface="+mn-lt"/>
                <a:ea typeface="+mn-ea"/>
                <a:cs typeface="+mn-cs"/>
              </a:endParaRP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1000"/>
                                        <p:tgtEl>
                                          <p:spTgt spid="12"/>
                                        </p:tgtEl>
                                      </p:cBhvr>
                                    </p:animEffect>
                                  </p:childTnLst>
                                </p:cTn>
                              </p:par>
                            </p:childTnLst>
                          </p:cTn>
                        </p:par>
                        <p:par>
                          <p:cTn id="20" fill="hold">
                            <p:stCondLst>
                              <p:cond delay="1000"/>
                            </p:stCondLst>
                            <p:childTnLst>
                              <p:par>
                                <p:cTn id="21" presetID="29"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Left)">
                                      <p:cBhvr>
                                        <p:cTn id="30" dur="1000"/>
                                        <p:tgtEl>
                                          <p:spTgt spid="13"/>
                                        </p:tgtEl>
                                      </p:cBhvr>
                                    </p:animEffect>
                                  </p:childTnLst>
                                </p:cTn>
                              </p:par>
                            </p:childTnLst>
                          </p:cTn>
                        </p:par>
                        <p:par>
                          <p:cTn id="31" fill="hold">
                            <p:stCondLst>
                              <p:cond delay="1000"/>
                            </p:stCondLst>
                            <p:childTnLst>
                              <p:par>
                                <p:cTn id="32" presetID="2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ppt_x</p:attrName>
                                        </p:attrNameLst>
                                      </p:cBhvr>
                                      <p:tavLst>
                                        <p:tav tm="0">
                                          <p:val>
                                            <p:strVal val="#ppt_x-.2"/>
                                          </p:val>
                                        </p:tav>
                                        <p:tav tm="100000">
                                          <p:val>
                                            <p:strVal val="#ppt_x"/>
                                          </p:val>
                                        </p:tav>
                                      </p:tavLst>
                                    </p:anim>
                                    <p:anim calcmode="lin" valueType="num">
                                      <p:cBhvr>
                                        <p:cTn id="3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lide(fromBottom)">
                                      <p:cBhvr>
                                        <p:cTn id="41" dur="1000"/>
                                        <p:tgtEl>
                                          <p:spTgt spid="6"/>
                                        </p:tgtEl>
                                      </p:cBhvr>
                                    </p:animEffect>
                                  </p:childTnLst>
                                </p:cTn>
                              </p:par>
                              <p:par>
                                <p:cTn id="42" presetID="1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lide(fromBottom)">
                                      <p:cBhvr>
                                        <p:cTn id="44" dur="1000"/>
                                        <p:tgtEl>
                                          <p:spTgt spid="7"/>
                                        </p:tgtEl>
                                      </p:cBhvr>
                                    </p:animEffect>
                                  </p:childTnLst>
                                </p:cTn>
                              </p:par>
                            </p:childTnLst>
                          </p:cTn>
                        </p:par>
                        <p:par>
                          <p:cTn id="45" fill="hold">
                            <p:stCondLst>
                              <p:cond delay="1000"/>
                            </p:stCondLst>
                            <p:childTnLst>
                              <p:par>
                                <p:cTn id="46" presetID="8"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lide(fromTop)">
                                      <p:cBhvr>
                                        <p:cTn id="53" dur="1000"/>
                                        <p:tgtEl>
                                          <p:spTgt spid="11"/>
                                        </p:tgtEl>
                                      </p:cBhvr>
                                    </p:animEffect>
                                  </p:childTnLst>
                                </p:cTn>
                              </p:par>
                              <p:par>
                                <p:cTn id="54" presetID="12" presetClass="entr" presetSubtype="1"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slide(fromTop)">
                                      <p:cBhvr>
                                        <p:cTn id="56" dur="1000"/>
                                        <p:tgtEl>
                                          <p:spTgt spid="10"/>
                                        </p:tgtEl>
                                      </p:cBhvr>
                                    </p:animEffect>
                                  </p:childTnLst>
                                </p:cTn>
                              </p:par>
                            </p:childTnLst>
                          </p:cTn>
                        </p:par>
                        <p:par>
                          <p:cTn id="57" fill="hold">
                            <p:stCondLst>
                              <p:cond delay="1000"/>
                            </p:stCondLst>
                            <p:childTnLst>
                              <p:par>
                                <p:cTn id="58" presetID="8"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amond(in)">
                                      <p:cBhvr>
                                        <p:cTn id="60" dur="1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12" grpId="0" animBg="1"/>
      <p:bldP spid="13"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1295400"/>
            <a:ext cx="7924800" cy="3352800"/>
          </a:xfrm>
          <a:prstGeom prst="roundRect">
            <a:avLst>
              <a:gd name="adj" fmla="val 16667"/>
            </a:avLst>
          </a:prstGeom>
          <a:solidFill>
            <a:schemeClr val="accent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362200"/>
            <a:ext cx="8229600" cy="1143000"/>
          </a:xfrm>
        </p:spPr>
        <p:txBody>
          <a:bodyPr vert="horz" lIns="91440" tIns="45720" rIns="91440" bIns="45720" rtlCol="0" anchor="ctr">
            <a:normAutofit/>
          </a:bodyPr>
          <a:lstStyle/>
          <a:p>
            <a:pPr algn="ctr"/>
            <a:r>
              <a:rPr lang="fa-IR" sz="5400" b="1" dirty="0" smtClean="0">
                <a:solidFill>
                  <a:srgbClr val="FF0000"/>
                </a:solidFill>
                <a:effectLst/>
                <a:cs typeface="B Nazanin" pitchFamily="2" charset="-78"/>
              </a:rPr>
              <a:t>بررسی پارامترهای قبوض برق</a:t>
            </a:r>
            <a:endParaRPr lang="en-US" sz="5400" b="1" dirty="0">
              <a:solidFill>
                <a:srgbClr val="FF0000"/>
              </a:solidFill>
              <a:effectLst/>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3" presetClass="entr" presetSubtype="16"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646331"/>
          </a:xfrm>
          <a:noFill/>
          <a:ln w="9525">
            <a:noFill/>
            <a:miter lim="800000"/>
            <a:headEnd/>
            <a:tailEnd/>
          </a:ln>
        </p:spPr>
        <p:txBody>
          <a:bodyPr vert="horz" wrap="square" lIns="91440" tIns="45720" rIns="91440" bIns="45720" rtlCol="0" anchor="ctr">
            <a:spAutoFit/>
          </a:bodyPr>
          <a:lstStyle/>
          <a:p>
            <a:pPr algn="ctr" rtl="1"/>
            <a:r>
              <a:rPr lang="fa-IR" sz="3600" b="1" dirty="0" smtClean="0">
                <a:solidFill>
                  <a:srgbClr val="FF0000"/>
                </a:solidFill>
                <a:effectLst/>
                <a:latin typeface="Arial" pitchFamily="34" charset="0"/>
                <a:ea typeface="Times New Roman" pitchFamily="18" charset="0"/>
                <a:cs typeface="B Nazanin" pitchFamily="2" charset="-78"/>
              </a:rPr>
              <a:t>تعرفه هاي برق و گزينه ها</a:t>
            </a:r>
            <a:endParaRPr lang="en-US" sz="3600" b="1" dirty="0">
              <a:solidFill>
                <a:srgbClr val="FF0000"/>
              </a:solidFill>
              <a:effectLst/>
              <a:latin typeface="Arial" pitchFamily="34" charset="0"/>
              <a:ea typeface="Times New Roman" pitchFamily="18" charset="0"/>
              <a:cs typeface="B Nazanin" pitchFamily="2" charset="-78"/>
            </a:endParaRPr>
          </a:p>
        </p:txBody>
      </p:sp>
      <p:sp>
        <p:nvSpPr>
          <p:cNvPr id="4" name="Content Placeholder 2"/>
          <p:cNvSpPr>
            <a:spLocks noGrp="1"/>
          </p:cNvSpPr>
          <p:nvPr>
            <p:ph idx="1"/>
          </p:nvPr>
        </p:nvSpPr>
        <p:spPr>
          <a:xfrm>
            <a:off x="762000" y="685800"/>
            <a:ext cx="8229600" cy="5867400"/>
          </a:xfrm>
        </p:spPr>
        <p:txBody>
          <a:bodyPr>
            <a:noAutofit/>
          </a:bodyPr>
          <a:lstStyle/>
          <a:p>
            <a:pPr algn="r" rtl="1">
              <a:lnSpc>
                <a:spcPct val="150000"/>
              </a:lnSpc>
              <a:buNone/>
            </a:pPr>
            <a:r>
              <a:rPr lang="fa-IR" sz="2200" b="1" dirty="0" smtClean="0">
                <a:cs typeface="B Nazanin" pitchFamily="2" charset="-78"/>
              </a:rPr>
              <a:t>تعرفه ها:</a:t>
            </a:r>
          </a:p>
          <a:p>
            <a:pPr algn="r" rtl="1">
              <a:lnSpc>
                <a:spcPct val="150000"/>
              </a:lnSpc>
            </a:pPr>
            <a:r>
              <a:rPr lang="fa-IR" sz="2200" dirty="0" smtClean="0">
                <a:cs typeface="B Nazanin" pitchFamily="2" charset="-78"/>
              </a:rPr>
              <a:t>تعرفه شماره 1: مصارف خانگي</a:t>
            </a:r>
          </a:p>
          <a:p>
            <a:pPr algn="r" rtl="1">
              <a:lnSpc>
                <a:spcPct val="150000"/>
              </a:lnSpc>
            </a:pPr>
            <a:r>
              <a:rPr lang="fa-IR" sz="2200" dirty="0" smtClean="0">
                <a:cs typeface="B Nazanin" pitchFamily="2" charset="-78"/>
              </a:rPr>
              <a:t>تعرفه شماره 2: مصارف عمومي</a:t>
            </a:r>
          </a:p>
          <a:p>
            <a:pPr algn="r" rtl="1">
              <a:lnSpc>
                <a:spcPct val="150000"/>
              </a:lnSpc>
            </a:pPr>
            <a:r>
              <a:rPr lang="fa-IR" sz="2200" dirty="0" smtClean="0">
                <a:cs typeface="B Nazanin" pitchFamily="2" charset="-78"/>
              </a:rPr>
              <a:t>تعرفه شماره 3: مصارف توليد (آب و كشاورزي)</a:t>
            </a:r>
          </a:p>
          <a:p>
            <a:pPr algn="r" rtl="1">
              <a:lnSpc>
                <a:spcPct val="150000"/>
              </a:lnSpc>
            </a:pPr>
            <a:r>
              <a:rPr lang="fa-IR" sz="2200" dirty="0" smtClean="0">
                <a:cs typeface="B Nazanin" pitchFamily="2" charset="-78"/>
              </a:rPr>
              <a:t>تعرفه شماره 4: مصارف توليد (صنعت و معدن)</a:t>
            </a:r>
          </a:p>
          <a:p>
            <a:pPr algn="r" rtl="1">
              <a:lnSpc>
                <a:spcPct val="150000"/>
              </a:lnSpc>
            </a:pPr>
            <a:r>
              <a:rPr lang="fa-IR" sz="2200" dirty="0" smtClean="0">
                <a:cs typeface="B Nazanin" pitchFamily="2" charset="-78"/>
              </a:rPr>
              <a:t>تعرفه شماره 5: ساير مصارف</a:t>
            </a:r>
          </a:p>
          <a:p>
            <a:pPr algn="r" rtl="1">
              <a:lnSpc>
                <a:spcPct val="150000"/>
              </a:lnSpc>
              <a:buNone/>
            </a:pPr>
            <a:r>
              <a:rPr lang="fa-IR" sz="2200" b="1" dirty="0" smtClean="0">
                <a:cs typeface="B Nazanin" pitchFamily="2" charset="-78"/>
              </a:rPr>
              <a:t>گزينه ها:</a:t>
            </a:r>
          </a:p>
          <a:p>
            <a:pPr algn="r" rtl="1">
              <a:lnSpc>
                <a:spcPct val="150000"/>
              </a:lnSpc>
              <a:buNone/>
            </a:pPr>
            <a:r>
              <a:rPr lang="fa-IR" sz="2200" dirty="0" smtClean="0">
                <a:cs typeface="B Nazanin" pitchFamily="2" charset="-78"/>
              </a:rPr>
              <a:t>گزينه 1: مبلغ ديماند بالاتر و مبلغ انرژي پايين تر</a:t>
            </a:r>
          </a:p>
          <a:p>
            <a:pPr algn="r" rtl="1">
              <a:lnSpc>
                <a:spcPct val="150000"/>
              </a:lnSpc>
              <a:buNone/>
            </a:pPr>
            <a:r>
              <a:rPr lang="fa-IR" sz="2200" dirty="0" smtClean="0">
                <a:cs typeface="B Nazanin" pitchFamily="2" charset="-78"/>
              </a:rPr>
              <a:t>گزينه 2: مبلغ ديماند پايين تر و مبلغ انرژي بالاتر </a:t>
            </a:r>
          </a:p>
          <a:p>
            <a:pPr algn="r" rtl="1">
              <a:lnSpc>
                <a:spcPct val="150000"/>
              </a:lnSpc>
              <a:buNone/>
            </a:pPr>
            <a:r>
              <a:rPr lang="fa-IR" sz="2200" dirty="0" smtClean="0">
                <a:cs typeface="B Nazanin" pitchFamily="2" charset="-78"/>
              </a:rPr>
              <a:t>گزينه 3: بدون مبلغ ديماند</a:t>
            </a:r>
          </a:p>
          <a:p>
            <a:pPr algn="r" rtl="1">
              <a:lnSpc>
                <a:spcPct val="150000"/>
              </a:lnSpc>
              <a:buNone/>
            </a:pPr>
            <a:endParaRPr lang="fa-IR" sz="2200" dirty="0" smtClean="0">
              <a:cs typeface="B Nazanin" pitchFamily="2" charset="-78"/>
            </a:endParaRPr>
          </a:p>
          <a:p>
            <a:pPr algn="r" rtl="1">
              <a:lnSpc>
                <a:spcPct val="150000"/>
              </a:lnSpc>
              <a:buNone/>
            </a:pPr>
            <a:endParaRPr lang="fa-IR" sz="2200" dirty="0" smtClean="0">
              <a:cs typeface="B Nazanin" pitchFamily="2" charset="-78"/>
            </a:endParaRPr>
          </a:p>
          <a:p>
            <a:pPr algn="r" rtl="1">
              <a:lnSpc>
                <a:spcPct val="150000"/>
              </a:lnSpc>
            </a:pPr>
            <a:endParaRPr lang="fa-IR" sz="2200" dirty="0" smtClean="0">
              <a:cs typeface="B Nazanin" pitchFamily="2" charset="-78"/>
            </a:endParaRPr>
          </a:p>
          <a:p>
            <a:pPr algn="r" rtl="1">
              <a:lnSpc>
                <a:spcPct val="150000"/>
              </a:lnSpc>
              <a:buNone/>
            </a:pPr>
            <a:r>
              <a:rPr lang="fa-IR" sz="2200" dirty="0">
                <a:cs typeface="B Nazanin" pitchFamily="2" charset="-78"/>
              </a:rPr>
              <a:t> </a:t>
            </a:r>
            <a:r>
              <a:rPr lang="fa-IR" sz="2200" dirty="0" smtClean="0">
                <a:cs typeface="B Nazanin" pitchFamily="2" charset="-78"/>
              </a:rPr>
              <a:t>    </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nodeType="after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 calcmode="lin" valueType="num">
                                      <p:cBhvr additive="base">
                                        <p:cTn id="5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nodeType="after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lstStyle/>
          <a:p>
            <a:pPr algn="ctr"/>
            <a:r>
              <a:rPr lang="fa-IR" dirty="0" smtClean="0">
                <a:solidFill>
                  <a:srgbClr val="FF0000"/>
                </a:solidFill>
                <a:effectLst/>
                <a:cs typeface="B Titr" pitchFamily="2" charset="-78"/>
              </a:rPr>
              <a:t>هزینه ها در قبوض برق</a:t>
            </a:r>
            <a:endParaRPr lang="fa-IR" dirty="0">
              <a:solidFill>
                <a:srgbClr val="FF0000"/>
              </a:solidFill>
              <a:effectLst/>
              <a:cs typeface="B Titr" pitchFamily="2" charset="-78"/>
            </a:endParaRPr>
          </a:p>
        </p:txBody>
      </p:sp>
      <p:sp>
        <p:nvSpPr>
          <p:cNvPr id="3" name="Content Placeholder 2"/>
          <p:cNvSpPr>
            <a:spLocks noGrp="1"/>
          </p:cNvSpPr>
          <p:nvPr>
            <p:ph idx="1"/>
          </p:nvPr>
        </p:nvSpPr>
        <p:spPr>
          <a:xfrm>
            <a:off x="1295400" y="1447800"/>
            <a:ext cx="7498080" cy="5105400"/>
          </a:xfrm>
        </p:spPr>
        <p:txBody>
          <a:bodyPr>
            <a:normAutofit/>
          </a:bodyPr>
          <a:lstStyle/>
          <a:p>
            <a:pPr>
              <a:lnSpc>
                <a:spcPct val="200000"/>
              </a:lnSpc>
            </a:pPr>
            <a:r>
              <a:rPr lang="fa-IR" sz="3600" b="1" dirty="0" smtClean="0">
                <a:cs typeface="B Nazanin" pitchFamily="2" charset="-78"/>
              </a:rPr>
              <a:t>هزینه انرژی مصرفی (اکتیو و راکتیو)</a:t>
            </a:r>
          </a:p>
          <a:p>
            <a:pPr>
              <a:lnSpc>
                <a:spcPct val="200000"/>
              </a:lnSpc>
            </a:pPr>
            <a:r>
              <a:rPr lang="fa-IR" sz="3600" b="1" dirty="0" smtClean="0">
                <a:cs typeface="B Nazanin" pitchFamily="2" charset="-78"/>
              </a:rPr>
              <a:t>هزینه دیماند</a:t>
            </a:r>
          </a:p>
          <a:p>
            <a:pPr>
              <a:lnSpc>
                <a:spcPct val="200000"/>
              </a:lnSpc>
            </a:pPr>
            <a:r>
              <a:rPr lang="fa-IR" sz="3600" b="1" dirty="0" smtClean="0">
                <a:cs typeface="B Nazanin" pitchFamily="2" charset="-78"/>
              </a:rPr>
              <a:t>هزینه پیک فصل</a:t>
            </a:r>
          </a:p>
          <a:p>
            <a:pPr>
              <a:lnSpc>
                <a:spcPct val="200000"/>
              </a:lnSpc>
            </a:pPr>
            <a:r>
              <a:rPr lang="fa-IR" sz="3600" b="1" dirty="0" smtClean="0">
                <a:cs typeface="B Nazanin" pitchFamily="2" charset="-78"/>
              </a:rPr>
              <a:t>متفرقه (عوارض و ...)</a:t>
            </a:r>
          </a:p>
          <a:p>
            <a:pPr>
              <a:lnSpc>
                <a:spcPct val="200000"/>
              </a:lnSpc>
            </a:pPr>
            <a:endParaRPr lang="fa-IR" sz="3600" b="1" dirty="0" smtClean="0">
              <a:cs typeface="B Nazanin" pitchFamily="2" charset="-78"/>
            </a:endParaRPr>
          </a:p>
          <a:p>
            <a:pPr>
              <a:lnSpc>
                <a:spcPct val="200000"/>
              </a:lnSpc>
            </a:pPr>
            <a:endParaRPr lang="fa-IR" sz="3600" b="1"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98080" cy="1143000"/>
          </a:xfrm>
        </p:spPr>
        <p:txBody>
          <a:bodyPr>
            <a:normAutofit/>
          </a:bodyPr>
          <a:lstStyle/>
          <a:p>
            <a:pPr algn="ctr"/>
            <a:r>
              <a:rPr lang="fa-IR" sz="4000" dirty="0" smtClean="0">
                <a:solidFill>
                  <a:srgbClr val="FF0000"/>
                </a:solidFill>
                <a:effectLst/>
                <a:cs typeface="B Titr" pitchFamily="2" charset="-78"/>
              </a:rPr>
              <a:t>انرژی مصرفی</a:t>
            </a:r>
            <a:endParaRPr lang="fa-IR" sz="4000" dirty="0">
              <a:solidFill>
                <a:srgbClr val="FF0000"/>
              </a:solidFill>
              <a:effectLst/>
              <a:cs typeface="B Titr" pitchFamily="2" charset="-78"/>
            </a:endParaRPr>
          </a:p>
        </p:txBody>
      </p:sp>
      <p:cxnSp>
        <p:nvCxnSpPr>
          <p:cNvPr id="5" name="Straight Arrow Connector 4"/>
          <p:cNvCxnSpPr/>
          <p:nvPr/>
        </p:nvCxnSpPr>
        <p:spPr>
          <a:xfrm rot="10800000" flipV="1">
            <a:off x="3252600" y="1026000"/>
            <a:ext cx="1548000" cy="1260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05400" y="990600"/>
            <a:ext cx="1548000" cy="1260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2286000"/>
            <a:ext cx="2286000" cy="523220"/>
          </a:xfrm>
          <a:prstGeom prst="rect">
            <a:avLst/>
          </a:prstGeom>
          <a:noFill/>
        </p:spPr>
        <p:txBody>
          <a:bodyPr wrap="square" rtlCol="1">
            <a:spAutoFit/>
          </a:bodyPr>
          <a:lstStyle/>
          <a:p>
            <a:pPr algn="ctr"/>
            <a:r>
              <a:rPr lang="fa-IR" sz="2800" dirty="0" smtClean="0">
                <a:cs typeface="B Titr" pitchFamily="2" charset="-78"/>
              </a:rPr>
              <a:t>اکتیو </a:t>
            </a:r>
          </a:p>
        </p:txBody>
      </p:sp>
      <p:sp>
        <p:nvSpPr>
          <p:cNvPr id="10" name="TextBox 9"/>
          <p:cNvSpPr txBox="1"/>
          <p:nvPr/>
        </p:nvSpPr>
        <p:spPr>
          <a:xfrm>
            <a:off x="1828800" y="2362200"/>
            <a:ext cx="2286000" cy="523220"/>
          </a:xfrm>
          <a:prstGeom prst="rect">
            <a:avLst/>
          </a:prstGeom>
          <a:noFill/>
        </p:spPr>
        <p:txBody>
          <a:bodyPr wrap="square" rtlCol="1">
            <a:spAutoFit/>
          </a:bodyPr>
          <a:lstStyle/>
          <a:p>
            <a:pPr algn="ctr"/>
            <a:r>
              <a:rPr lang="fa-IR" sz="2800" dirty="0" smtClean="0">
                <a:cs typeface="B Titr" pitchFamily="2" charset="-78"/>
              </a:rPr>
              <a:t>راکتیو</a:t>
            </a:r>
            <a:endParaRPr lang="fa-IR" sz="2800" dirty="0">
              <a:cs typeface="B Titr" pitchFamily="2" charset="-78"/>
            </a:endParaRPr>
          </a:p>
        </p:txBody>
      </p:sp>
      <p:sp>
        <p:nvSpPr>
          <p:cNvPr id="11" name="Right Brace 10"/>
          <p:cNvSpPr/>
          <p:nvPr/>
        </p:nvSpPr>
        <p:spPr>
          <a:xfrm rot="16200000">
            <a:off x="6819900" y="1257300"/>
            <a:ext cx="533400" cy="36576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2" name="TextBox 11"/>
          <p:cNvSpPr txBox="1"/>
          <p:nvPr/>
        </p:nvSpPr>
        <p:spPr>
          <a:xfrm rot="5400000">
            <a:off x="6211282" y="2381696"/>
            <a:ext cx="1752600" cy="3847207"/>
          </a:xfrm>
          <a:prstGeom prst="rect">
            <a:avLst/>
          </a:prstGeom>
          <a:noFill/>
        </p:spPr>
        <p:txBody>
          <a:bodyPr wrap="square" rtlCol="1">
            <a:spAutoFit/>
          </a:bodyPr>
          <a:lstStyle/>
          <a:p>
            <a:pPr rtl="1"/>
            <a:r>
              <a:rPr lang="fa-IR" sz="2800" dirty="0" smtClean="0">
                <a:solidFill>
                  <a:srgbClr val="0000FF"/>
                </a:solidFill>
                <a:cs typeface="B Titr" pitchFamily="2" charset="-78"/>
              </a:rPr>
              <a:t>کم باری</a:t>
            </a:r>
          </a:p>
          <a:p>
            <a:pPr rtl="1"/>
            <a:endParaRPr lang="fa-IR" sz="3600" dirty="0" smtClean="0">
              <a:solidFill>
                <a:srgbClr val="0000FF"/>
              </a:solidFill>
              <a:cs typeface="B Titr" pitchFamily="2" charset="-78"/>
            </a:endParaRPr>
          </a:p>
          <a:p>
            <a:pPr rtl="1"/>
            <a:endParaRPr lang="fa-IR" sz="3600" dirty="0" smtClean="0">
              <a:solidFill>
                <a:srgbClr val="0000FF"/>
              </a:solidFill>
              <a:cs typeface="B Titr" pitchFamily="2" charset="-78"/>
            </a:endParaRPr>
          </a:p>
          <a:p>
            <a:pPr rtl="1"/>
            <a:r>
              <a:rPr lang="fa-IR" sz="2800" dirty="0" smtClean="0">
                <a:solidFill>
                  <a:srgbClr val="0000FF"/>
                </a:solidFill>
                <a:cs typeface="B Titr" pitchFamily="2" charset="-78"/>
              </a:rPr>
              <a:t>میان باری</a:t>
            </a:r>
          </a:p>
          <a:p>
            <a:pPr rtl="1"/>
            <a:endParaRPr lang="fa-IR" sz="2800" dirty="0" smtClean="0">
              <a:solidFill>
                <a:srgbClr val="0000FF"/>
              </a:solidFill>
              <a:cs typeface="B Titr" pitchFamily="2" charset="-78"/>
            </a:endParaRPr>
          </a:p>
          <a:p>
            <a:pPr rtl="1"/>
            <a:endParaRPr lang="fa-IR" sz="3200" dirty="0" smtClean="0">
              <a:solidFill>
                <a:srgbClr val="0000FF"/>
              </a:solidFill>
              <a:cs typeface="B Titr" pitchFamily="2" charset="-78"/>
            </a:endParaRPr>
          </a:p>
          <a:p>
            <a:pPr rtl="1"/>
            <a:endParaRPr lang="fa-IR" sz="2800" dirty="0" smtClean="0">
              <a:solidFill>
                <a:srgbClr val="0000FF"/>
              </a:solidFill>
              <a:cs typeface="B Titr" pitchFamily="2" charset="-78"/>
            </a:endParaRPr>
          </a:p>
          <a:p>
            <a:pPr rtl="1"/>
            <a:r>
              <a:rPr lang="fa-IR" sz="2800" dirty="0" smtClean="0">
                <a:solidFill>
                  <a:srgbClr val="0000FF"/>
                </a:solidFill>
                <a:cs typeface="B Titr" pitchFamily="2" charset="-78"/>
              </a:rPr>
              <a:t>اوج بار</a:t>
            </a:r>
            <a:endParaRPr lang="fa-IR" sz="2800" dirty="0">
              <a:solidFill>
                <a:srgbClr val="0000FF"/>
              </a:solidFill>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Top)">
                                      <p:cBhvr>
                                        <p:cTn id="13" dur="500"/>
                                        <p:tgtEl>
                                          <p:spTgt spid="8"/>
                                        </p:tgtEl>
                                      </p:cBhvr>
                                    </p:animEffect>
                                  </p:childTnLst>
                                </p:cTn>
                              </p:par>
                            </p:childTnLst>
                          </p:cTn>
                        </p:par>
                        <p:par>
                          <p:cTn id="14" fill="hold">
                            <p:stCondLst>
                              <p:cond delay="50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Top)">
                                      <p:cBhvr>
                                        <p:cTn id="25" dur="1000"/>
                                        <p:tgtEl>
                                          <p:spTgt spid="5"/>
                                        </p:tgtEl>
                                      </p:cBhvr>
                                    </p:animEffect>
                                  </p:childTnLst>
                                </p:cTn>
                              </p:par>
                            </p:childTnLst>
                          </p:cTn>
                        </p:par>
                        <p:par>
                          <p:cTn id="26" fill="hold">
                            <p:stCondLst>
                              <p:cond delay="1000"/>
                            </p:stCondLst>
                            <p:childTnLst>
                              <p:par>
                                <p:cTn id="27" presetID="3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900" decel="100000" fill="hold"/>
                                        <p:tgtEl>
                                          <p:spTgt spid="1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lide(fromBottom)">
                                      <p:cBhvr>
                                        <p:cTn id="37" dur="1000"/>
                                        <p:tgtEl>
                                          <p:spTgt spid="11"/>
                                        </p:tgtEl>
                                      </p:cBhvr>
                                    </p:animEffect>
                                  </p:childTnLst>
                                </p:cTn>
                              </p:par>
                            </p:childTnLst>
                          </p:cTn>
                        </p:par>
                        <p:par>
                          <p:cTn id="38" fill="hold">
                            <p:stCondLst>
                              <p:cond delay="1000"/>
                            </p:stCondLst>
                            <p:childTnLst>
                              <p:par>
                                <p:cTn id="39" presetID="8"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a:clrChange>
              <a:clrFrom>
                <a:srgbClr val="FFFFFF"/>
              </a:clrFrom>
              <a:clrTo>
                <a:srgbClr val="FFFFFF">
                  <a:alpha val="0"/>
                </a:srgbClr>
              </a:clrTo>
            </a:clrChange>
            <a:lum bright="-31000"/>
          </a:blip>
          <a:srcRect/>
          <a:stretch>
            <a:fillRect/>
          </a:stretch>
        </p:blipFill>
        <p:spPr bwMode="auto">
          <a:xfrm>
            <a:off x="1589315" y="5334000"/>
            <a:ext cx="6487885" cy="609600"/>
          </a:xfrm>
          <a:prstGeom prst="rect">
            <a:avLst/>
          </a:prstGeom>
          <a:noFill/>
        </p:spPr>
      </p:pic>
      <p:pic>
        <p:nvPicPr>
          <p:cNvPr id="6758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80189" y="2819400"/>
            <a:ext cx="2768011" cy="804219"/>
          </a:xfrm>
          <a:prstGeom prst="rect">
            <a:avLst/>
          </a:prstGeom>
          <a:noFill/>
        </p:spPr>
      </p:pic>
      <p:pic>
        <p:nvPicPr>
          <p:cNvPr id="6758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28800" y="1219200"/>
            <a:ext cx="2667000" cy="865451"/>
          </a:xfrm>
          <a:prstGeom prst="rect">
            <a:avLst/>
          </a:prstGeom>
          <a:noFill/>
        </p:spPr>
      </p:pic>
      <p:sp>
        <p:nvSpPr>
          <p:cNvPr id="67589" name="Rectangle 5"/>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590" name="Rectangle 6"/>
          <p:cNvSpPr>
            <a:spLocks noChangeArrowheads="1"/>
          </p:cNvSpPr>
          <p:nvPr/>
        </p:nvSpPr>
        <p:spPr bwMode="auto">
          <a:xfrm>
            <a:off x="0" y="3724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5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itle 1"/>
          <p:cNvSpPr>
            <a:spLocks noGrp="1"/>
          </p:cNvSpPr>
          <p:nvPr>
            <p:ph type="title"/>
          </p:nvPr>
        </p:nvSpPr>
        <p:spPr>
          <a:xfrm>
            <a:off x="838200" y="101025"/>
            <a:ext cx="8229600" cy="584775"/>
          </a:xfrm>
          <a:noFill/>
          <a:ln w="9525">
            <a:noFill/>
            <a:miter lim="800000"/>
            <a:headEnd/>
            <a:tailEnd/>
          </a:ln>
        </p:spPr>
        <p:txBody>
          <a:bodyPr vert="horz" wrap="square" lIns="91440" tIns="45720" rIns="91440" bIns="45720" rtlCol="0" anchor="ctr">
            <a:spAutoFit/>
          </a:bodyPr>
          <a:lstStyle/>
          <a:p>
            <a:pPr algn="ctr" rtl="1"/>
            <a:r>
              <a:rPr lang="fa-IR" sz="3200" b="1" dirty="0" smtClean="0">
                <a:solidFill>
                  <a:srgbClr val="FF0000"/>
                </a:solidFill>
                <a:effectLst/>
                <a:latin typeface="Arial" pitchFamily="34" charset="0"/>
                <a:ea typeface="Times New Roman" pitchFamily="18" charset="0"/>
                <a:cs typeface="B Titr" pitchFamily="2" charset="-78"/>
              </a:rPr>
              <a:t>ضريب توان و ضريب زيان</a:t>
            </a:r>
            <a:endParaRPr lang="en-US" sz="3200" b="1" dirty="0">
              <a:solidFill>
                <a:srgbClr val="FF0000"/>
              </a:solidFill>
              <a:effectLst/>
              <a:latin typeface="Arial" pitchFamily="34" charset="0"/>
              <a:ea typeface="Times New Roman" pitchFamily="18" charset="0"/>
              <a:cs typeface="B Titr" pitchFamily="2" charset="-78"/>
            </a:endParaRPr>
          </a:p>
        </p:txBody>
      </p:sp>
      <p:sp>
        <p:nvSpPr>
          <p:cNvPr id="12" name="Title 1"/>
          <p:cNvSpPr txBox="1">
            <a:spLocks/>
          </p:cNvSpPr>
          <p:nvPr/>
        </p:nvSpPr>
        <p:spPr>
          <a:xfrm>
            <a:off x="4953000" y="4445913"/>
            <a:ext cx="3581400" cy="523220"/>
          </a:xfrm>
          <a:prstGeom prst="rect">
            <a:avLst/>
          </a:prstGeom>
          <a:noFill/>
          <a:ln w="9525">
            <a:noFill/>
            <a:miter lim="800000"/>
            <a:headEnd/>
            <a:tailEnd/>
          </a:ln>
        </p:spPr>
        <p:txBody>
          <a:bodyPr vert="horz" wrap="square" lIns="91440" tIns="45720" rIns="91440" bIns="45720" rtlCol="0" anchor="ctr">
            <a:spAutoFit/>
          </a:bodyPr>
          <a:lstStyle/>
          <a:p>
            <a:pPr marR="0" lvl="0" indent="0" algn="just" rtl="1" fontAlgn="auto">
              <a:lnSpc>
                <a:spcPct val="100000"/>
              </a:lnSpc>
              <a:spcBef>
                <a:spcPct val="0"/>
              </a:spcBef>
              <a:spcAft>
                <a:spcPts val="0"/>
              </a:spcAft>
              <a:buClrTx/>
              <a:buSzTx/>
              <a:buFont typeface="Wingdings" pitchFamily="2" charset="2"/>
              <a:buChar char="ü"/>
              <a:tabLst/>
              <a:defRPr/>
            </a:pPr>
            <a:r>
              <a:rPr lang="fa-IR" sz="2800" b="1" dirty="0" smtClean="0">
                <a:solidFill>
                  <a:srgbClr val="0000FF"/>
                </a:solidFill>
                <a:latin typeface="Arial" pitchFamily="34" charset="0"/>
                <a:ea typeface="Times New Roman" pitchFamily="18" charset="0"/>
                <a:cs typeface="B Nazanin" pitchFamily="2" charset="-78"/>
              </a:rPr>
              <a:t> محاسبه بهاي راكتيو</a:t>
            </a:r>
            <a:endParaRPr lang="en-US" sz="2800" b="1" dirty="0" smtClean="0">
              <a:solidFill>
                <a:srgbClr val="0000FF"/>
              </a:solidFill>
              <a:latin typeface="Arial" pitchFamily="34" charset="0"/>
              <a:ea typeface="Times New Roman" pitchFamily="18" charset="0"/>
              <a:cs typeface="B Nazanin" pitchFamily="2" charset="-78"/>
            </a:endParaRPr>
          </a:p>
        </p:txBody>
      </p:sp>
      <p:sp>
        <p:nvSpPr>
          <p:cNvPr id="13" name="Title 1"/>
          <p:cNvSpPr txBox="1">
            <a:spLocks/>
          </p:cNvSpPr>
          <p:nvPr/>
        </p:nvSpPr>
        <p:spPr>
          <a:xfrm>
            <a:off x="3810000" y="1066800"/>
            <a:ext cx="4800600" cy="523220"/>
          </a:xfrm>
          <a:prstGeom prst="rect">
            <a:avLst/>
          </a:prstGeom>
          <a:noFill/>
          <a:ln w="9525">
            <a:noFill/>
            <a:miter lim="800000"/>
            <a:headEnd/>
            <a:tailEnd/>
          </a:ln>
        </p:spPr>
        <p:txBody>
          <a:bodyPr vert="horz" wrap="square" lIns="91440" tIns="45720" rIns="91440" bIns="45720" rtlCol="0" anchor="ctr">
            <a:spAutoFit/>
          </a:bodyPr>
          <a:lstStyle/>
          <a:p>
            <a:pPr marL="0" marR="0" lvl="0" indent="0" algn="just" defTabSz="914400" rtl="1" eaLnBrk="1" fontAlgn="auto" latinLnBrk="0" hangingPunct="1">
              <a:lnSpc>
                <a:spcPct val="100000"/>
              </a:lnSpc>
              <a:spcBef>
                <a:spcPct val="0"/>
              </a:spcBef>
              <a:spcAft>
                <a:spcPts val="0"/>
              </a:spcAft>
              <a:buClrTx/>
              <a:buSzTx/>
              <a:buFont typeface="Wingdings" pitchFamily="2" charset="2"/>
              <a:buChar char="ü"/>
              <a:tabLst/>
              <a:defRPr/>
            </a:pPr>
            <a:r>
              <a:rPr kumimoji="0" lang="fa-IR" sz="2800" b="1"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B Nazanin" pitchFamily="2" charset="-78"/>
              </a:rPr>
              <a:t> محاسبه ضريب توان</a:t>
            </a:r>
            <a:endParaRPr kumimoji="0" lang="en-US" sz="2800" b="1"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B Nazanin" pitchFamily="2" charset="-78"/>
            </a:endParaRPr>
          </a:p>
        </p:txBody>
      </p:sp>
      <p:sp>
        <p:nvSpPr>
          <p:cNvPr id="14" name="Title 1"/>
          <p:cNvSpPr txBox="1">
            <a:spLocks/>
          </p:cNvSpPr>
          <p:nvPr/>
        </p:nvSpPr>
        <p:spPr>
          <a:xfrm>
            <a:off x="3810000" y="2743200"/>
            <a:ext cx="4800600" cy="523220"/>
          </a:xfrm>
          <a:prstGeom prst="rect">
            <a:avLst/>
          </a:prstGeom>
          <a:noFill/>
          <a:ln w="9525">
            <a:noFill/>
            <a:miter lim="800000"/>
            <a:headEnd/>
            <a:tailEnd/>
          </a:ln>
        </p:spPr>
        <p:txBody>
          <a:bodyPr vert="horz" wrap="square" lIns="91440" tIns="45720" rIns="91440" bIns="45720" rtlCol="0" anchor="ctr">
            <a:spAutoFit/>
          </a:bodyPr>
          <a:lstStyle/>
          <a:p>
            <a:pPr algn="just" rtl="1">
              <a:spcBef>
                <a:spcPct val="0"/>
              </a:spcBef>
              <a:buFont typeface="Wingdings" pitchFamily="2" charset="2"/>
              <a:buChar char="ü"/>
              <a:defRPr/>
            </a:pPr>
            <a:r>
              <a:rPr lang="fa-IR" sz="2800" b="1" dirty="0" smtClean="0">
                <a:solidFill>
                  <a:srgbClr val="0000FF"/>
                </a:solidFill>
                <a:latin typeface="Arial" pitchFamily="34" charset="0"/>
                <a:ea typeface="Times New Roman" pitchFamily="18" charset="0"/>
                <a:cs typeface="B Nazanin" pitchFamily="2" charset="-78"/>
              </a:rPr>
              <a:t> محاسبه ضريب زيان</a:t>
            </a:r>
            <a:endParaRPr lang="en-US" sz="2800" b="1" dirty="0" smtClean="0">
              <a:solidFill>
                <a:srgbClr val="0000FF"/>
              </a:solidFill>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67585"/>
                                        </p:tgtEl>
                                        <p:attrNameLst>
                                          <p:attrName>style.visibility</p:attrName>
                                        </p:attrNameLst>
                                      </p:cBhvr>
                                      <p:to>
                                        <p:strVal val="visible"/>
                                      </p:to>
                                    </p:set>
                                    <p:anim calcmode="lin" valueType="num">
                                      <p:cBhvr>
                                        <p:cTn id="20" dur="1000" fill="hold"/>
                                        <p:tgtEl>
                                          <p:spTgt spid="67585"/>
                                        </p:tgtEl>
                                        <p:attrNameLst>
                                          <p:attrName>ppt_w</p:attrName>
                                        </p:attrNameLst>
                                      </p:cBhvr>
                                      <p:tavLst>
                                        <p:tav tm="0">
                                          <p:val>
                                            <p:fltVal val="0"/>
                                          </p:val>
                                        </p:tav>
                                        <p:tav tm="100000">
                                          <p:val>
                                            <p:strVal val="#ppt_w"/>
                                          </p:val>
                                        </p:tav>
                                      </p:tavLst>
                                    </p:anim>
                                    <p:anim calcmode="lin" valueType="num">
                                      <p:cBhvr>
                                        <p:cTn id="21" dur="1000" fill="hold"/>
                                        <p:tgtEl>
                                          <p:spTgt spid="6758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67586"/>
                                        </p:tgtEl>
                                        <p:attrNameLst>
                                          <p:attrName>style.visibility</p:attrName>
                                        </p:attrNameLst>
                                      </p:cBhvr>
                                      <p:to>
                                        <p:strVal val="visible"/>
                                      </p:to>
                                    </p:set>
                                    <p:anim calcmode="lin" valueType="num">
                                      <p:cBhvr>
                                        <p:cTn id="31" dur="1000" fill="hold"/>
                                        <p:tgtEl>
                                          <p:spTgt spid="67586"/>
                                        </p:tgtEl>
                                        <p:attrNameLst>
                                          <p:attrName>ppt_w</p:attrName>
                                        </p:attrNameLst>
                                      </p:cBhvr>
                                      <p:tavLst>
                                        <p:tav tm="0">
                                          <p:val>
                                            <p:fltVal val="0"/>
                                          </p:val>
                                        </p:tav>
                                        <p:tav tm="100000">
                                          <p:val>
                                            <p:strVal val="#ppt_w"/>
                                          </p:val>
                                        </p:tav>
                                      </p:tavLst>
                                    </p:anim>
                                    <p:anim calcmode="lin" valueType="num">
                                      <p:cBhvr>
                                        <p:cTn id="32" dur="1000" fill="hold"/>
                                        <p:tgtEl>
                                          <p:spTgt spid="6758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1+#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3" presetClass="entr" presetSubtype="16" fill="hold" nodeType="afterEffect">
                                  <p:stCondLst>
                                    <p:cond delay="0"/>
                                  </p:stCondLst>
                                  <p:childTnLst>
                                    <p:set>
                                      <p:cBhvr>
                                        <p:cTn id="41" dur="1" fill="hold">
                                          <p:stCondLst>
                                            <p:cond delay="0"/>
                                          </p:stCondLst>
                                        </p:cTn>
                                        <p:tgtEl>
                                          <p:spTgt spid="67587"/>
                                        </p:tgtEl>
                                        <p:attrNameLst>
                                          <p:attrName>style.visibility</p:attrName>
                                        </p:attrNameLst>
                                      </p:cBhvr>
                                      <p:to>
                                        <p:strVal val="visible"/>
                                      </p:to>
                                    </p:set>
                                    <p:anim calcmode="lin" valueType="num">
                                      <p:cBhvr>
                                        <p:cTn id="42" dur="1000" fill="hold"/>
                                        <p:tgtEl>
                                          <p:spTgt spid="67587"/>
                                        </p:tgtEl>
                                        <p:attrNameLst>
                                          <p:attrName>ppt_w</p:attrName>
                                        </p:attrNameLst>
                                      </p:cBhvr>
                                      <p:tavLst>
                                        <p:tav tm="0">
                                          <p:val>
                                            <p:fltVal val="0"/>
                                          </p:val>
                                        </p:tav>
                                        <p:tav tm="100000">
                                          <p:val>
                                            <p:strVal val="#ppt_w"/>
                                          </p:val>
                                        </p:tav>
                                      </p:tavLst>
                                    </p:anim>
                                    <p:anim calcmode="lin" valueType="num">
                                      <p:cBhvr>
                                        <p:cTn id="43" dur="1000" fill="hold"/>
                                        <p:tgtEl>
                                          <p:spTgt spid="675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srcRect/>
          <a:stretch>
            <a:fillRect/>
          </a:stretch>
        </p:blipFill>
        <p:spPr bwMode="auto">
          <a:xfrm>
            <a:off x="1295400" y="1219199"/>
            <a:ext cx="7543800" cy="5034381"/>
          </a:xfrm>
          <a:prstGeom prst="rect">
            <a:avLst/>
          </a:prstGeom>
          <a:noFill/>
          <a:ln w="9525">
            <a:noFill/>
            <a:miter lim="800000"/>
            <a:headEnd/>
            <a:tailEnd/>
          </a:ln>
        </p:spPr>
      </p:pic>
      <p:sp>
        <p:nvSpPr>
          <p:cNvPr id="5" name="Title 1"/>
          <p:cNvSpPr>
            <a:spLocks noGrp="1"/>
          </p:cNvSpPr>
          <p:nvPr>
            <p:ph type="title"/>
          </p:nvPr>
        </p:nvSpPr>
        <p:spPr>
          <a:xfrm>
            <a:off x="838200" y="152400"/>
            <a:ext cx="8229600" cy="646331"/>
          </a:xfrm>
          <a:noFill/>
          <a:ln w="9525">
            <a:noFill/>
            <a:miter lim="800000"/>
            <a:headEnd/>
            <a:tailEnd/>
          </a:ln>
        </p:spPr>
        <p:txBody>
          <a:bodyPr vert="horz" wrap="square" lIns="91440" tIns="45720" rIns="91440" bIns="45720" rtlCol="0" anchor="ctr">
            <a:spAutoFit/>
          </a:bodyPr>
          <a:lstStyle/>
          <a:p>
            <a:pPr algn="ctr" rtl="1"/>
            <a:r>
              <a:rPr lang="fa-IR" sz="3600" b="1" dirty="0" smtClean="0">
                <a:solidFill>
                  <a:srgbClr val="FF0000"/>
                </a:solidFill>
                <a:effectLst/>
                <a:latin typeface="Arial" pitchFamily="34" charset="0"/>
                <a:ea typeface="Times New Roman" pitchFamily="18" charset="0"/>
                <a:cs typeface="B Titr" pitchFamily="2" charset="-78"/>
              </a:rPr>
              <a:t>ديماند خوانده شده (قرائت شده)</a:t>
            </a:r>
            <a:endParaRPr lang="en-US" sz="3600" b="1" dirty="0">
              <a:solidFill>
                <a:srgbClr val="FF0000"/>
              </a:solidFill>
              <a:effectLst/>
              <a:latin typeface="Arial" pitchFamily="34" charset="0"/>
              <a:ea typeface="Times New Roman" pitchFamily="18" charset="0"/>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8" presetClass="entr" presetSubtype="16" fill="hold" nodeType="after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diamond(in)">
                                      <p:cBhvr>
                                        <p:cTn id="14"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499616"/>
            <a:ext cx="7406640" cy="1472184"/>
          </a:xfrm>
        </p:spPr>
        <p:txBody>
          <a:bodyPr>
            <a:normAutofit/>
          </a:bodyPr>
          <a:lstStyle/>
          <a:p>
            <a:pPr algn="ctr"/>
            <a:r>
              <a:rPr lang="fa-IR" sz="4800" b="1" dirty="0" smtClean="0">
                <a:solidFill>
                  <a:srgbClr val="FF0000"/>
                </a:solidFill>
                <a:effectLst/>
                <a:cs typeface="B Titr" pitchFamily="2" charset="-78"/>
              </a:rPr>
              <a:t>مميزي انرژي الكتريكي</a:t>
            </a:r>
            <a:endParaRPr lang="en-US" sz="4800" b="1" dirty="0">
              <a:solidFill>
                <a:srgbClr val="FF0000"/>
              </a:solidFill>
              <a:effectLst/>
              <a:cs typeface="B Titr" pitchFamily="2" charset="-78"/>
            </a:endParaRPr>
          </a:p>
        </p:txBody>
      </p:sp>
      <p:sp>
        <p:nvSpPr>
          <p:cNvPr id="3" name="Rectangle 7"/>
          <p:cNvSpPr>
            <a:spLocks noChangeArrowheads="1"/>
          </p:cNvSpPr>
          <p:nvPr/>
        </p:nvSpPr>
        <p:spPr bwMode="auto">
          <a:xfrm>
            <a:off x="1600200" y="4343400"/>
            <a:ext cx="6781800" cy="1333500"/>
          </a:xfrm>
          <a:prstGeom prst="rect">
            <a:avLst/>
          </a:prstGeom>
          <a:noFill/>
          <a:ln w="9525">
            <a:noFill/>
            <a:miter lim="800000"/>
            <a:headEnd/>
            <a:tailEnd/>
          </a:ln>
        </p:spPr>
        <p:txBody>
          <a:bodyPr/>
          <a:lstStyle/>
          <a:p>
            <a:pPr marL="342900" indent="-342900" algn="ctr" rtl="1" eaLnBrk="1" hangingPunct="1">
              <a:lnSpc>
                <a:spcPct val="150000"/>
              </a:lnSpc>
              <a:spcBef>
                <a:spcPct val="20000"/>
              </a:spcBef>
              <a:buClr>
                <a:srgbClr val="005FA9"/>
              </a:buClr>
            </a:pPr>
            <a:r>
              <a:rPr lang="fa-IR" sz="2400" b="1" dirty="0">
                <a:solidFill>
                  <a:srgbClr val="008000"/>
                </a:solidFill>
                <a:latin typeface="Verdana" pitchFamily="34" charset="0"/>
                <a:cs typeface="B Titr" pitchFamily="2" charset="-78"/>
              </a:rPr>
              <a:t>شرکت سامان انرژی اصفهان</a:t>
            </a:r>
            <a:r>
              <a:rPr lang="en-US" sz="2400" b="1" dirty="0">
                <a:solidFill>
                  <a:srgbClr val="008000"/>
                </a:solidFill>
                <a:latin typeface="Verdana" pitchFamily="34" charset="0"/>
                <a:cs typeface="B Titr" pitchFamily="2" charset="-78"/>
              </a:rPr>
              <a:t>-</a:t>
            </a:r>
            <a:r>
              <a:rPr lang="fa-IR" sz="2400" b="1" dirty="0">
                <a:solidFill>
                  <a:srgbClr val="008000"/>
                </a:solidFill>
                <a:latin typeface="Verdana" pitchFamily="34" charset="0"/>
                <a:cs typeface="B Titr" pitchFamily="2" charset="-78"/>
              </a:rPr>
              <a:t> </a:t>
            </a:r>
            <a:r>
              <a:rPr lang="fa-IR" sz="2400" b="1" dirty="0" smtClean="0">
                <a:solidFill>
                  <a:srgbClr val="008000"/>
                </a:solidFill>
                <a:latin typeface="Verdana" pitchFamily="34" charset="0"/>
                <a:cs typeface="B Titr" pitchFamily="2" charset="-78"/>
              </a:rPr>
              <a:t>احمدرضا عسگری</a:t>
            </a:r>
          </a:p>
          <a:p>
            <a:pPr marL="342900" indent="-342900" algn="ctr" rtl="1" eaLnBrk="1" hangingPunct="1">
              <a:lnSpc>
                <a:spcPct val="150000"/>
              </a:lnSpc>
              <a:spcBef>
                <a:spcPct val="20000"/>
              </a:spcBef>
              <a:buClr>
                <a:srgbClr val="005FA9"/>
              </a:buClr>
            </a:pPr>
            <a:r>
              <a:rPr lang="fa-IR" sz="2400" b="1" dirty="0" smtClean="0">
                <a:solidFill>
                  <a:srgbClr val="008000"/>
                </a:solidFill>
                <a:latin typeface="Verdana" pitchFamily="34" charset="0"/>
                <a:cs typeface="B Titr" pitchFamily="2" charset="-78"/>
              </a:rPr>
              <a:t>(آذرماه 94 – برق منطقه ای اصفهان)</a:t>
            </a:r>
            <a:endParaRPr lang="fa-IR" sz="2400" b="1" dirty="0">
              <a:solidFill>
                <a:srgbClr val="008000"/>
              </a:solidFill>
              <a:latin typeface="Verdana" pitchFamily="34" charset="0"/>
              <a:cs typeface="B Titr" pitchFamily="2" charset="-78"/>
            </a:endParaRPr>
          </a:p>
          <a:p>
            <a:pPr marL="342900" indent="-342900" algn="ctr" rtl="1" eaLnBrk="1" hangingPunct="1">
              <a:lnSpc>
                <a:spcPct val="150000"/>
              </a:lnSpc>
              <a:spcBef>
                <a:spcPct val="20000"/>
              </a:spcBef>
              <a:buClr>
                <a:srgbClr val="005FA9"/>
              </a:buClr>
            </a:pPr>
            <a:endParaRPr lang="fr-FR" sz="2400" dirty="0">
              <a:solidFill>
                <a:srgbClr val="008000"/>
              </a:solidFill>
              <a:latin typeface="Verdana" pitchFamily="34" charset="0"/>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2"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646331"/>
          </a:xfrm>
          <a:noFill/>
          <a:ln w="9525">
            <a:noFill/>
            <a:miter lim="800000"/>
            <a:headEnd/>
            <a:tailEnd/>
          </a:ln>
        </p:spPr>
        <p:txBody>
          <a:bodyPr vert="horz" wrap="square" lIns="91440" tIns="45720" rIns="91440" bIns="45720" rtlCol="0" anchor="ctr">
            <a:spAutoFit/>
          </a:bodyPr>
          <a:lstStyle/>
          <a:p>
            <a:pPr algn="ctr" rtl="1"/>
            <a:r>
              <a:rPr lang="fa-IR" sz="3600" b="1" dirty="0">
                <a:solidFill>
                  <a:srgbClr val="FF0000"/>
                </a:solidFill>
                <a:effectLst/>
                <a:latin typeface="Arial" pitchFamily="34" charset="0"/>
                <a:ea typeface="Times New Roman" pitchFamily="18" charset="0"/>
                <a:cs typeface="B Nazanin" pitchFamily="2" charset="-78"/>
              </a:rPr>
              <a:t>ديماند قراردادي، </a:t>
            </a:r>
            <a:r>
              <a:rPr lang="fa-IR" sz="3600" b="1" dirty="0" smtClean="0">
                <a:solidFill>
                  <a:srgbClr val="FF0000"/>
                </a:solidFill>
                <a:effectLst/>
                <a:latin typeface="Arial" pitchFamily="34" charset="0"/>
                <a:ea typeface="Times New Roman" pitchFamily="18" charset="0"/>
                <a:cs typeface="B Nazanin" pitchFamily="2" charset="-78"/>
              </a:rPr>
              <a:t>قرائت شده و محاسبه شده</a:t>
            </a:r>
            <a:endParaRPr lang="en-US" sz="3600" b="1" dirty="0">
              <a:solidFill>
                <a:srgbClr val="FF0000"/>
              </a:solidFill>
              <a:effectLst/>
              <a:latin typeface="Arial" pitchFamily="34" charset="0"/>
              <a:ea typeface="Times New Roman" pitchFamily="18" charset="0"/>
              <a:cs typeface="B Nazanin" pitchFamily="2" charset="-78"/>
            </a:endParaRPr>
          </a:p>
        </p:txBody>
      </p:sp>
      <p:pic>
        <p:nvPicPr>
          <p:cNvPr id="5" name="Picture 8"/>
          <p:cNvPicPr>
            <a:picLocks noChangeAspect="1" noChangeArrowheads="1"/>
          </p:cNvPicPr>
          <p:nvPr/>
        </p:nvPicPr>
        <p:blipFill>
          <a:blip r:embed="rId2">
            <a:clrChange>
              <a:clrFrom>
                <a:srgbClr val="FFFFFF"/>
              </a:clrFrom>
              <a:clrTo>
                <a:srgbClr val="FFFFFF">
                  <a:alpha val="0"/>
                </a:srgbClr>
              </a:clrTo>
            </a:clrChange>
            <a:lum bright="-32000"/>
          </a:blip>
          <a:srcRect/>
          <a:stretch>
            <a:fillRect/>
          </a:stretch>
        </p:blipFill>
        <p:spPr bwMode="auto">
          <a:xfrm>
            <a:off x="1181848" y="5334001"/>
            <a:ext cx="7428752" cy="838200"/>
          </a:xfrm>
          <a:prstGeom prst="rect">
            <a:avLst/>
          </a:prstGeom>
          <a:noFill/>
        </p:spPr>
      </p:pic>
      <p:sp>
        <p:nvSpPr>
          <p:cNvPr id="6" name="Content Placeholder 2"/>
          <p:cNvSpPr>
            <a:spLocks noGrp="1"/>
          </p:cNvSpPr>
          <p:nvPr>
            <p:ph idx="1"/>
          </p:nvPr>
        </p:nvSpPr>
        <p:spPr>
          <a:xfrm>
            <a:off x="533400" y="1066800"/>
            <a:ext cx="8229600" cy="3962400"/>
          </a:xfrm>
        </p:spPr>
        <p:txBody>
          <a:bodyPr>
            <a:noAutofit/>
          </a:bodyPr>
          <a:lstStyle/>
          <a:p>
            <a:pPr algn="r" rtl="1">
              <a:lnSpc>
                <a:spcPct val="170000"/>
              </a:lnSpc>
              <a:buFont typeface="Wingdings" pitchFamily="2" charset="2"/>
              <a:buChar char="ü"/>
            </a:pPr>
            <a:r>
              <a:rPr lang="fa-IR" sz="2800" dirty="0" smtClean="0">
                <a:cs typeface="B Nazanin" pitchFamily="2" charset="-78"/>
              </a:rPr>
              <a:t>اگر ديماند قرائت شده كمتر از 90 درصد ديماند قراردادي باشد:</a:t>
            </a:r>
          </a:p>
          <a:p>
            <a:pPr algn="ctr" rtl="1">
              <a:lnSpc>
                <a:spcPct val="170000"/>
              </a:lnSpc>
              <a:buNone/>
            </a:pPr>
            <a:r>
              <a:rPr lang="fa-IR" sz="2800" b="1" dirty="0" smtClean="0">
                <a:solidFill>
                  <a:srgbClr val="0000FF"/>
                </a:solidFill>
                <a:cs typeface="B Nazanin" pitchFamily="2" charset="-78"/>
              </a:rPr>
              <a:t>ديماند محاسبه = 90 درصد قراردادي</a:t>
            </a:r>
          </a:p>
          <a:p>
            <a:pPr algn="r" rtl="1">
              <a:lnSpc>
                <a:spcPct val="170000"/>
              </a:lnSpc>
              <a:buFont typeface="Wingdings" pitchFamily="2" charset="2"/>
              <a:buChar char="ü"/>
            </a:pPr>
            <a:r>
              <a:rPr lang="fa-IR" sz="2800" dirty="0" smtClean="0">
                <a:cs typeface="B Nazanin" pitchFamily="2" charset="-78"/>
              </a:rPr>
              <a:t>اگر ديماند قرائت شده بيشتر از 90 درصد ديماند قراردادي باشد:</a:t>
            </a:r>
          </a:p>
          <a:p>
            <a:pPr algn="ctr" rtl="1">
              <a:lnSpc>
                <a:spcPct val="170000"/>
              </a:lnSpc>
              <a:buNone/>
            </a:pPr>
            <a:r>
              <a:rPr lang="fa-IR" sz="2800" b="1" dirty="0" smtClean="0">
                <a:solidFill>
                  <a:srgbClr val="0000FF"/>
                </a:solidFill>
                <a:cs typeface="B Nazanin" pitchFamily="2" charset="-78"/>
              </a:rPr>
              <a:t>ديماند محاسبه = ديماند قرائت شده</a:t>
            </a:r>
          </a:p>
          <a:p>
            <a:pPr algn="just" rtl="1">
              <a:lnSpc>
                <a:spcPct val="170000"/>
              </a:lnSpc>
              <a:buFont typeface="Wingdings" pitchFamily="2" charset="2"/>
              <a:buChar char="ü"/>
            </a:pPr>
            <a:r>
              <a:rPr lang="fa-IR" sz="2800" dirty="0" smtClean="0">
                <a:cs typeface="B Nazanin" pitchFamily="2" charset="-78"/>
              </a:rPr>
              <a:t>فرمول محاسبه مبلغ ديماند</a:t>
            </a:r>
          </a:p>
          <a:p>
            <a:pPr algn="r" rtl="1">
              <a:lnSpc>
                <a:spcPct val="170000"/>
              </a:lnSpc>
              <a:buNone/>
            </a:pPr>
            <a:r>
              <a:rPr lang="fa-IR" sz="2800" dirty="0">
                <a:cs typeface="B Nazanin" pitchFamily="2" charset="-78"/>
              </a:rPr>
              <a:t> </a:t>
            </a:r>
            <a:r>
              <a:rPr lang="fa-IR" sz="2800" dirty="0" smtClean="0">
                <a:cs typeface="B Nazanin" pitchFamily="2" charset="-78"/>
              </a:rPr>
              <a:t>    </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23" presetClass="entr" presetSubtype="16" fill="hold"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23" presetClass="entr" presetSubtype="1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5825"/>
            <a:ext cx="8229600" cy="646331"/>
          </a:xfrm>
          <a:noFill/>
          <a:ln w="9525">
            <a:noFill/>
            <a:miter lim="800000"/>
            <a:headEnd/>
            <a:tailEnd/>
          </a:ln>
        </p:spPr>
        <p:txBody>
          <a:bodyPr vert="horz" wrap="square" lIns="91440" tIns="45720" rIns="91440" bIns="45720" rtlCol="0" anchor="ctr">
            <a:spAutoFit/>
          </a:bodyPr>
          <a:lstStyle/>
          <a:p>
            <a:pPr algn="ctr" rtl="1"/>
            <a:r>
              <a:rPr lang="fa-IR" sz="3600" b="1" dirty="0">
                <a:solidFill>
                  <a:srgbClr val="FF0000"/>
                </a:solidFill>
                <a:effectLst/>
                <a:latin typeface="Arial" pitchFamily="34" charset="0"/>
                <a:ea typeface="Times New Roman" pitchFamily="18" charset="0"/>
                <a:cs typeface="B Titr" pitchFamily="2" charset="-78"/>
              </a:rPr>
              <a:t>تعرفه </a:t>
            </a:r>
            <a:r>
              <a:rPr lang="fa-IR" sz="3600" b="1" dirty="0" smtClean="0">
                <a:solidFill>
                  <a:srgbClr val="FF0000"/>
                </a:solidFill>
                <a:effectLst/>
                <a:latin typeface="Arial" pitchFamily="34" charset="0"/>
                <a:ea typeface="Times New Roman" pitchFamily="18" charset="0"/>
                <a:cs typeface="B Titr" pitchFamily="2" charset="-78"/>
              </a:rPr>
              <a:t>4-الف (سال 1394)</a:t>
            </a:r>
            <a:endParaRPr lang="en-US" sz="3600" b="1" dirty="0">
              <a:solidFill>
                <a:srgbClr val="FF0000"/>
              </a:solidFill>
              <a:effectLst/>
              <a:latin typeface="Arial" pitchFamily="34" charset="0"/>
              <a:ea typeface="Times New Roman" pitchFamily="18" charset="0"/>
              <a:cs typeface="B Titr" pitchFamily="2" charset="-78"/>
            </a:endParaRPr>
          </a:p>
        </p:txBody>
      </p:sp>
      <p:graphicFrame>
        <p:nvGraphicFramePr>
          <p:cNvPr id="4" name="Table 3"/>
          <p:cNvGraphicFramePr>
            <a:graphicFrameLocks noGrp="1"/>
          </p:cNvGraphicFramePr>
          <p:nvPr/>
        </p:nvGraphicFramePr>
        <p:xfrm>
          <a:off x="1371598" y="1752600"/>
          <a:ext cx="7391402" cy="2819400"/>
        </p:xfrm>
        <a:graphic>
          <a:graphicData uri="http://schemas.openxmlformats.org/drawingml/2006/table">
            <a:tbl>
              <a:tblPr rtl="1"/>
              <a:tblGrid>
                <a:gridCol w="866775"/>
                <a:gridCol w="1143000"/>
                <a:gridCol w="1466850"/>
                <a:gridCol w="1462143"/>
                <a:gridCol w="1226317"/>
                <a:gridCol w="1226317"/>
              </a:tblGrid>
              <a:tr h="583366">
                <a:tc rowSpan="2" gridSpan="2">
                  <a:txBody>
                    <a:bodyPr/>
                    <a:lstStyle/>
                    <a:p>
                      <a:pPr marL="0" marR="0" algn="ctr" rtl="1">
                        <a:lnSpc>
                          <a:spcPct val="120000"/>
                        </a:lnSpc>
                        <a:spcBef>
                          <a:spcPts val="0"/>
                        </a:spcBef>
                        <a:spcAft>
                          <a:spcPts val="0"/>
                        </a:spcAft>
                      </a:pPr>
                      <a:r>
                        <a:rPr lang="ar-SA" sz="1600" b="1" dirty="0">
                          <a:solidFill>
                            <a:srgbClr val="C00000"/>
                          </a:solidFill>
                          <a:latin typeface="Times New Roman"/>
                          <a:ea typeface="Times New Roman"/>
                          <a:cs typeface="Nazanin"/>
                        </a:rPr>
                        <a:t>کد تعرفه</a:t>
                      </a:r>
                      <a:endParaRPr lang="en-US" sz="16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n-US"/>
                    </a:p>
                  </a:txBody>
                  <a:tcPr/>
                </a:tc>
                <a:tc rowSpan="2">
                  <a:txBody>
                    <a:bodyPr/>
                    <a:lstStyle/>
                    <a:p>
                      <a:pPr marL="0" marR="0" algn="ctr" rtl="1">
                        <a:lnSpc>
                          <a:spcPct val="120000"/>
                        </a:lnSpc>
                        <a:spcBef>
                          <a:spcPts val="0"/>
                        </a:spcBef>
                        <a:spcAft>
                          <a:spcPts val="0"/>
                        </a:spcAft>
                      </a:pPr>
                      <a:r>
                        <a:rPr lang="ar-SA" sz="1600" b="1" dirty="0">
                          <a:solidFill>
                            <a:srgbClr val="C00000"/>
                          </a:solidFill>
                          <a:latin typeface="Times New Roman"/>
                          <a:ea typeface="Times New Roman"/>
                          <a:cs typeface="Nazanin"/>
                        </a:rPr>
                        <a:t>بهاي قدرت</a:t>
                      </a:r>
                      <a:endParaRPr lang="en-US" sz="1600" b="1" dirty="0">
                        <a:solidFill>
                          <a:srgbClr val="C00000"/>
                        </a:solidFill>
                        <a:latin typeface="Times New Roman"/>
                        <a:ea typeface="Times New Roman"/>
                        <a:cs typeface="Nazanin"/>
                      </a:endParaRPr>
                    </a:p>
                    <a:p>
                      <a:pPr marL="0" marR="0" algn="ctr" rtl="1">
                        <a:lnSpc>
                          <a:spcPct val="120000"/>
                        </a:lnSpc>
                        <a:spcBef>
                          <a:spcPts val="0"/>
                        </a:spcBef>
                        <a:spcAft>
                          <a:spcPts val="0"/>
                        </a:spcAft>
                      </a:pPr>
                      <a:r>
                        <a:rPr lang="ar-SA" sz="1600" b="1" dirty="0">
                          <a:solidFill>
                            <a:srgbClr val="C00000"/>
                          </a:solidFill>
                          <a:latin typeface="Times New Roman"/>
                          <a:ea typeface="Times New Roman"/>
                          <a:cs typeface="Nazanin"/>
                        </a:rPr>
                        <a:t>(</a:t>
                      </a:r>
                      <a:r>
                        <a:rPr lang="en-US" sz="1600" b="1" dirty="0">
                          <a:solidFill>
                            <a:srgbClr val="C00000"/>
                          </a:solidFill>
                          <a:latin typeface="Times New Roman"/>
                          <a:ea typeface="Times New Roman"/>
                          <a:cs typeface="Nazanin"/>
                        </a:rPr>
                        <a:t>KW</a:t>
                      </a:r>
                      <a:r>
                        <a:rPr lang="ar-SA" sz="1600" b="1" dirty="0">
                          <a:solidFill>
                            <a:srgbClr val="C00000"/>
                          </a:solidFill>
                          <a:latin typeface="Times New Roman"/>
                          <a:ea typeface="Times New Roman"/>
                          <a:cs typeface="Nazanin"/>
                        </a:rPr>
                        <a:t> / ريال)</a:t>
                      </a:r>
                      <a:endParaRPr lang="en-US" sz="16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ctr" rtl="1">
                        <a:lnSpc>
                          <a:spcPct val="120000"/>
                        </a:lnSpc>
                        <a:spcBef>
                          <a:spcPts val="0"/>
                        </a:spcBef>
                        <a:spcAft>
                          <a:spcPts val="0"/>
                        </a:spcAft>
                      </a:pPr>
                      <a:r>
                        <a:rPr lang="ar-SA" sz="1600" b="1">
                          <a:solidFill>
                            <a:srgbClr val="C00000"/>
                          </a:solidFill>
                          <a:latin typeface="Times New Roman"/>
                          <a:ea typeface="Times New Roman"/>
                          <a:cs typeface="Nazanin"/>
                        </a:rPr>
                        <a:t>بهاي انرژي (</a:t>
                      </a:r>
                      <a:r>
                        <a:rPr lang="en-US" sz="1600" b="1">
                          <a:solidFill>
                            <a:srgbClr val="C00000"/>
                          </a:solidFill>
                          <a:latin typeface="Times New Roman"/>
                          <a:ea typeface="Times New Roman"/>
                          <a:cs typeface="Nazanin"/>
                        </a:rPr>
                        <a:t>KWh</a:t>
                      </a:r>
                      <a:r>
                        <a:rPr lang="ar-SA" sz="1600" b="1">
                          <a:solidFill>
                            <a:srgbClr val="C00000"/>
                          </a:solidFill>
                          <a:latin typeface="Times New Roman"/>
                          <a:ea typeface="Times New Roman"/>
                          <a:cs typeface="Nazanin"/>
                        </a:rPr>
                        <a:t> / ريال)</a:t>
                      </a:r>
                      <a:endParaRPr lang="en-US" sz="1600" b="1">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648318">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algn="ctr" rtl="1">
                        <a:lnSpc>
                          <a:spcPct val="120000"/>
                        </a:lnSpc>
                        <a:spcBef>
                          <a:spcPts val="0"/>
                        </a:spcBef>
                        <a:spcAft>
                          <a:spcPts val="0"/>
                        </a:spcAft>
                      </a:pPr>
                      <a:r>
                        <a:rPr lang="ar-SA" sz="1600" b="1" dirty="0">
                          <a:solidFill>
                            <a:srgbClr val="C00000"/>
                          </a:solidFill>
                          <a:latin typeface="Times New Roman"/>
                          <a:ea typeface="Times New Roman"/>
                          <a:cs typeface="Nazanin"/>
                        </a:rPr>
                        <a:t>ساعات ميان‌باري</a:t>
                      </a:r>
                      <a:endParaRPr lang="en-US" sz="16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120000"/>
                        </a:lnSpc>
                        <a:spcBef>
                          <a:spcPts val="0"/>
                        </a:spcBef>
                        <a:spcAft>
                          <a:spcPts val="0"/>
                        </a:spcAft>
                      </a:pPr>
                      <a:r>
                        <a:rPr lang="ar-SA" sz="1600" b="1" dirty="0">
                          <a:solidFill>
                            <a:srgbClr val="C00000"/>
                          </a:solidFill>
                          <a:latin typeface="Times New Roman"/>
                          <a:ea typeface="Times New Roman"/>
                          <a:cs typeface="Nazanin"/>
                        </a:rPr>
                        <a:t>ساعات اوج بار</a:t>
                      </a:r>
                      <a:endParaRPr lang="en-US" sz="16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120000"/>
                        </a:lnSpc>
                        <a:spcBef>
                          <a:spcPts val="0"/>
                        </a:spcBef>
                        <a:spcAft>
                          <a:spcPts val="0"/>
                        </a:spcAft>
                      </a:pPr>
                      <a:r>
                        <a:rPr lang="ar-SA" sz="1600" b="1" dirty="0">
                          <a:solidFill>
                            <a:srgbClr val="C00000"/>
                          </a:solidFill>
                          <a:latin typeface="Times New Roman"/>
                          <a:ea typeface="Times New Roman"/>
                          <a:cs typeface="Nazanin"/>
                        </a:rPr>
                        <a:t>ساعات كم‌باري</a:t>
                      </a:r>
                      <a:endParaRPr lang="en-US" sz="16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9238">
                <a:tc rowSpan="3">
                  <a:txBody>
                    <a:bodyPr/>
                    <a:lstStyle/>
                    <a:p>
                      <a:pPr marL="0" marR="0" algn="ctr" rtl="1">
                        <a:lnSpc>
                          <a:spcPct val="120000"/>
                        </a:lnSpc>
                        <a:spcBef>
                          <a:spcPts val="0"/>
                        </a:spcBef>
                        <a:spcAft>
                          <a:spcPts val="0"/>
                        </a:spcAft>
                      </a:pPr>
                      <a:r>
                        <a:rPr lang="ar-SA" sz="1800" b="1" dirty="0">
                          <a:solidFill>
                            <a:srgbClr val="C00000"/>
                          </a:solidFill>
                          <a:latin typeface="Calibri"/>
                          <a:ea typeface="Times New Roman"/>
                          <a:cs typeface="Nazanin"/>
                        </a:rPr>
                        <a:t>4- الف</a:t>
                      </a:r>
                      <a:endParaRPr lang="en-US" sz="18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120000"/>
                        </a:lnSpc>
                        <a:spcBef>
                          <a:spcPts val="0"/>
                        </a:spcBef>
                        <a:spcAft>
                          <a:spcPts val="0"/>
                        </a:spcAft>
                      </a:pPr>
                      <a:r>
                        <a:rPr lang="ar-SA" sz="1800" b="1" dirty="0">
                          <a:solidFill>
                            <a:srgbClr val="C00000"/>
                          </a:solidFill>
                          <a:latin typeface="Calibri"/>
                          <a:ea typeface="Times New Roman"/>
                          <a:cs typeface="Nazanin"/>
                        </a:rPr>
                        <a:t>گزينه 1</a:t>
                      </a:r>
                      <a:endParaRPr lang="en-US" sz="18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47,616</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506</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1012</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253</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14">
                <a:tc vMerge="1">
                  <a:txBody>
                    <a:bodyPr/>
                    <a:lstStyle/>
                    <a:p>
                      <a:endParaRPr lang="en-US"/>
                    </a:p>
                  </a:txBody>
                  <a:tcPr/>
                </a:tc>
                <a:tc>
                  <a:txBody>
                    <a:bodyPr/>
                    <a:lstStyle/>
                    <a:p>
                      <a:pPr marL="0" marR="0" algn="ctr" rtl="1">
                        <a:lnSpc>
                          <a:spcPct val="120000"/>
                        </a:lnSpc>
                        <a:spcBef>
                          <a:spcPts val="0"/>
                        </a:spcBef>
                        <a:spcAft>
                          <a:spcPts val="0"/>
                        </a:spcAft>
                      </a:pPr>
                      <a:r>
                        <a:rPr lang="ar-SA" sz="1800" b="1" dirty="0">
                          <a:solidFill>
                            <a:srgbClr val="C00000"/>
                          </a:solidFill>
                          <a:latin typeface="Calibri"/>
                          <a:ea typeface="Times New Roman"/>
                          <a:cs typeface="Nazanin"/>
                        </a:rPr>
                        <a:t>گزينه 2</a:t>
                      </a:r>
                      <a:endParaRPr lang="en-US" sz="18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17,856</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581</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1162</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290.5</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4">
                <a:tc vMerge="1">
                  <a:txBody>
                    <a:bodyPr/>
                    <a:lstStyle/>
                    <a:p>
                      <a:endParaRPr lang="en-US"/>
                    </a:p>
                  </a:txBody>
                  <a:tcPr/>
                </a:tc>
                <a:tc>
                  <a:txBody>
                    <a:bodyPr/>
                    <a:lstStyle/>
                    <a:p>
                      <a:pPr marL="0" marR="0" algn="ctr" rtl="1">
                        <a:lnSpc>
                          <a:spcPct val="120000"/>
                        </a:lnSpc>
                        <a:spcBef>
                          <a:spcPts val="0"/>
                        </a:spcBef>
                        <a:spcAft>
                          <a:spcPts val="0"/>
                        </a:spcAft>
                      </a:pPr>
                      <a:r>
                        <a:rPr lang="ar-SA" sz="1800" b="1" dirty="0">
                          <a:solidFill>
                            <a:srgbClr val="C00000"/>
                          </a:solidFill>
                          <a:latin typeface="Calibri"/>
                          <a:ea typeface="Times New Roman"/>
                          <a:cs typeface="Nazanin"/>
                        </a:rPr>
                        <a:t>گزينه3</a:t>
                      </a:r>
                      <a:endParaRPr lang="en-US" sz="1800" b="1" dirty="0">
                        <a:solidFill>
                          <a:srgbClr val="C00000"/>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120000"/>
                        </a:lnSpc>
                        <a:spcBef>
                          <a:spcPts val="0"/>
                        </a:spcBef>
                        <a:spcAft>
                          <a:spcPts val="0"/>
                        </a:spcAft>
                      </a:pPr>
                      <a:r>
                        <a:rPr lang="ar-SA" sz="1800" b="1" dirty="0">
                          <a:solidFill>
                            <a:schemeClr val="tx1"/>
                          </a:solidFill>
                          <a:latin typeface="Times New Roman"/>
                          <a:ea typeface="Times New Roman"/>
                          <a:cs typeface="Times New Roman"/>
                        </a:rPr>
                        <a:t>-</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641</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1282</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0000"/>
                        </a:lnSpc>
                        <a:spcBef>
                          <a:spcPts val="0"/>
                        </a:spcBef>
                        <a:spcAft>
                          <a:spcPts val="0"/>
                        </a:spcAft>
                      </a:pPr>
                      <a:r>
                        <a:rPr lang="en-US" sz="1800" b="1" dirty="0" smtClean="0">
                          <a:solidFill>
                            <a:schemeClr val="tx1"/>
                          </a:solidFill>
                          <a:latin typeface="Times New Roman"/>
                          <a:ea typeface="Times New Roman"/>
                          <a:cs typeface="Times New Roman"/>
                        </a:rPr>
                        <a:t>320.5</a:t>
                      </a:r>
                      <a:endParaRPr lang="en-US" sz="1800" b="1" dirty="0">
                        <a:solidFill>
                          <a:schemeClr val="tx1"/>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8"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ou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76200"/>
            <a:ext cx="7498080" cy="1143000"/>
          </a:xfrm>
        </p:spPr>
        <p:txBody>
          <a:bodyPr>
            <a:normAutofit/>
          </a:bodyPr>
          <a:lstStyle/>
          <a:p>
            <a:pPr algn="ctr"/>
            <a:r>
              <a:rPr lang="fa-IR" sz="3600" u="sng" dirty="0" smtClean="0">
                <a:solidFill>
                  <a:srgbClr val="FF0000"/>
                </a:solidFill>
                <a:effectLst/>
                <a:cs typeface="B Titr" pitchFamily="2" charset="-78"/>
              </a:rPr>
              <a:t>مثال</a:t>
            </a:r>
            <a:r>
              <a:rPr lang="fa-IR" sz="3200" dirty="0" smtClean="0">
                <a:solidFill>
                  <a:srgbClr val="FF0000"/>
                </a:solidFill>
                <a:effectLst/>
                <a:cs typeface="B Titr" pitchFamily="2" charset="-78"/>
              </a:rPr>
              <a:t>:   </a:t>
            </a:r>
            <a:r>
              <a:rPr lang="fa-IR" sz="3200" dirty="0" smtClean="0">
                <a:solidFill>
                  <a:srgbClr val="0000FF"/>
                </a:solidFill>
                <a:effectLst/>
                <a:cs typeface="B Titr" pitchFamily="2" charset="-78"/>
              </a:rPr>
              <a:t>یک مشترک با تعرفه 4-الف و گزینه 1  </a:t>
            </a:r>
            <a:endParaRPr lang="fa-IR" sz="3600" dirty="0" smtClean="0">
              <a:solidFill>
                <a:srgbClr val="0000FF"/>
              </a:solidFill>
              <a:effectLst/>
              <a:cs typeface="B Titr" pitchFamily="2" charset="-78"/>
            </a:endParaRPr>
          </a:p>
        </p:txBody>
      </p:sp>
      <p:sp>
        <p:nvSpPr>
          <p:cNvPr id="3" name="Content Placeholder 2"/>
          <p:cNvSpPr>
            <a:spLocks noGrp="1"/>
          </p:cNvSpPr>
          <p:nvPr>
            <p:ph idx="1"/>
          </p:nvPr>
        </p:nvSpPr>
        <p:spPr>
          <a:xfrm>
            <a:off x="1371600" y="1066800"/>
            <a:ext cx="7498080" cy="5334000"/>
          </a:xfrm>
        </p:spPr>
        <p:txBody>
          <a:bodyPr>
            <a:normAutofit fontScale="85000" lnSpcReduction="10000"/>
          </a:bodyPr>
          <a:lstStyle/>
          <a:p>
            <a:pPr>
              <a:lnSpc>
                <a:spcPct val="150000"/>
              </a:lnSpc>
            </a:pPr>
            <a:r>
              <a:rPr lang="fa-IR" dirty="0" smtClean="0">
                <a:cs typeface="B Nazanin" pitchFamily="2" charset="-78"/>
              </a:rPr>
              <a:t>دیماند قراردادی:              </a:t>
            </a:r>
            <a:r>
              <a:rPr lang="en-US" dirty="0" smtClean="0">
                <a:cs typeface="B Nazanin" pitchFamily="2" charset="-78"/>
              </a:rPr>
              <a:t>500 </a:t>
            </a:r>
            <a:r>
              <a:rPr lang="en-US" dirty="0" err="1" smtClean="0">
                <a:cs typeface="B Nazanin" pitchFamily="2" charset="-78"/>
              </a:rPr>
              <a:t>Kw</a:t>
            </a:r>
            <a:endParaRPr lang="fa-IR" dirty="0" smtClean="0">
              <a:cs typeface="B Nazanin" pitchFamily="2" charset="-78"/>
            </a:endParaRPr>
          </a:p>
          <a:p>
            <a:pPr>
              <a:lnSpc>
                <a:spcPct val="150000"/>
              </a:lnSpc>
            </a:pPr>
            <a:r>
              <a:rPr lang="fa-IR" dirty="0" smtClean="0">
                <a:cs typeface="B Nazanin" pitchFamily="2" charset="-78"/>
              </a:rPr>
              <a:t>دیماند خوانده شده:          </a:t>
            </a:r>
            <a:r>
              <a:rPr lang="en-US" dirty="0" smtClean="0">
                <a:cs typeface="B Nazanin" pitchFamily="2" charset="-78"/>
              </a:rPr>
              <a:t>380 </a:t>
            </a:r>
            <a:r>
              <a:rPr lang="en-US" dirty="0" err="1" smtClean="0">
                <a:cs typeface="B Nazanin" pitchFamily="2" charset="-78"/>
              </a:rPr>
              <a:t>Kw</a:t>
            </a:r>
            <a:r>
              <a:rPr lang="fa-IR" dirty="0" smtClean="0">
                <a:cs typeface="B Nazanin" pitchFamily="2" charset="-78"/>
              </a:rPr>
              <a:t>  </a:t>
            </a:r>
          </a:p>
          <a:p>
            <a:pPr>
              <a:lnSpc>
                <a:spcPct val="150000"/>
              </a:lnSpc>
            </a:pPr>
            <a:r>
              <a:rPr lang="fa-IR" dirty="0" smtClean="0">
                <a:cs typeface="B Nazanin" pitchFamily="2" charset="-78"/>
              </a:rPr>
              <a:t>مدت دوره:      32 روز</a:t>
            </a:r>
          </a:p>
          <a:p>
            <a:pPr>
              <a:lnSpc>
                <a:spcPct val="150000"/>
              </a:lnSpc>
            </a:pPr>
            <a:r>
              <a:rPr lang="fa-IR" b="1" dirty="0" smtClean="0">
                <a:cs typeface="B Nazanin" pitchFamily="2" charset="-78"/>
              </a:rPr>
              <a:t>انرژی اکتیو مصرفی:</a:t>
            </a:r>
          </a:p>
          <a:p>
            <a:pPr>
              <a:lnSpc>
                <a:spcPct val="150000"/>
              </a:lnSpc>
              <a:buNone/>
            </a:pPr>
            <a:r>
              <a:rPr lang="fa-IR" dirty="0" smtClean="0">
                <a:cs typeface="B Nazanin" pitchFamily="2" charset="-78"/>
              </a:rPr>
              <a:t>  کم باری:                        </a:t>
            </a:r>
            <a:r>
              <a:rPr lang="en-US" dirty="0" smtClean="0">
                <a:cs typeface="B Nazanin" pitchFamily="2" charset="-78"/>
              </a:rPr>
              <a:t>70,000 </a:t>
            </a:r>
            <a:r>
              <a:rPr lang="en-US" dirty="0" err="1" smtClean="0">
                <a:cs typeface="B Nazanin" pitchFamily="2" charset="-78"/>
              </a:rPr>
              <a:t>Kwh</a:t>
            </a:r>
            <a:endParaRPr lang="fa-IR" dirty="0" smtClean="0">
              <a:cs typeface="B Nazanin" pitchFamily="2" charset="-78"/>
            </a:endParaRPr>
          </a:p>
          <a:p>
            <a:pPr>
              <a:lnSpc>
                <a:spcPct val="150000"/>
              </a:lnSpc>
              <a:buNone/>
            </a:pPr>
            <a:r>
              <a:rPr lang="fa-IR" dirty="0" smtClean="0">
                <a:cs typeface="B Nazanin" pitchFamily="2" charset="-78"/>
              </a:rPr>
              <a:t>  میان باری:                      </a:t>
            </a:r>
            <a:r>
              <a:rPr lang="en-US" dirty="0" smtClean="0">
                <a:cs typeface="B Nazanin" pitchFamily="2" charset="-78"/>
              </a:rPr>
              <a:t>120,000 </a:t>
            </a:r>
            <a:r>
              <a:rPr lang="en-US" dirty="0" err="1" smtClean="0">
                <a:cs typeface="B Nazanin" pitchFamily="2" charset="-78"/>
              </a:rPr>
              <a:t>Kwh</a:t>
            </a:r>
            <a:endParaRPr lang="fa-IR" dirty="0" smtClean="0">
              <a:cs typeface="B Nazanin" pitchFamily="2" charset="-78"/>
            </a:endParaRPr>
          </a:p>
          <a:p>
            <a:pPr>
              <a:lnSpc>
                <a:spcPct val="150000"/>
              </a:lnSpc>
              <a:buNone/>
            </a:pPr>
            <a:r>
              <a:rPr lang="fa-IR" dirty="0" smtClean="0">
                <a:cs typeface="B Nazanin" pitchFamily="2" charset="-78"/>
              </a:rPr>
              <a:t>  اوج باری:                       </a:t>
            </a:r>
            <a:r>
              <a:rPr lang="en-US" dirty="0" smtClean="0">
                <a:cs typeface="B Nazanin" pitchFamily="2" charset="-78"/>
              </a:rPr>
              <a:t>40,000 </a:t>
            </a:r>
            <a:r>
              <a:rPr lang="en-US" dirty="0" err="1" smtClean="0">
                <a:cs typeface="B Nazanin" pitchFamily="2" charset="-78"/>
              </a:rPr>
              <a:t>Kwh</a:t>
            </a:r>
            <a:endParaRPr lang="fa-IR" dirty="0" smtClean="0">
              <a:cs typeface="B Nazanin" pitchFamily="2" charset="-78"/>
            </a:endParaRPr>
          </a:p>
          <a:p>
            <a:pPr>
              <a:lnSpc>
                <a:spcPct val="150000"/>
              </a:lnSpc>
            </a:pPr>
            <a:r>
              <a:rPr lang="fa-IR" b="1" dirty="0" smtClean="0">
                <a:cs typeface="B Nazanin" pitchFamily="2" charset="-78"/>
              </a:rPr>
              <a:t>انرژی راکتیو مصرفی:     </a:t>
            </a:r>
            <a:r>
              <a:rPr lang="en-US" dirty="0" smtClean="0">
                <a:cs typeface="B Nazanin" pitchFamily="2" charset="-78"/>
              </a:rPr>
              <a:t>140,000 </a:t>
            </a:r>
            <a:r>
              <a:rPr lang="en-US" dirty="0" err="1" smtClean="0">
                <a:cs typeface="B Nazanin" pitchFamily="2" charset="-78"/>
              </a:rPr>
              <a:t>Kvarh</a:t>
            </a:r>
            <a:endParaRPr lang="fa-IR" dirty="0" smtClean="0">
              <a:cs typeface="B Nazanin" pitchFamily="2" charset="-78"/>
            </a:endParaRPr>
          </a:p>
          <a:p>
            <a:pPr>
              <a:lnSpc>
                <a:spcPct val="150000"/>
              </a:lnSpc>
              <a:buNone/>
            </a:pPr>
            <a:endParaRPr lang="fa-IR"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par>
                          <p:cTn id="14" fill="hold">
                            <p:stCondLst>
                              <p:cond delay="1500"/>
                            </p:stCondLst>
                            <p:childTnLst>
                              <p:par>
                                <p:cTn id="15" presetID="4"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500"/>
                                        <p:tgtEl>
                                          <p:spTgt spid="3">
                                            <p:txEl>
                                              <p:pRg st="2" end="2"/>
                                            </p:txEl>
                                          </p:spTgt>
                                        </p:tgtEl>
                                      </p:cBhvr>
                                    </p:animEffect>
                                  </p:childTnLst>
                                </p:cTn>
                              </p:par>
                            </p:childTnLst>
                          </p:cTn>
                        </p:par>
                        <p:par>
                          <p:cTn id="22" fill="hold">
                            <p:stCondLst>
                              <p:cond delay="2500"/>
                            </p:stCondLst>
                            <p:childTnLst>
                              <p:par>
                                <p:cTn id="23" presetID="4"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par>
                          <p:cTn id="26" fill="hold">
                            <p:stCondLst>
                              <p:cond delay="3000"/>
                            </p:stCondLst>
                            <p:childTnLst>
                              <p:par>
                                <p:cTn id="27" presetID="4" presetClass="entr" presetSubtype="16"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ox(in)">
                                      <p:cBhvr>
                                        <p:cTn id="29" dur="500"/>
                                        <p:tgtEl>
                                          <p:spTgt spid="3">
                                            <p:txEl>
                                              <p:pRg st="4" end="4"/>
                                            </p:txEl>
                                          </p:spTgt>
                                        </p:tgtEl>
                                      </p:cBhvr>
                                    </p:animEffect>
                                  </p:childTnLst>
                                </p:cTn>
                              </p:par>
                            </p:childTnLst>
                          </p:cTn>
                        </p:par>
                        <p:par>
                          <p:cTn id="30" fill="hold">
                            <p:stCondLst>
                              <p:cond delay="3500"/>
                            </p:stCondLst>
                            <p:childTnLst>
                              <p:par>
                                <p:cTn id="31" presetID="4" presetClass="entr" presetSubtype="16"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ox(in)">
                                      <p:cBhvr>
                                        <p:cTn id="33" dur="500"/>
                                        <p:tgtEl>
                                          <p:spTgt spid="3">
                                            <p:txEl>
                                              <p:pRg st="5" end="5"/>
                                            </p:txEl>
                                          </p:spTgt>
                                        </p:tgtEl>
                                      </p:cBhvr>
                                    </p:animEffect>
                                  </p:childTnLst>
                                </p:cTn>
                              </p:par>
                            </p:childTnLst>
                          </p:cTn>
                        </p:par>
                        <p:par>
                          <p:cTn id="34" fill="hold">
                            <p:stCondLst>
                              <p:cond delay="4000"/>
                            </p:stCondLst>
                            <p:childTnLst>
                              <p:par>
                                <p:cTn id="35" presetID="4"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par>
                          <p:cTn id="38" fill="hold">
                            <p:stCondLst>
                              <p:cond delay="4500"/>
                            </p:stCondLst>
                            <p:childTnLst>
                              <p:par>
                                <p:cTn id="39" presetID="4"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ox(in)">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38200"/>
            <a:ext cx="7726680" cy="5943600"/>
          </a:xfrm>
        </p:spPr>
        <p:txBody>
          <a:bodyPr/>
          <a:lstStyle/>
          <a:p>
            <a:r>
              <a:rPr lang="fa-IR" sz="2800" dirty="0" smtClean="0">
                <a:cs typeface="B Nazanin" pitchFamily="2" charset="-78"/>
              </a:rPr>
              <a:t>دیماند محاسبه         </a:t>
            </a:r>
            <a:r>
              <a:rPr lang="en-US" sz="2800" dirty="0" smtClean="0">
                <a:solidFill>
                  <a:srgbClr val="0000FF"/>
                </a:solidFill>
                <a:cs typeface="B Nazanin" pitchFamily="2" charset="-78"/>
              </a:rPr>
              <a:t>450  </a:t>
            </a:r>
            <a:r>
              <a:rPr lang="en-US" sz="2800" dirty="0" err="1" smtClean="0">
                <a:solidFill>
                  <a:srgbClr val="0000FF"/>
                </a:solidFill>
                <a:cs typeface="B Nazanin" pitchFamily="2" charset="-78"/>
              </a:rPr>
              <a:t>Kw</a:t>
            </a:r>
            <a:endParaRPr lang="fa-IR" sz="2800" dirty="0" smtClean="0">
              <a:solidFill>
                <a:srgbClr val="0000FF"/>
              </a:solidFill>
              <a:cs typeface="B Nazanin" pitchFamily="2" charset="-78"/>
            </a:endParaRPr>
          </a:p>
          <a:p>
            <a:r>
              <a:rPr lang="fa-IR" sz="2800" dirty="0" smtClean="0">
                <a:cs typeface="B Nazanin" pitchFamily="2" charset="-78"/>
              </a:rPr>
              <a:t>مبلغ دیماند دوره:   </a:t>
            </a:r>
            <a:endParaRPr lang="en-US" sz="2800" dirty="0" smtClean="0">
              <a:cs typeface="B Nazanin" pitchFamily="2" charset="-78"/>
            </a:endParaRPr>
          </a:p>
          <a:p>
            <a:endParaRPr lang="fa-IR" sz="1800" dirty="0" smtClean="0">
              <a:cs typeface="B Nazanin" pitchFamily="2" charset="-78"/>
            </a:endParaRPr>
          </a:p>
          <a:p>
            <a:r>
              <a:rPr lang="fa-IR" sz="2800" dirty="0" smtClean="0">
                <a:cs typeface="B Nazanin" pitchFamily="2" charset="-78"/>
              </a:rPr>
              <a:t>مبلغ انرژی اکتیو دوره:   </a:t>
            </a:r>
            <a:endParaRPr lang="en-US" sz="2800" dirty="0" smtClean="0">
              <a:cs typeface="B Nazanin" pitchFamily="2" charset="-78"/>
            </a:endParaRPr>
          </a:p>
          <a:p>
            <a:endParaRPr lang="fa-IR" dirty="0" smtClean="0">
              <a:cs typeface="B Nazanin" pitchFamily="2" charset="-78"/>
            </a:endParaRPr>
          </a:p>
          <a:p>
            <a:r>
              <a:rPr lang="fa-IR" sz="2800" dirty="0" smtClean="0">
                <a:cs typeface="B Nazanin" pitchFamily="2" charset="-78"/>
              </a:rPr>
              <a:t>مبلغ انرژی راکتیو دوره: </a:t>
            </a:r>
          </a:p>
          <a:p>
            <a:endParaRPr lang="fa-IR" sz="2800" dirty="0" smtClean="0">
              <a:cs typeface="B Nazanin" pitchFamily="2" charset="-78"/>
            </a:endParaRPr>
          </a:p>
          <a:p>
            <a:endParaRPr lang="fa-IR" sz="2800" dirty="0" smtClean="0">
              <a:cs typeface="B Nazanin" pitchFamily="2" charset="-78"/>
            </a:endParaRPr>
          </a:p>
          <a:p>
            <a:endParaRPr lang="fa-IR" sz="2800" dirty="0" smtClean="0">
              <a:cs typeface="B Nazanin" pitchFamily="2" charset="-78"/>
            </a:endParaRPr>
          </a:p>
          <a:p>
            <a:r>
              <a:rPr lang="fa-IR" sz="2800" dirty="0" smtClean="0">
                <a:cs typeface="B Nazanin" pitchFamily="2" charset="-78"/>
              </a:rPr>
              <a:t>مبلغ کل دوره:   </a:t>
            </a:r>
            <a:endParaRPr lang="en-US" sz="2800" dirty="0" smtClean="0">
              <a:cs typeface="B Nazanin" pitchFamily="2" charset="-78"/>
            </a:endParaRPr>
          </a:p>
          <a:p>
            <a:endParaRPr lang="fa-IR" dirty="0" smtClean="0">
              <a:cs typeface="B Nazanin" pitchFamily="2" charset="-78"/>
            </a:endParaRPr>
          </a:p>
          <a:p>
            <a:endParaRPr lang="fa-IR" dirty="0">
              <a:cs typeface="B Nazanin" pitchFamily="2" charset="-78"/>
            </a:endParaRPr>
          </a:p>
        </p:txBody>
      </p:sp>
      <p:sp>
        <p:nvSpPr>
          <p:cNvPr id="441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441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4413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71600" y="1524000"/>
            <a:ext cx="4704522" cy="609600"/>
          </a:xfrm>
          <a:prstGeom prst="rect">
            <a:avLst/>
          </a:prstGeom>
          <a:noFill/>
        </p:spPr>
      </p:pic>
      <p:sp>
        <p:nvSpPr>
          <p:cNvPr id="4413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0" name="TextBox 9"/>
          <p:cNvSpPr txBox="1"/>
          <p:nvPr/>
        </p:nvSpPr>
        <p:spPr>
          <a:xfrm>
            <a:off x="1295400" y="2743200"/>
            <a:ext cx="7086600" cy="400110"/>
          </a:xfrm>
          <a:prstGeom prst="rect">
            <a:avLst/>
          </a:prstGeom>
          <a:noFill/>
        </p:spPr>
        <p:txBody>
          <a:bodyPr wrap="square" rtlCol="1">
            <a:spAutoFit/>
          </a:bodyPr>
          <a:lstStyle/>
          <a:p>
            <a:r>
              <a:rPr lang="en-US" sz="2000" b="1" dirty="0" smtClean="0">
                <a:solidFill>
                  <a:srgbClr val="0000FF"/>
                </a:solidFill>
                <a:latin typeface="Times New Roman" pitchFamily="18" charset="0"/>
                <a:cs typeface="Times New Roman" pitchFamily="18" charset="0"/>
              </a:rPr>
              <a:t>(12000×506)+(40000×1012)+(70000×253) = 118,910,000  </a:t>
            </a:r>
            <a:r>
              <a:rPr lang="en-US" sz="2000" b="1" dirty="0" err="1" smtClean="0">
                <a:solidFill>
                  <a:srgbClr val="0000FF"/>
                </a:solidFill>
                <a:latin typeface="Times New Roman" pitchFamily="18" charset="0"/>
                <a:cs typeface="Times New Roman" pitchFamily="18" charset="0"/>
              </a:rPr>
              <a:t>Rials</a:t>
            </a:r>
            <a:endParaRPr lang="fa-IR" sz="2000" b="1" dirty="0">
              <a:solidFill>
                <a:srgbClr val="0000FF"/>
              </a:solidFill>
              <a:latin typeface="Times New Roman" pitchFamily="18" charset="0"/>
              <a:cs typeface="Times New Roman" pitchFamily="18" charset="0"/>
            </a:endParaRPr>
          </a:p>
        </p:txBody>
      </p:sp>
      <p:sp>
        <p:nvSpPr>
          <p:cNvPr id="11" name="TextBox 10"/>
          <p:cNvSpPr txBox="1"/>
          <p:nvPr/>
        </p:nvSpPr>
        <p:spPr>
          <a:xfrm>
            <a:off x="1295400" y="3790890"/>
            <a:ext cx="7239000" cy="400110"/>
          </a:xfrm>
          <a:prstGeom prst="rect">
            <a:avLst/>
          </a:prstGeom>
          <a:noFill/>
        </p:spPr>
        <p:txBody>
          <a:bodyPr wrap="square" rtlCol="1">
            <a:spAutoFit/>
          </a:bodyPr>
          <a:lstStyle/>
          <a:p>
            <a:r>
              <a:rPr lang="en-US" sz="2000" b="1" dirty="0" smtClean="0">
                <a:latin typeface="Times New Roman" pitchFamily="18" charset="0"/>
                <a:cs typeface="Times New Roman" pitchFamily="18" charset="0"/>
              </a:rPr>
              <a:t>PF = (120000+70000+40000) / √ (230000^2 + 140000^2) = 0.85</a:t>
            </a:r>
            <a:endParaRPr lang="fa-IR" sz="2000" b="1" dirty="0" smtClean="0">
              <a:latin typeface="Times New Roman" pitchFamily="18" charset="0"/>
              <a:cs typeface="Times New Roman" pitchFamily="18" charset="0"/>
            </a:endParaRPr>
          </a:p>
        </p:txBody>
      </p:sp>
      <p:sp>
        <p:nvSpPr>
          <p:cNvPr id="12" name="TextBox 11"/>
          <p:cNvSpPr txBox="1"/>
          <p:nvPr/>
        </p:nvSpPr>
        <p:spPr>
          <a:xfrm>
            <a:off x="1295400" y="4324290"/>
            <a:ext cx="7239000" cy="400110"/>
          </a:xfrm>
          <a:prstGeom prst="rect">
            <a:avLst/>
          </a:prstGeom>
          <a:noFill/>
        </p:spPr>
        <p:txBody>
          <a:bodyPr wrap="square" rtlCol="1">
            <a:spAutoFit/>
          </a:bodyPr>
          <a:lstStyle/>
          <a:p>
            <a:r>
              <a:rPr lang="en-US" sz="2000" b="1" dirty="0" smtClean="0">
                <a:latin typeface="Times New Roman" pitchFamily="18" charset="0"/>
                <a:cs typeface="Times New Roman" pitchFamily="18" charset="0"/>
              </a:rPr>
              <a:t>K = (0.9 / 0.85) - 1 = 0.059</a:t>
            </a:r>
            <a:endParaRPr lang="fa-IR" sz="2000" b="1" dirty="0" smtClean="0">
              <a:latin typeface="Times New Roman" pitchFamily="18" charset="0"/>
              <a:cs typeface="Times New Roman" pitchFamily="18" charset="0"/>
            </a:endParaRPr>
          </a:p>
        </p:txBody>
      </p:sp>
      <p:sp>
        <p:nvSpPr>
          <p:cNvPr id="13" name="TextBox 12"/>
          <p:cNvSpPr txBox="1"/>
          <p:nvPr/>
        </p:nvSpPr>
        <p:spPr>
          <a:xfrm>
            <a:off x="1219200" y="4857690"/>
            <a:ext cx="7086600" cy="400110"/>
          </a:xfrm>
          <a:prstGeom prst="rect">
            <a:avLst/>
          </a:prstGeom>
          <a:noFill/>
        </p:spPr>
        <p:txBody>
          <a:bodyPr wrap="square" rtlCol="1">
            <a:spAutoFit/>
          </a:bodyPr>
          <a:lstStyle/>
          <a:p>
            <a:r>
              <a:rPr lang="en-US" sz="2000" b="1" dirty="0" smtClean="0">
                <a:solidFill>
                  <a:srgbClr val="0000FF"/>
                </a:solidFill>
                <a:latin typeface="Times New Roman" pitchFamily="18" charset="0"/>
                <a:cs typeface="Times New Roman" pitchFamily="18" charset="0"/>
              </a:rPr>
              <a:t>0.059 × (22,855,680 + 118,910,000) = 8,364,175  </a:t>
            </a:r>
            <a:r>
              <a:rPr lang="en-US" sz="2000" b="1" dirty="0" err="1" smtClean="0">
                <a:solidFill>
                  <a:srgbClr val="0000FF"/>
                </a:solidFill>
                <a:latin typeface="Times New Roman" pitchFamily="18" charset="0"/>
                <a:cs typeface="Times New Roman" pitchFamily="18" charset="0"/>
              </a:rPr>
              <a:t>Rials</a:t>
            </a:r>
            <a:endParaRPr lang="fa-IR" sz="2000" b="1" dirty="0">
              <a:solidFill>
                <a:srgbClr val="0000FF"/>
              </a:solidFill>
              <a:latin typeface="Times New Roman" pitchFamily="18" charset="0"/>
              <a:cs typeface="Times New Roman" pitchFamily="18" charset="0"/>
            </a:endParaRPr>
          </a:p>
        </p:txBody>
      </p:sp>
      <p:sp>
        <p:nvSpPr>
          <p:cNvPr id="15" name="TextBox 14"/>
          <p:cNvSpPr txBox="1"/>
          <p:nvPr/>
        </p:nvSpPr>
        <p:spPr>
          <a:xfrm>
            <a:off x="1371600" y="5943600"/>
            <a:ext cx="7086600" cy="400110"/>
          </a:xfrm>
          <a:prstGeom prst="rect">
            <a:avLst/>
          </a:prstGeom>
          <a:noFill/>
        </p:spPr>
        <p:txBody>
          <a:bodyPr wrap="square" rtlCol="1">
            <a:spAutoFit/>
          </a:bodyPr>
          <a:lstStyle/>
          <a:p>
            <a:r>
              <a:rPr lang="en-US" sz="2000" b="1" dirty="0" smtClean="0">
                <a:solidFill>
                  <a:srgbClr val="0000FF"/>
                </a:solidFill>
                <a:latin typeface="Times New Roman" pitchFamily="18" charset="0"/>
                <a:cs typeface="Times New Roman" pitchFamily="18" charset="0"/>
              </a:rPr>
              <a:t>22,855,680 + 118,910,000 + 8,364,175 = 150,129,855  </a:t>
            </a:r>
            <a:r>
              <a:rPr lang="en-US" sz="2000" b="1" dirty="0" err="1" smtClean="0">
                <a:solidFill>
                  <a:srgbClr val="0000FF"/>
                </a:solidFill>
                <a:latin typeface="Times New Roman" pitchFamily="18" charset="0"/>
                <a:cs typeface="Times New Roman" pitchFamily="18" charset="0"/>
              </a:rPr>
              <a:t>Rials</a:t>
            </a:r>
            <a:endParaRPr lang="fa-IR" sz="2000" b="1" dirty="0">
              <a:solidFill>
                <a:srgbClr val="0000FF"/>
              </a:solidFill>
              <a:latin typeface="Times New Roman" pitchFamily="18" charset="0"/>
              <a:cs typeface="Times New Roman" pitchFamily="18" charset="0"/>
            </a:endParaRPr>
          </a:p>
        </p:txBody>
      </p:sp>
      <p:sp>
        <p:nvSpPr>
          <p:cNvPr id="16" name="TextBox 15"/>
          <p:cNvSpPr txBox="1"/>
          <p:nvPr/>
        </p:nvSpPr>
        <p:spPr>
          <a:xfrm>
            <a:off x="2971800" y="101025"/>
            <a:ext cx="4038600" cy="584775"/>
          </a:xfrm>
          <a:prstGeom prst="rect">
            <a:avLst/>
          </a:prstGeom>
          <a:noFill/>
        </p:spPr>
        <p:txBody>
          <a:bodyPr wrap="square" rtlCol="1">
            <a:spAutoFit/>
          </a:bodyPr>
          <a:lstStyle/>
          <a:p>
            <a:pPr algn="ctr" rtl="1"/>
            <a:r>
              <a:rPr lang="fa-IR" sz="3200" dirty="0" smtClean="0">
                <a:solidFill>
                  <a:srgbClr val="FF0000"/>
                </a:solidFill>
                <a:cs typeface="B Titr" pitchFamily="2" charset="-78"/>
              </a:rPr>
              <a:t>محاسبات:</a:t>
            </a:r>
            <a:endParaRPr lang="fa-IR" sz="3200" dirty="0">
              <a:solidFill>
                <a:srgbClr val="FF0000"/>
              </a:solidFill>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441347"/>
                                        </p:tgtEl>
                                        <p:attrNameLst>
                                          <p:attrName>style.visibility</p:attrName>
                                        </p:attrNameLst>
                                      </p:cBhvr>
                                      <p:to>
                                        <p:strVal val="visible"/>
                                      </p:to>
                                    </p:set>
                                    <p:anim calcmode="lin" valueType="num">
                                      <p:cBhvr>
                                        <p:cTn id="26" dur="1000" fill="hold"/>
                                        <p:tgtEl>
                                          <p:spTgt spid="441347"/>
                                        </p:tgtEl>
                                        <p:attrNameLst>
                                          <p:attrName>ppt_w</p:attrName>
                                        </p:attrNameLst>
                                      </p:cBhvr>
                                      <p:tavLst>
                                        <p:tav tm="0">
                                          <p:val>
                                            <p:fltVal val="0"/>
                                          </p:val>
                                        </p:tav>
                                        <p:tav tm="100000">
                                          <p:val>
                                            <p:strVal val="#ppt_w"/>
                                          </p:val>
                                        </p:tav>
                                      </p:tavLst>
                                    </p:anim>
                                    <p:anim calcmode="lin" valueType="num">
                                      <p:cBhvr>
                                        <p:cTn id="27" dur="1000" fill="hold"/>
                                        <p:tgtEl>
                                          <p:spTgt spid="44134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9"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23" presetClass="entr" presetSubtype="16"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1295400"/>
            <a:ext cx="7924800" cy="3352800"/>
          </a:xfrm>
          <a:prstGeom prst="roundRect">
            <a:avLst>
              <a:gd name="adj" fmla="val 16667"/>
            </a:avLst>
          </a:prstGeom>
          <a:solidFill>
            <a:schemeClr val="accent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362200"/>
            <a:ext cx="8229600" cy="1143000"/>
          </a:xfrm>
        </p:spPr>
        <p:txBody>
          <a:bodyPr vert="horz" lIns="91440" tIns="45720" rIns="91440" bIns="45720" rtlCol="0" anchor="ctr">
            <a:normAutofit/>
          </a:bodyPr>
          <a:lstStyle/>
          <a:p>
            <a:pPr algn="ctr"/>
            <a:r>
              <a:rPr lang="fa-IR" sz="5400" b="1" dirty="0" smtClean="0">
                <a:solidFill>
                  <a:srgbClr val="FF0000"/>
                </a:solidFill>
                <a:effectLst/>
                <a:cs typeface="B Nazanin" pitchFamily="2" charset="-78"/>
              </a:rPr>
              <a:t>ممیزی انرژي در تجهیزات</a:t>
            </a:r>
            <a:endParaRPr lang="en-US" sz="5400" b="1" dirty="0">
              <a:solidFill>
                <a:srgbClr val="FF0000"/>
              </a:solidFill>
              <a:effectLst/>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3" presetClass="entr" presetSubtype="16"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71600"/>
            <a:ext cx="6934200" cy="5029200"/>
          </a:xfrm>
        </p:spPr>
        <p:txBody>
          <a:bodyPr vert="horz" lIns="91440" tIns="45720" rIns="91440" bIns="45720" rtlCol="0">
            <a:noAutofit/>
          </a:bodyPr>
          <a:lstStyle/>
          <a:p>
            <a:pPr algn="r" rtl="1">
              <a:lnSpc>
                <a:spcPct val="200000"/>
              </a:lnSpc>
              <a:buFont typeface="Arial" pitchFamily="34" charset="0"/>
              <a:buAutoNum type="arabicParenR"/>
            </a:pPr>
            <a:r>
              <a:rPr lang="fa-IR" sz="2800" b="1" dirty="0" smtClean="0">
                <a:cs typeface="B Nazanin" pitchFamily="2" charset="-78"/>
              </a:rPr>
              <a:t>   تكنيك هاي اندازه گيري</a:t>
            </a:r>
          </a:p>
          <a:p>
            <a:pPr algn="r" rtl="1">
              <a:lnSpc>
                <a:spcPct val="200000"/>
              </a:lnSpc>
              <a:buFont typeface="Arial" pitchFamily="34" charset="0"/>
              <a:buAutoNum type="arabicParenR"/>
            </a:pPr>
            <a:r>
              <a:rPr lang="fa-IR" sz="2800" b="1" dirty="0" smtClean="0">
                <a:cs typeface="B Nazanin" pitchFamily="2" charset="-78"/>
              </a:rPr>
              <a:t>   بررسی كاركرد الكتروموتورها</a:t>
            </a:r>
          </a:p>
          <a:p>
            <a:pPr algn="r" rtl="1">
              <a:lnSpc>
                <a:spcPct val="200000"/>
              </a:lnSpc>
              <a:buFont typeface="Arial" pitchFamily="34" charset="0"/>
              <a:buAutoNum type="arabicParenR"/>
            </a:pPr>
            <a:r>
              <a:rPr lang="fa-IR" sz="2800" b="1" dirty="0" smtClean="0">
                <a:cs typeface="B Nazanin" pitchFamily="2" charset="-78"/>
              </a:rPr>
              <a:t>   بررسی كاركرد تجهیزات دوار</a:t>
            </a:r>
          </a:p>
          <a:p>
            <a:pPr algn="r" rtl="1">
              <a:lnSpc>
                <a:spcPct val="200000"/>
              </a:lnSpc>
              <a:buNone/>
            </a:pPr>
            <a:r>
              <a:rPr lang="fa-IR" sz="2800" b="1" dirty="0" smtClean="0">
                <a:cs typeface="B Nazanin" pitchFamily="2" charset="-78"/>
              </a:rPr>
              <a:t>                       (پمپ ها، فن ها و كمپرسورها)</a:t>
            </a:r>
          </a:p>
          <a:p>
            <a:pPr marL="596646" indent="-514350">
              <a:lnSpc>
                <a:spcPct val="200000"/>
              </a:lnSpc>
              <a:buFont typeface="+mj-lt"/>
              <a:buAutoNum type="arabicParenR" startAt="4"/>
            </a:pPr>
            <a:r>
              <a:rPr lang="fa-IR" sz="2800" b="1" dirty="0" smtClean="0">
                <a:cs typeface="B Nazanin" pitchFamily="2" charset="-78"/>
              </a:rPr>
              <a:t>بررسی كاركرد ترانسفورماتورها</a:t>
            </a:r>
            <a:endParaRPr lang="en-US" sz="2800" b="1" dirty="0" smtClean="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10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10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10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2286000"/>
            <a:ext cx="7620000" cy="1143000"/>
          </a:xfrm>
          <a:prstGeom prst="rect">
            <a:avLst/>
          </a:prstGeom>
          <a:solidFill>
            <a:schemeClr val="accent4">
              <a:lumMod val="40000"/>
              <a:lumOff val="60000"/>
            </a:schemeClr>
          </a:solidFill>
          <a:ln>
            <a:solidFill>
              <a:schemeClr val="accent4">
                <a:lumMod val="50000"/>
              </a:schemeClr>
            </a:solidFill>
          </a:ln>
        </p:spPr>
        <p:txBody>
          <a:bodyPr vert="horz" lIns="91440" tIns="45720" rIns="91440" bIns="45720" rtlCol="0" anchor="ctr">
            <a:normAutofit/>
          </a:bodyPr>
          <a:lstStyle/>
          <a:p>
            <a:pPr lvl="0" algn="ctr" rtl="1">
              <a:spcBef>
                <a:spcPct val="0"/>
              </a:spcBef>
            </a:pPr>
            <a:r>
              <a:rPr kumimoji="0" lang="fa-IR" sz="4800" b="1" i="0" u="none" strike="noStrike" kern="1200" cap="none" spc="0" normalizeH="0" baseline="0" noProof="0" dirty="0" smtClean="0">
                <a:ln>
                  <a:noFill/>
                </a:ln>
                <a:solidFill>
                  <a:srgbClr val="FF0000"/>
                </a:solidFill>
                <a:effectLst/>
                <a:uLnTx/>
                <a:uFillTx/>
                <a:latin typeface="+mj-lt"/>
                <a:ea typeface="+mj-ea"/>
                <a:cs typeface="B Nazanin" pitchFamily="2" charset="-78"/>
              </a:rPr>
              <a:t>1) </a:t>
            </a:r>
            <a:r>
              <a:rPr lang="fa-IR" sz="4800" b="1" dirty="0" smtClean="0">
                <a:solidFill>
                  <a:srgbClr val="FF0000"/>
                </a:solidFill>
                <a:cs typeface="B Nazanin" pitchFamily="2" charset="-78"/>
              </a:rPr>
              <a:t>تكنيك هاي اندازه گيري </a:t>
            </a:r>
            <a:endParaRPr kumimoji="0" lang="en-US" sz="4800" b="1"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1278029" y="228600"/>
            <a:ext cx="7180171" cy="1077218"/>
          </a:xfrm>
          <a:prstGeom prst="rect">
            <a:avLst/>
          </a:prstGeom>
          <a:noFill/>
          <a:ln w="9525">
            <a:noFill/>
            <a:miter lim="800000"/>
            <a:headEnd/>
            <a:tailEnd/>
          </a:ln>
        </p:spPr>
        <p:txBody>
          <a:bodyPr wrap="square" anchor="ctr">
            <a:spAutoFit/>
          </a:bodyPr>
          <a:lstStyle/>
          <a:p>
            <a:pPr algn="ctr" rtl="1"/>
            <a:r>
              <a:rPr lang="ar-SA" sz="3200" b="1" dirty="0">
                <a:solidFill>
                  <a:srgbClr val="FF0000"/>
                </a:solidFill>
                <a:latin typeface="Arial" pitchFamily="34" charset="0"/>
                <a:ea typeface="Times New Roman" pitchFamily="18" charset="0"/>
                <a:cs typeface="B Nazanin" pitchFamily="2" charset="-78"/>
              </a:rPr>
              <a:t>دستگاه اندازه </a:t>
            </a:r>
            <a:r>
              <a:rPr lang="ar-SA" sz="3200" b="1" dirty="0" smtClean="0">
                <a:solidFill>
                  <a:srgbClr val="FF0000"/>
                </a:solidFill>
                <a:latin typeface="Arial" pitchFamily="34" charset="0"/>
                <a:ea typeface="Times New Roman" pitchFamily="18" charset="0"/>
                <a:cs typeface="B Nazanin" pitchFamily="2" charset="-78"/>
              </a:rPr>
              <a:t>گيري</a:t>
            </a:r>
            <a:r>
              <a:rPr lang="fa-IR" sz="3200" b="1" dirty="0" smtClean="0">
                <a:solidFill>
                  <a:srgbClr val="FF0000"/>
                </a:solidFill>
                <a:latin typeface="Arial" pitchFamily="34" charset="0"/>
                <a:ea typeface="Times New Roman" pitchFamily="18" charset="0"/>
                <a:cs typeface="B Nazanin" pitchFamily="2" charset="-78"/>
              </a:rPr>
              <a:t> و ثبت</a:t>
            </a:r>
            <a:r>
              <a:rPr lang="ar-SA" sz="3200" b="1" dirty="0" smtClean="0">
                <a:solidFill>
                  <a:srgbClr val="FF0000"/>
                </a:solidFill>
                <a:latin typeface="Arial" pitchFamily="34" charset="0"/>
                <a:ea typeface="Times New Roman" pitchFamily="18" charset="0"/>
                <a:cs typeface="B Nazanin" pitchFamily="2" charset="-78"/>
              </a:rPr>
              <a:t> </a:t>
            </a:r>
            <a:r>
              <a:rPr lang="fa-IR" sz="3200" b="1" dirty="0" smtClean="0">
                <a:solidFill>
                  <a:srgbClr val="FF0000"/>
                </a:solidFill>
                <a:latin typeface="Arial" pitchFamily="34" charset="0"/>
                <a:ea typeface="Times New Roman" pitchFamily="18" charset="0"/>
                <a:cs typeface="B Nazanin" pitchFamily="2" charset="-78"/>
              </a:rPr>
              <a:t>پارامترهاي </a:t>
            </a:r>
            <a:r>
              <a:rPr lang="ar-SA" sz="3200" b="1" dirty="0" smtClean="0">
                <a:solidFill>
                  <a:srgbClr val="FF0000"/>
                </a:solidFill>
                <a:latin typeface="Arial" pitchFamily="34" charset="0"/>
                <a:ea typeface="Times New Roman" pitchFamily="18" charset="0"/>
                <a:cs typeface="B Nazanin" pitchFamily="2" charset="-78"/>
              </a:rPr>
              <a:t>الکتريکي</a:t>
            </a:r>
            <a:endParaRPr lang="fa-IR" sz="3200" b="1" dirty="0">
              <a:solidFill>
                <a:srgbClr val="FF0000"/>
              </a:solidFill>
              <a:latin typeface="Arial" pitchFamily="34" charset="0"/>
              <a:ea typeface="Times New Roman" pitchFamily="18" charset="0"/>
              <a:cs typeface="B Nazanin" pitchFamily="2" charset="-78"/>
            </a:endParaRPr>
          </a:p>
          <a:p>
            <a:pPr algn="ctr" rtl="1"/>
            <a:r>
              <a:rPr lang="en-US" sz="3200" b="1" dirty="0">
                <a:solidFill>
                  <a:srgbClr val="FF0000"/>
                </a:solidFill>
                <a:ea typeface="Times New Roman" pitchFamily="18" charset="0"/>
                <a:cs typeface="B Nazanin" pitchFamily="2" charset="-78"/>
              </a:rPr>
              <a:t>Power Harmonic Analyzer</a:t>
            </a:r>
            <a:r>
              <a:rPr lang="ar-SA" sz="3200" b="1" dirty="0">
                <a:solidFill>
                  <a:srgbClr val="FF0000"/>
                </a:solidFill>
                <a:latin typeface="Arial" pitchFamily="34" charset="0"/>
                <a:ea typeface="Times New Roman" pitchFamily="18" charset="0"/>
                <a:cs typeface="B Nazanin" pitchFamily="2" charset="-78"/>
              </a:rPr>
              <a:t> </a:t>
            </a:r>
            <a:endParaRPr lang="en-US" sz="3200" b="1" dirty="0">
              <a:solidFill>
                <a:srgbClr val="FF0000"/>
              </a:solidFill>
              <a:latin typeface="Arial" pitchFamily="34" charset="0"/>
              <a:ea typeface="Times New Roman" pitchFamily="18" charset="0"/>
              <a:cs typeface="B Nazanin" pitchFamily="2" charset="-78"/>
            </a:endParaRPr>
          </a:p>
        </p:txBody>
      </p:sp>
      <p:pic>
        <p:nvPicPr>
          <p:cNvPr id="8" name="Picture 7" descr="\\192.168.2.245\Public\PAHLEVANZADEH\POWER\img_5.jpg"/>
          <p:cNvPicPr/>
          <p:nvPr/>
        </p:nvPicPr>
        <p:blipFill>
          <a:blip r:embed="rId2"/>
          <a:srcRect l="2448" t="26961" r="2402" b="27390"/>
          <a:stretch>
            <a:fillRect/>
          </a:stretch>
        </p:blipFill>
        <p:spPr bwMode="auto">
          <a:xfrm>
            <a:off x="5105400" y="1828800"/>
            <a:ext cx="3641381" cy="1752600"/>
          </a:xfrm>
          <a:prstGeom prst="rect">
            <a:avLst/>
          </a:prstGeom>
          <a:noFill/>
          <a:ln w="9525">
            <a:noFill/>
            <a:miter lim="800000"/>
            <a:headEnd/>
            <a:tailEnd/>
          </a:ln>
        </p:spPr>
      </p:pic>
      <p:pic>
        <p:nvPicPr>
          <p:cNvPr id="9" name="Picture 8" descr="\\192.168.2.245\Public\PAHLEVANZADEH\POWER\MI_2592_PowerQ4.jpg"/>
          <p:cNvPicPr/>
          <p:nvPr/>
        </p:nvPicPr>
        <p:blipFill>
          <a:blip r:embed="rId3" cstate="print"/>
          <a:srcRect l="4045" t="4536" r="10833" b="5382"/>
          <a:stretch>
            <a:fillRect/>
          </a:stretch>
        </p:blipFill>
        <p:spPr bwMode="auto">
          <a:xfrm>
            <a:off x="1143000" y="3367200"/>
            <a:ext cx="3810000" cy="25002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Effect transition="in" filter="fade">
                                      <p:cBhvr>
                                        <p:cTn id="9" dur="1000"/>
                                        <p:tgtEl>
                                          <p:spTgt spid="29698"/>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328620"/>
          <p:cNvPicPr/>
          <p:nvPr/>
        </p:nvPicPr>
        <p:blipFill>
          <a:blip r:embed="rId2"/>
          <a:srcRect/>
          <a:stretch>
            <a:fillRect/>
          </a:stretch>
        </p:blipFill>
        <p:spPr bwMode="auto">
          <a:xfrm>
            <a:off x="3352800" y="1600200"/>
            <a:ext cx="3352800" cy="4038600"/>
          </a:xfrm>
          <a:prstGeom prst="rect">
            <a:avLst/>
          </a:prstGeom>
          <a:noFill/>
          <a:ln w="9525">
            <a:noFill/>
            <a:miter lim="800000"/>
            <a:headEnd/>
            <a:tailEnd/>
          </a:ln>
        </p:spPr>
      </p:pic>
      <p:sp>
        <p:nvSpPr>
          <p:cNvPr id="5" name="Rectangle 6"/>
          <p:cNvSpPr>
            <a:spLocks noChangeArrowheads="1"/>
          </p:cNvSpPr>
          <p:nvPr/>
        </p:nvSpPr>
        <p:spPr bwMode="auto">
          <a:xfrm>
            <a:off x="1278029" y="228600"/>
            <a:ext cx="7180171" cy="584775"/>
          </a:xfrm>
          <a:prstGeom prst="rect">
            <a:avLst/>
          </a:prstGeom>
          <a:noFill/>
          <a:ln w="9525">
            <a:noFill/>
            <a:miter lim="800000"/>
            <a:headEnd/>
            <a:tailEnd/>
          </a:ln>
        </p:spPr>
        <p:txBody>
          <a:bodyPr wrap="square" anchor="ctr">
            <a:spAutoFit/>
          </a:bodyPr>
          <a:lstStyle/>
          <a:p>
            <a:pPr algn="ctr" rtl="1"/>
            <a:r>
              <a:rPr lang="ar-SA" sz="3200" b="1" dirty="0">
                <a:solidFill>
                  <a:srgbClr val="FF0000"/>
                </a:solidFill>
                <a:latin typeface="Arial" pitchFamily="34" charset="0"/>
                <a:ea typeface="Times New Roman" pitchFamily="18" charset="0"/>
                <a:cs typeface="B Nazanin" pitchFamily="2" charset="-78"/>
              </a:rPr>
              <a:t>دستگاه اندازه </a:t>
            </a:r>
            <a:r>
              <a:rPr lang="ar-SA" sz="3200" b="1" dirty="0" smtClean="0">
                <a:solidFill>
                  <a:srgbClr val="FF0000"/>
                </a:solidFill>
                <a:latin typeface="Arial" pitchFamily="34" charset="0"/>
                <a:ea typeface="Times New Roman" pitchFamily="18" charset="0"/>
                <a:cs typeface="B Nazanin" pitchFamily="2" charset="-78"/>
              </a:rPr>
              <a:t>گيري</a:t>
            </a:r>
            <a:r>
              <a:rPr lang="fa-IR" sz="3200" b="1" dirty="0" smtClean="0">
                <a:solidFill>
                  <a:srgbClr val="FF0000"/>
                </a:solidFill>
                <a:latin typeface="Arial" pitchFamily="34" charset="0"/>
                <a:ea typeface="Times New Roman" pitchFamily="18" charset="0"/>
                <a:cs typeface="B Nazanin" pitchFamily="2" charset="-78"/>
              </a:rPr>
              <a:t> لحظه ای</a:t>
            </a:r>
            <a:r>
              <a:rPr lang="ar-SA" sz="3200" b="1" dirty="0" smtClean="0">
                <a:solidFill>
                  <a:srgbClr val="FF0000"/>
                </a:solidFill>
                <a:latin typeface="Arial" pitchFamily="34" charset="0"/>
                <a:ea typeface="Times New Roman" pitchFamily="18" charset="0"/>
                <a:cs typeface="B Nazanin" pitchFamily="2" charset="-78"/>
              </a:rPr>
              <a:t> </a:t>
            </a:r>
            <a:r>
              <a:rPr lang="fa-IR" sz="3200" b="1" dirty="0" smtClean="0">
                <a:solidFill>
                  <a:srgbClr val="FF0000"/>
                </a:solidFill>
                <a:latin typeface="Arial" pitchFamily="34" charset="0"/>
                <a:ea typeface="Times New Roman" pitchFamily="18" charset="0"/>
                <a:cs typeface="B Nazanin" pitchFamily="2" charset="-78"/>
              </a:rPr>
              <a:t>پارامترهاي </a:t>
            </a:r>
            <a:r>
              <a:rPr lang="ar-SA" sz="3200" b="1" dirty="0" smtClean="0">
                <a:solidFill>
                  <a:srgbClr val="FF0000"/>
                </a:solidFill>
                <a:latin typeface="Arial" pitchFamily="34" charset="0"/>
                <a:ea typeface="Times New Roman" pitchFamily="18" charset="0"/>
                <a:cs typeface="B Nazanin" pitchFamily="2" charset="-78"/>
              </a:rPr>
              <a:t>الکتريکي</a:t>
            </a:r>
            <a:endParaRPr lang="fa-IR" sz="3200" b="1" dirty="0">
              <a:solidFill>
                <a:srgbClr val="FF0000"/>
              </a:solidFill>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ctrTitle"/>
          </p:nvPr>
        </p:nvSpPr>
        <p:spPr bwMode="auto">
          <a:xfrm>
            <a:off x="2286000" y="228600"/>
            <a:ext cx="4996881" cy="646331"/>
          </a:xfrm>
          <a:prstGeom prst="rect">
            <a:avLst/>
          </a:prstGeom>
          <a:noFill/>
          <a:ln w="9525">
            <a:noFill/>
            <a:miter lim="800000"/>
            <a:headEnd/>
            <a:tailEnd/>
          </a:ln>
        </p:spPr>
        <p:txBody>
          <a:bodyPr wrap="square" anchor="ctr">
            <a:spAutoFit/>
          </a:bodyPr>
          <a:lstStyle/>
          <a:p>
            <a:pPr algn="ctr" rtl="1"/>
            <a:r>
              <a:rPr lang="fa-IR" sz="3600" b="1" dirty="0">
                <a:solidFill>
                  <a:srgbClr val="FF0000"/>
                </a:solidFill>
                <a:effectLst/>
                <a:latin typeface="Arial" pitchFamily="34" charset="0"/>
                <a:ea typeface="Times New Roman" pitchFamily="18" charset="0"/>
                <a:cs typeface="B Titr" pitchFamily="2" charset="-78"/>
              </a:rPr>
              <a:t>دستگاه سرعت </a:t>
            </a:r>
            <a:r>
              <a:rPr lang="fa-IR" sz="3600" b="1" dirty="0" smtClean="0">
                <a:solidFill>
                  <a:srgbClr val="FF0000"/>
                </a:solidFill>
                <a:effectLst/>
                <a:latin typeface="Arial" pitchFamily="34" charset="0"/>
                <a:ea typeface="Times New Roman" pitchFamily="18" charset="0"/>
                <a:cs typeface="B Titr" pitchFamily="2" charset="-78"/>
              </a:rPr>
              <a:t>سنج</a:t>
            </a:r>
            <a:endParaRPr lang="en-US" sz="3600" b="1" dirty="0">
              <a:solidFill>
                <a:srgbClr val="FF0000"/>
              </a:solidFill>
              <a:effectLst/>
              <a:latin typeface="Arial" pitchFamily="34" charset="0"/>
              <a:ea typeface="Times New Roman" pitchFamily="18" charset="0"/>
              <a:cs typeface="B Titr" pitchFamily="2" charset="-78"/>
            </a:endParaRPr>
          </a:p>
        </p:txBody>
      </p:sp>
      <p:pic>
        <p:nvPicPr>
          <p:cNvPr id="47108" name="Picture 4" descr="New Picture"/>
          <p:cNvPicPr>
            <a:picLocks noChangeAspect="1" noChangeArrowheads="1"/>
          </p:cNvPicPr>
          <p:nvPr/>
        </p:nvPicPr>
        <p:blipFill>
          <a:blip r:embed="rId2" cstate="print">
            <a:clrChange>
              <a:clrFrom>
                <a:srgbClr val="FFFFFB"/>
              </a:clrFrom>
              <a:clrTo>
                <a:srgbClr val="FFFFFB">
                  <a:alpha val="0"/>
                </a:srgbClr>
              </a:clrTo>
            </a:clrChange>
          </a:blip>
          <a:srcRect l="6873" b="6496"/>
          <a:stretch>
            <a:fillRect/>
          </a:stretch>
        </p:blipFill>
        <p:spPr bwMode="auto">
          <a:xfrm>
            <a:off x="3505200" y="1482842"/>
            <a:ext cx="2667000" cy="3426218"/>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ppt_x</p:attrName>
                                        </p:attrNameLst>
                                      </p:cBhvr>
                                      <p:tavLst>
                                        <p:tav tm="0">
                                          <p:val>
                                            <p:strVal val="#ppt_x-.2"/>
                                          </p:val>
                                        </p:tav>
                                        <p:tav tm="100000">
                                          <p:val>
                                            <p:strVal val="#ppt_x"/>
                                          </p:val>
                                        </p:tav>
                                      </p:tavLst>
                                    </p:anim>
                                    <p:anim calcmode="lin" valueType="num">
                                      <p:cBhvr>
                                        <p:cTn id="8" dur="1000" fill="hold"/>
                                        <p:tgtEl>
                                          <p:spTgt spid="471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7108"/>
                                        </p:tgtEl>
                                        <p:attrNameLst>
                                          <p:attrName>style.visibility</p:attrName>
                                        </p:attrNameLst>
                                      </p:cBhvr>
                                      <p:to>
                                        <p:strVal val="visible"/>
                                      </p:to>
                                    </p:set>
                                    <p:anim calcmode="lin" valueType="num">
                                      <p:cBhvr>
                                        <p:cTn id="14" dur="500" fill="hold"/>
                                        <p:tgtEl>
                                          <p:spTgt spid="47108"/>
                                        </p:tgtEl>
                                        <p:attrNameLst>
                                          <p:attrName>ppt_x</p:attrName>
                                        </p:attrNameLst>
                                      </p:cBhvr>
                                      <p:tavLst>
                                        <p:tav tm="0">
                                          <p:val>
                                            <p:strVal val="#ppt_x-.2"/>
                                          </p:val>
                                        </p:tav>
                                        <p:tav tm="100000">
                                          <p:val>
                                            <p:strVal val="#ppt_x"/>
                                          </p:val>
                                        </p:tav>
                                      </p:tavLst>
                                    </p:anim>
                                    <p:anim calcmode="lin" valueType="num">
                                      <p:cBhvr>
                                        <p:cTn id="15" dur="500" fill="hold"/>
                                        <p:tgtEl>
                                          <p:spTgt spid="47108"/>
                                        </p:tgtEl>
                                        <p:attrNameLst>
                                          <p:attrName>ppt_y</p:attrName>
                                        </p:attrNameLst>
                                      </p:cBhvr>
                                      <p:tavLst>
                                        <p:tav tm="0">
                                          <p:val>
                                            <p:strVal val="#ppt_y"/>
                                          </p:val>
                                        </p:tav>
                                        <p:tav tm="100000">
                                          <p:val>
                                            <p:strVal val="#ppt_y"/>
                                          </p:val>
                                        </p:tav>
                                      </p:tavLst>
                                    </p:anim>
                                    <p:animEffect transition="in" filter="wipe(right)" prLst="gradientSize: 0.1">
                                      <p:cBhvr>
                                        <p:cTn id="16"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04800"/>
            <a:ext cx="7498080" cy="1143000"/>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fa-IR" sz="4400" b="1" dirty="0" smtClean="0">
                <a:solidFill>
                  <a:srgbClr val="990033"/>
                </a:solidFill>
                <a:effectLst/>
                <a:cs typeface="B Titr" pitchFamily="2" charset="-78"/>
              </a:rPr>
              <a:t>سرفصل مطالب</a:t>
            </a:r>
          </a:p>
        </p:txBody>
      </p:sp>
      <p:sp>
        <p:nvSpPr>
          <p:cNvPr id="3" name="Content Placeholder 2"/>
          <p:cNvSpPr>
            <a:spLocks noGrp="1"/>
          </p:cNvSpPr>
          <p:nvPr>
            <p:ph idx="1"/>
          </p:nvPr>
        </p:nvSpPr>
        <p:spPr>
          <a:xfrm>
            <a:off x="1112520" y="1371600"/>
            <a:ext cx="7726680" cy="5486400"/>
          </a:xfrm>
        </p:spPr>
        <p:txBody>
          <a:bodyPr>
            <a:noAutofit/>
          </a:bodyPr>
          <a:lstStyle/>
          <a:p>
            <a:pPr>
              <a:lnSpc>
                <a:spcPct val="150000"/>
              </a:lnSpc>
              <a:buFont typeface="Wingdings" pitchFamily="2" charset="2"/>
              <a:buChar char="q"/>
            </a:pPr>
            <a:r>
              <a:rPr lang="fa-IR" dirty="0" smtClean="0">
                <a:solidFill>
                  <a:srgbClr val="FF0000"/>
                </a:solidFill>
                <a:cs typeface="B Homa" pitchFamily="2" charset="-78"/>
              </a:rPr>
              <a:t>مدیریت انرژی و اهمیت آن </a:t>
            </a:r>
          </a:p>
          <a:p>
            <a:pPr>
              <a:lnSpc>
                <a:spcPct val="150000"/>
              </a:lnSpc>
              <a:buFont typeface="Wingdings" pitchFamily="2" charset="2"/>
              <a:buChar char="q"/>
            </a:pPr>
            <a:r>
              <a:rPr lang="fa-IR" dirty="0" smtClean="0">
                <a:solidFill>
                  <a:srgbClr val="FF0000"/>
                </a:solidFill>
                <a:cs typeface="B Homa" pitchFamily="2" charset="-78"/>
              </a:rPr>
              <a:t>بررسی پارامترهای قبوض برق </a:t>
            </a:r>
          </a:p>
          <a:p>
            <a:pPr>
              <a:lnSpc>
                <a:spcPct val="150000"/>
              </a:lnSpc>
              <a:buFont typeface="Wingdings" pitchFamily="2" charset="2"/>
              <a:buChar char="q"/>
            </a:pPr>
            <a:r>
              <a:rPr lang="fa-IR" dirty="0" smtClean="0">
                <a:solidFill>
                  <a:srgbClr val="FF0000"/>
                </a:solidFill>
                <a:cs typeface="B Homa" pitchFamily="2" charset="-78"/>
              </a:rPr>
              <a:t>ممیزی انرژی در تجهیزات</a:t>
            </a:r>
          </a:p>
          <a:p>
            <a:pPr>
              <a:lnSpc>
                <a:spcPct val="150000"/>
              </a:lnSpc>
              <a:buFont typeface="Wingdings" pitchFamily="2" charset="2"/>
              <a:buChar char="q"/>
            </a:pPr>
            <a:r>
              <a:rPr lang="fa-IR" dirty="0" smtClean="0">
                <a:solidFill>
                  <a:srgbClr val="FF0000"/>
                </a:solidFill>
                <a:cs typeface="B Homa" pitchFamily="2" charset="-78"/>
              </a:rPr>
              <a:t> کیفیت توان</a:t>
            </a:r>
          </a:p>
          <a:p>
            <a:pPr>
              <a:lnSpc>
                <a:spcPct val="150000"/>
              </a:lnSpc>
              <a:buFont typeface="Wingdings" pitchFamily="2" charset="2"/>
              <a:buChar char="q"/>
            </a:pPr>
            <a:r>
              <a:rPr lang="fa-IR" dirty="0" smtClean="0">
                <a:solidFill>
                  <a:srgbClr val="FF0000"/>
                </a:solidFill>
                <a:cs typeface="B Homa" pitchFamily="2" charset="-78"/>
              </a:rPr>
              <a:t> سیستم روشنایی</a:t>
            </a:r>
          </a:p>
          <a:p>
            <a:pPr>
              <a:lnSpc>
                <a:spcPct val="150000"/>
              </a:lnSpc>
              <a:buFont typeface="Wingdings" pitchFamily="2" charset="2"/>
              <a:buChar char="q"/>
            </a:pPr>
            <a:r>
              <a:rPr lang="fa-IR" dirty="0" smtClean="0">
                <a:solidFill>
                  <a:srgbClr val="FF0000"/>
                </a:solidFill>
                <a:cs typeface="B Homa" pitchFamily="2" charset="-78"/>
              </a:rPr>
              <a:t> شاخص های اقتصادی</a:t>
            </a:r>
            <a:endParaRPr lang="fa-IR" dirty="0">
              <a:solidFill>
                <a:srgbClr val="FF0000"/>
              </a:solidFill>
              <a:cs typeface="B Homa"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2"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2" presetClass="entr" presetSubtype="2"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ctrTitle"/>
          </p:nvPr>
        </p:nvSpPr>
        <p:spPr bwMode="auto">
          <a:xfrm>
            <a:off x="457200" y="294382"/>
            <a:ext cx="8229600" cy="1200329"/>
          </a:xfrm>
          <a:prstGeom prst="rect">
            <a:avLst/>
          </a:prstGeom>
          <a:noFill/>
          <a:ln w="9525">
            <a:noFill/>
            <a:miter lim="800000"/>
            <a:headEnd/>
            <a:tailEnd/>
          </a:ln>
        </p:spPr>
        <p:txBody>
          <a:bodyPr wrap="square" anchor="ctr">
            <a:spAutoFit/>
          </a:bodyPr>
          <a:lstStyle/>
          <a:p>
            <a:pPr algn="ctr" rtl="1"/>
            <a:r>
              <a:rPr lang="fa-IR" sz="3600" b="1" dirty="0">
                <a:solidFill>
                  <a:srgbClr val="FF0000"/>
                </a:solidFill>
                <a:effectLst/>
                <a:latin typeface="Arial" pitchFamily="34" charset="0"/>
                <a:ea typeface="Times New Roman" pitchFamily="18" charset="0"/>
                <a:cs typeface="B Titr" pitchFamily="2" charset="-78"/>
              </a:rPr>
              <a:t>دستگاه اندازه گيري شدت نور</a:t>
            </a:r>
            <a:br>
              <a:rPr lang="fa-IR" sz="3600" b="1" dirty="0">
                <a:solidFill>
                  <a:srgbClr val="FF0000"/>
                </a:solidFill>
                <a:effectLst/>
                <a:latin typeface="Arial" pitchFamily="34" charset="0"/>
                <a:ea typeface="Times New Roman" pitchFamily="18" charset="0"/>
                <a:cs typeface="B Titr" pitchFamily="2" charset="-78"/>
              </a:rPr>
            </a:br>
            <a:r>
              <a:rPr lang="en-US" sz="3600" b="1" dirty="0" err="1">
                <a:solidFill>
                  <a:srgbClr val="FF0000"/>
                </a:solidFill>
                <a:effectLst/>
                <a:latin typeface="Arial" pitchFamily="34" charset="0"/>
                <a:ea typeface="Times New Roman" pitchFamily="18" charset="0"/>
                <a:cs typeface="B Titr" pitchFamily="2" charset="-78"/>
              </a:rPr>
              <a:t>Lux</a:t>
            </a:r>
            <a:r>
              <a:rPr lang="en-US" sz="3600" b="1" dirty="0">
                <a:solidFill>
                  <a:srgbClr val="FF0000"/>
                </a:solidFill>
                <a:effectLst/>
                <a:latin typeface="Arial" pitchFamily="34" charset="0"/>
                <a:ea typeface="Times New Roman" pitchFamily="18" charset="0"/>
                <a:cs typeface="B Titr" pitchFamily="2" charset="-78"/>
              </a:rPr>
              <a:t> </a:t>
            </a:r>
            <a:r>
              <a:rPr lang="en-US" sz="3600" b="1" dirty="0" smtClean="0">
                <a:solidFill>
                  <a:srgbClr val="FF0000"/>
                </a:solidFill>
                <a:effectLst/>
                <a:latin typeface="Arial" pitchFamily="34" charset="0"/>
                <a:ea typeface="Times New Roman" pitchFamily="18" charset="0"/>
                <a:cs typeface="B Titr" pitchFamily="2" charset="-78"/>
              </a:rPr>
              <a:t>meter</a:t>
            </a:r>
            <a:endParaRPr lang="en-US" sz="3600" b="1" dirty="0">
              <a:solidFill>
                <a:srgbClr val="FF0000"/>
              </a:solidFill>
              <a:effectLst/>
              <a:latin typeface="Arial" pitchFamily="34" charset="0"/>
              <a:ea typeface="Times New Roman" pitchFamily="18" charset="0"/>
              <a:cs typeface="B Titr" pitchFamily="2" charset="-78"/>
            </a:endParaRPr>
          </a:p>
        </p:txBody>
      </p:sp>
      <p:pic>
        <p:nvPicPr>
          <p:cNvPr id="158724" name="Picture 4" descr="DSC00379"/>
          <p:cNvPicPr>
            <a:picLocks noChangeAspect="1" noChangeArrowheads="1"/>
          </p:cNvPicPr>
          <p:nvPr/>
        </p:nvPicPr>
        <p:blipFill>
          <a:blip r:embed="rId2" cstate="print"/>
          <a:srcRect/>
          <a:stretch>
            <a:fillRect/>
          </a:stretch>
        </p:blipFill>
        <p:spPr bwMode="auto">
          <a:xfrm>
            <a:off x="2667000" y="1895475"/>
            <a:ext cx="4343400" cy="325755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slide(fromBottom)">
                                      <p:cBhvr>
                                        <p:cTn id="7" dur="1000"/>
                                        <p:tgtEl>
                                          <p:spTgt spid="15872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8724"/>
                                        </p:tgtEl>
                                        <p:attrNameLst>
                                          <p:attrName>style.visibility</p:attrName>
                                        </p:attrNameLst>
                                      </p:cBhvr>
                                      <p:to>
                                        <p:strVal val="visible"/>
                                      </p:to>
                                    </p:set>
                                    <p:animEffect transition="in" filter="wedge">
                                      <p:cBhvr>
                                        <p:cTn id="12" dur="10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98080" cy="1143000"/>
          </a:xfrm>
        </p:spPr>
        <p:txBody>
          <a:bodyPr>
            <a:normAutofit/>
          </a:bodyPr>
          <a:lstStyle/>
          <a:p>
            <a:pPr algn="ctr"/>
            <a:r>
              <a:rPr lang="ar-SA" sz="3600" dirty="0" smtClean="0">
                <a:solidFill>
                  <a:srgbClr val="FF0000"/>
                </a:solidFill>
                <a:effectLst/>
                <a:cs typeface="B Titr" pitchFamily="2" charset="-78"/>
              </a:rPr>
              <a:t>دستگاه دبي سنج التراسونيك</a:t>
            </a:r>
            <a:endParaRPr lang="fa-IR" sz="3600" dirty="0">
              <a:solidFill>
                <a:srgbClr val="FF0000"/>
              </a:solidFill>
              <a:effectLst/>
              <a:cs typeface="B Titr" pitchFamily="2" charset="-78"/>
            </a:endParaRPr>
          </a:p>
        </p:txBody>
      </p:sp>
      <p:pic>
        <p:nvPicPr>
          <p:cNvPr id="4" name="Picture 3"/>
          <p:cNvPicPr/>
          <p:nvPr/>
        </p:nvPicPr>
        <p:blipFill>
          <a:blip r:embed="rId2"/>
          <a:srcRect/>
          <a:stretch>
            <a:fillRect/>
          </a:stretch>
        </p:blipFill>
        <p:spPr bwMode="auto">
          <a:xfrm>
            <a:off x="2362200" y="1752600"/>
            <a:ext cx="5410200" cy="3809999"/>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98080" cy="1143000"/>
          </a:xfrm>
        </p:spPr>
        <p:txBody>
          <a:bodyPr>
            <a:normAutofit/>
          </a:bodyPr>
          <a:lstStyle/>
          <a:p>
            <a:pPr algn="ctr"/>
            <a:r>
              <a:rPr lang="ar-SA" sz="3600" dirty="0" smtClean="0">
                <a:solidFill>
                  <a:srgbClr val="FF0000"/>
                </a:solidFill>
                <a:effectLst/>
                <a:cs typeface="B Titr" pitchFamily="2" charset="-78"/>
              </a:rPr>
              <a:t>دماسنج غير تماسي</a:t>
            </a:r>
            <a:r>
              <a:rPr lang="fa-IR" sz="3600" dirty="0" smtClean="0">
                <a:solidFill>
                  <a:srgbClr val="FF0000"/>
                </a:solidFill>
                <a:effectLst/>
                <a:cs typeface="B Titr" pitchFamily="2" charset="-78"/>
              </a:rPr>
              <a:t> (</a:t>
            </a:r>
            <a:r>
              <a:rPr lang="ar-SA" sz="3600" dirty="0" smtClean="0">
                <a:solidFill>
                  <a:srgbClr val="FF0000"/>
                </a:solidFill>
                <a:effectLst/>
                <a:cs typeface="B Titr" pitchFamily="2" charset="-78"/>
              </a:rPr>
              <a:t> </a:t>
            </a:r>
            <a:r>
              <a:rPr lang="en-US" sz="3600" dirty="0" err="1" smtClean="0">
                <a:solidFill>
                  <a:srgbClr val="FF0000"/>
                </a:solidFill>
                <a:effectLst/>
                <a:cs typeface="B Titr" pitchFamily="2" charset="-78"/>
              </a:rPr>
              <a:t>Testo</a:t>
            </a:r>
            <a:r>
              <a:rPr lang="en-US" sz="3600" dirty="0" smtClean="0">
                <a:solidFill>
                  <a:srgbClr val="FF0000"/>
                </a:solidFill>
                <a:effectLst/>
                <a:cs typeface="B Titr" pitchFamily="2" charset="-78"/>
              </a:rPr>
              <a:t> 845</a:t>
            </a:r>
            <a:r>
              <a:rPr lang="fa-IR" sz="3600" dirty="0" smtClean="0">
                <a:solidFill>
                  <a:srgbClr val="FF0000"/>
                </a:solidFill>
                <a:effectLst/>
                <a:cs typeface="B Titr" pitchFamily="2" charset="-78"/>
              </a:rPr>
              <a:t>)</a:t>
            </a:r>
            <a:endParaRPr lang="fa-IR" sz="3600" dirty="0">
              <a:solidFill>
                <a:srgbClr val="FF0000"/>
              </a:solidFill>
              <a:effectLst/>
              <a:cs typeface="B Titr" pitchFamily="2" charset="-78"/>
            </a:endParaRPr>
          </a:p>
        </p:txBody>
      </p:sp>
      <p:pic>
        <p:nvPicPr>
          <p:cNvPr id="4" name="Picture 3" descr="\\192.168.2.245\Public\HADAVANDI\0\testo-845-infrared-thermometer-left_pdpz (1).jpg"/>
          <p:cNvPicPr/>
          <p:nvPr/>
        </p:nvPicPr>
        <p:blipFill>
          <a:blip r:embed="rId2"/>
          <a:srcRect l="17558" t="1154" r="18420" b="2164"/>
          <a:stretch>
            <a:fillRect/>
          </a:stretch>
        </p:blipFill>
        <p:spPr bwMode="auto">
          <a:xfrm>
            <a:off x="3200400" y="1600200"/>
            <a:ext cx="3352800" cy="44196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600" dirty="0" smtClean="0">
                <a:solidFill>
                  <a:srgbClr val="FF0000"/>
                </a:solidFill>
                <a:effectLst/>
                <a:cs typeface="B Titr" pitchFamily="2" charset="-78"/>
              </a:rPr>
              <a:t>دستگاه اندازه گيري دما ، رطوبت  و سرعت جريان هوا</a:t>
            </a:r>
            <a:endParaRPr lang="fa-IR" sz="3600" dirty="0">
              <a:solidFill>
                <a:srgbClr val="FF0000"/>
              </a:solidFill>
              <a:effectLst/>
              <a:cs typeface="B Titr" pitchFamily="2" charset="-78"/>
            </a:endParaRPr>
          </a:p>
        </p:txBody>
      </p:sp>
      <p:pic>
        <p:nvPicPr>
          <p:cNvPr id="4" name="Picture 3" descr="\\192.168.2.245\Public\HADAVANDI\53\testo-410-2-vane-anemometer-3_pdpz.jpg"/>
          <p:cNvPicPr/>
          <p:nvPr/>
        </p:nvPicPr>
        <p:blipFill>
          <a:blip r:embed="rId2"/>
          <a:srcRect l="28107" t="6361" r="26467" b="5924"/>
          <a:stretch>
            <a:fillRect/>
          </a:stretch>
        </p:blipFill>
        <p:spPr bwMode="auto">
          <a:xfrm>
            <a:off x="3814328" y="1676400"/>
            <a:ext cx="2357872" cy="45720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Righ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98080" cy="1143000"/>
          </a:xfrm>
        </p:spPr>
        <p:txBody>
          <a:bodyPr>
            <a:normAutofit/>
          </a:bodyPr>
          <a:lstStyle/>
          <a:p>
            <a:pPr algn="ctr"/>
            <a:r>
              <a:rPr lang="ar-SA" sz="3600" dirty="0" smtClean="0">
                <a:solidFill>
                  <a:srgbClr val="FF0000"/>
                </a:solidFill>
                <a:effectLst/>
                <a:cs typeface="B Titr" pitchFamily="2" charset="-78"/>
              </a:rPr>
              <a:t>دستگاه آنال</a:t>
            </a:r>
            <a:r>
              <a:rPr lang="fa-IR" sz="3600" dirty="0" smtClean="0">
                <a:solidFill>
                  <a:srgbClr val="FF0000"/>
                </a:solidFill>
                <a:effectLst/>
                <a:cs typeface="B Titr" pitchFamily="2" charset="-78"/>
              </a:rPr>
              <a:t>ا</a:t>
            </a:r>
            <a:r>
              <a:rPr lang="ar-SA" sz="3600" dirty="0" smtClean="0">
                <a:solidFill>
                  <a:srgbClr val="FF0000"/>
                </a:solidFill>
                <a:effectLst/>
                <a:cs typeface="B Titr" pitchFamily="2" charset="-78"/>
              </a:rPr>
              <a:t>يز</a:t>
            </a:r>
            <a:r>
              <a:rPr lang="fa-IR" sz="3600" dirty="0" smtClean="0">
                <a:solidFill>
                  <a:srgbClr val="FF0000"/>
                </a:solidFill>
                <a:effectLst/>
                <a:cs typeface="B Titr" pitchFamily="2" charset="-78"/>
              </a:rPr>
              <a:t>ر</a:t>
            </a:r>
            <a:r>
              <a:rPr lang="ar-SA" sz="3600" dirty="0" smtClean="0">
                <a:solidFill>
                  <a:srgbClr val="FF0000"/>
                </a:solidFill>
                <a:effectLst/>
                <a:cs typeface="B Titr" pitchFamily="2" charset="-78"/>
              </a:rPr>
              <a:t> دود</a:t>
            </a:r>
            <a:endParaRPr lang="fa-IR" sz="3600" dirty="0">
              <a:solidFill>
                <a:srgbClr val="FF0000"/>
              </a:solidFill>
              <a:effectLst/>
              <a:cs typeface="B Titr" pitchFamily="2" charset="-78"/>
            </a:endParaRPr>
          </a:p>
        </p:txBody>
      </p:sp>
      <p:pic>
        <p:nvPicPr>
          <p:cNvPr id="4" name="Picture 3" descr="\\192.168.2.245\Public\HADAVANDI\0\HT18ZeKFRlaXXagOFbXp.jpg"/>
          <p:cNvPicPr/>
          <p:nvPr/>
        </p:nvPicPr>
        <p:blipFill>
          <a:blip r:embed="rId2" cstate="print"/>
          <a:srcRect/>
          <a:stretch>
            <a:fillRect/>
          </a:stretch>
        </p:blipFill>
        <p:spPr bwMode="auto">
          <a:xfrm>
            <a:off x="2895600" y="1600200"/>
            <a:ext cx="3809999" cy="44958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38400"/>
            <a:ext cx="7620000" cy="1143000"/>
          </a:xfrm>
          <a:solidFill>
            <a:schemeClr val="accent4">
              <a:lumMod val="40000"/>
              <a:lumOff val="60000"/>
            </a:schemeClr>
          </a:solidFill>
          <a:ln>
            <a:solidFill>
              <a:schemeClr val="accent4">
                <a:lumMod val="50000"/>
              </a:schemeClr>
            </a:solidFill>
          </a:ln>
        </p:spPr>
        <p:txBody>
          <a:bodyPr vert="horz" lIns="91440" tIns="45720" rIns="91440" bIns="45720" rtlCol="0" anchor="ctr">
            <a:normAutofit/>
          </a:bodyPr>
          <a:lstStyle/>
          <a:p>
            <a:pPr algn="ctr"/>
            <a:r>
              <a:rPr lang="fa-IR" sz="4800" b="1" dirty="0" smtClean="0">
                <a:solidFill>
                  <a:srgbClr val="FF0000"/>
                </a:solidFill>
                <a:effectLst/>
                <a:cs typeface="B Nazanin" pitchFamily="2" charset="-78"/>
              </a:rPr>
              <a:t>2) كاركرد الكتروموتورها</a:t>
            </a:r>
            <a:endParaRPr lang="en-US" sz="4800" b="1" dirty="0">
              <a:solidFill>
                <a:srgbClr val="FF0000"/>
              </a:solidFill>
              <a:effectLst/>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81200"/>
            <a:ext cx="8077200" cy="2743200"/>
          </a:xfrm>
          <a:noFill/>
          <a:ln>
            <a:miter lim="800000"/>
            <a:headEnd/>
            <a:tailEnd/>
          </a:ln>
        </p:spPr>
        <p:txBody>
          <a:bodyPr vert="horz" wrap="square" lIns="91440" tIns="45720" rIns="91440" bIns="45720" numCol="1" rtlCol="0" anchor="t" anchorCtr="0" compatLnSpc="1">
            <a:prstTxWarp prst="textNoShape">
              <a:avLst/>
            </a:prstTxWarp>
            <a:noAutofit/>
          </a:bodyPr>
          <a:lstStyle/>
          <a:p>
            <a:pPr marL="609600" indent="-609600" algn="ctr">
              <a:lnSpc>
                <a:spcPct val="150000"/>
              </a:lnSpc>
              <a:buNone/>
            </a:pPr>
            <a:r>
              <a:rPr lang="fa-IR" sz="3600" b="1" dirty="0" smtClean="0">
                <a:solidFill>
                  <a:srgbClr val="009A46"/>
                </a:solidFill>
                <a:cs typeface="Nazanin" pitchFamily="2" charset="-78"/>
              </a:rPr>
              <a:t>موتورها در حدود 60 الی 70 درصد از مصرف انرژی الکتریکی صنایع را به خود اختصاص می دهند.</a:t>
            </a:r>
          </a:p>
        </p:txBody>
      </p:sp>
      <p:sp>
        <p:nvSpPr>
          <p:cNvPr id="4" name="TextBox 3"/>
          <p:cNvSpPr txBox="1"/>
          <p:nvPr/>
        </p:nvSpPr>
        <p:spPr>
          <a:xfrm>
            <a:off x="3657600" y="838200"/>
            <a:ext cx="2286000" cy="1015663"/>
          </a:xfrm>
          <a:prstGeom prst="rect">
            <a:avLst/>
          </a:prstGeom>
          <a:noFill/>
        </p:spPr>
        <p:txBody>
          <a:bodyPr wrap="square" rtlCol="1">
            <a:spAutoFit/>
          </a:bodyPr>
          <a:lstStyle/>
          <a:p>
            <a:pPr algn="ctr" rtl="1"/>
            <a:r>
              <a:rPr lang="fa-IR" sz="6000" b="1" dirty="0" smtClean="0">
                <a:solidFill>
                  <a:srgbClr val="FF0000"/>
                </a:solidFill>
              </a:rPr>
              <a:t>؟؟؟</a:t>
            </a:r>
            <a:endParaRPr lang="fa-IR" sz="6000" b="1" dirty="0">
              <a:solidFill>
                <a:srgbClr val="FF00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ox(out)">
                                      <p:cBhvr>
                                        <p:cTn id="13" dur="1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ox(out)">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498080" cy="1143000"/>
          </a:xfrm>
        </p:spPr>
        <p:txBody>
          <a:bodyPr anchor="ctr">
            <a:normAutofit/>
          </a:bodyPr>
          <a:lstStyle/>
          <a:p>
            <a:pPr algn="ctr"/>
            <a:r>
              <a:rPr lang="fa-IR" sz="3900" b="1" dirty="0" smtClean="0">
                <a:solidFill>
                  <a:srgbClr val="990033"/>
                </a:solidFill>
                <a:effectLst/>
                <a:cs typeface="B Titr" pitchFamily="2" charset="-78"/>
              </a:rPr>
              <a:t>اورسایز بودن موتورها</a:t>
            </a:r>
          </a:p>
        </p:txBody>
      </p:sp>
      <p:sp>
        <p:nvSpPr>
          <p:cNvPr id="3" name="Content Placeholder 2"/>
          <p:cNvSpPr>
            <a:spLocks noGrp="1"/>
          </p:cNvSpPr>
          <p:nvPr>
            <p:ph idx="1"/>
          </p:nvPr>
        </p:nvSpPr>
        <p:spPr>
          <a:xfrm>
            <a:off x="1371600" y="2057400"/>
            <a:ext cx="7498080" cy="4267200"/>
          </a:xfrm>
        </p:spPr>
        <p:txBody>
          <a:bodyPr>
            <a:normAutofit lnSpcReduction="10000"/>
          </a:bodyPr>
          <a:lstStyle/>
          <a:p>
            <a:pPr>
              <a:lnSpc>
                <a:spcPct val="200000"/>
              </a:lnSpc>
              <a:buNone/>
            </a:pPr>
            <a:r>
              <a:rPr lang="fa-IR" sz="3600" b="1" dirty="0" smtClean="0">
                <a:solidFill>
                  <a:srgbClr val="0000FF"/>
                </a:solidFill>
                <a:cs typeface="B Nazanin" pitchFamily="2" charset="-78"/>
              </a:rPr>
              <a:t>معایب اورسایز بودن موتورها</a:t>
            </a:r>
          </a:p>
          <a:p>
            <a:pPr>
              <a:lnSpc>
                <a:spcPct val="200000"/>
              </a:lnSpc>
              <a:buFont typeface="Wingdings" pitchFamily="2" charset="2"/>
              <a:buChar char="ü"/>
            </a:pPr>
            <a:r>
              <a:rPr lang="fa-IR" dirty="0" smtClean="0">
                <a:cs typeface="B Nazanin" pitchFamily="2" charset="-78"/>
              </a:rPr>
              <a:t> کاهش ضریب توان موتور</a:t>
            </a:r>
          </a:p>
          <a:p>
            <a:pPr>
              <a:lnSpc>
                <a:spcPct val="200000"/>
              </a:lnSpc>
              <a:buFont typeface="Wingdings" pitchFamily="2" charset="2"/>
              <a:buChar char="ü"/>
            </a:pPr>
            <a:r>
              <a:rPr lang="fa-IR" dirty="0" smtClean="0">
                <a:cs typeface="B Nazanin" pitchFamily="2" charset="-78"/>
              </a:rPr>
              <a:t> کاهش راندمان</a:t>
            </a:r>
          </a:p>
          <a:p>
            <a:pPr>
              <a:lnSpc>
                <a:spcPct val="200000"/>
              </a:lnSpc>
              <a:buFont typeface="Wingdings" pitchFamily="2" charset="2"/>
              <a:buChar char="ü"/>
            </a:pPr>
            <a:r>
              <a:rPr lang="fa-IR" dirty="0" smtClean="0">
                <a:cs typeface="B Nazanin" pitchFamily="2" charset="-78"/>
              </a:rPr>
              <a:t> افزایش نسبی تلفات</a:t>
            </a:r>
            <a:endParaRPr lang="fa-IR"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29"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par>
                          <p:cTn id="24" fill="hold">
                            <p:stCondLst>
                              <p:cond delay="3000"/>
                            </p:stCondLst>
                            <p:childTnLst>
                              <p:par>
                                <p:cTn id="25" presetID="29"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2" end="2"/>
                                            </p:txEl>
                                          </p:spTgt>
                                        </p:tgtEl>
                                      </p:cBhvr>
                                    </p:animEffect>
                                  </p:childTnLst>
                                </p:cTn>
                              </p:par>
                            </p:childTnLst>
                          </p:cTn>
                        </p:par>
                        <p:par>
                          <p:cTn id="30" fill="hold">
                            <p:stCondLst>
                              <p:cond delay="4000"/>
                            </p:stCondLst>
                            <p:childTnLst>
                              <p:par>
                                <p:cTn id="31" presetID="29" presetClass="entr" presetSubtype="0"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2869"/>
            <a:ext cx="8229600" cy="646331"/>
          </a:xfrm>
          <a:noFill/>
          <a:ln w="9525">
            <a:noFill/>
            <a:miter lim="800000"/>
            <a:headEnd/>
            <a:tailEnd/>
          </a:ln>
        </p:spPr>
        <p:txBody>
          <a:bodyPr vert="horz" wrap="square" lIns="91440" tIns="45720" rIns="91440" bIns="45720" rtlCol="0" anchor="ctr">
            <a:spAutoFit/>
          </a:bodyPr>
          <a:lstStyle/>
          <a:p>
            <a:pPr marL="838200" indent="-838200" algn="ctr" rtl="1"/>
            <a:r>
              <a:rPr lang="fa-IR" sz="3600" b="1" dirty="0" smtClean="0">
                <a:solidFill>
                  <a:srgbClr val="C00000"/>
                </a:solidFill>
                <a:effectLst/>
                <a:latin typeface="Arial" pitchFamily="34" charset="0"/>
                <a:ea typeface="Times New Roman" pitchFamily="18" charset="0"/>
                <a:cs typeface="B Nazanin" pitchFamily="2" charset="-78"/>
              </a:rPr>
              <a:t>تغييرات ضريب توان در بارگذاريهاي مختلف</a:t>
            </a:r>
            <a:endParaRPr lang="en-US" sz="3600" b="1" dirty="0">
              <a:solidFill>
                <a:srgbClr val="C00000"/>
              </a:solidFill>
              <a:effectLst/>
              <a:latin typeface="Arial" pitchFamily="34" charset="0"/>
              <a:ea typeface="Times New Roman" pitchFamily="18" charset="0"/>
              <a:cs typeface="B Nazanin" pitchFamily="2" charset="-78"/>
            </a:endParaRPr>
          </a:p>
        </p:txBody>
      </p:sp>
      <p:pic>
        <p:nvPicPr>
          <p:cNvPr id="4" name="Picture 3" descr="untitled222.bmp"/>
          <p:cNvPicPr/>
          <p:nvPr/>
        </p:nvPicPr>
        <p:blipFill>
          <a:blip r:embed="rId2" cstate="print"/>
          <a:stretch>
            <a:fillRect/>
          </a:stretch>
        </p:blipFill>
        <p:spPr>
          <a:xfrm>
            <a:off x="1600200" y="1371600"/>
            <a:ext cx="6781800" cy="50292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302E59B8-EEA6-422A-BDA8-01EC13BAFF3C}" type="slidenum">
              <a:rPr lang="ar-SA"/>
              <a:pPr/>
              <a:t>39</a:t>
            </a:fld>
            <a:endParaRPr lang="en-US"/>
          </a:p>
        </p:txBody>
      </p:sp>
      <p:sp>
        <p:nvSpPr>
          <p:cNvPr id="477186" name="Text Box 2"/>
          <p:cNvSpPr txBox="1">
            <a:spLocks noChangeArrowheads="1"/>
          </p:cNvSpPr>
          <p:nvPr/>
        </p:nvSpPr>
        <p:spPr bwMode="auto">
          <a:xfrm>
            <a:off x="3616325" y="3089275"/>
            <a:ext cx="4987925" cy="366713"/>
          </a:xfrm>
          <a:prstGeom prst="rect">
            <a:avLst/>
          </a:prstGeom>
          <a:noFill/>
          <a:ln w="9525">
            <a:noFill/>
            <a:miter lim="800000"/>
            <a:headEnd/>
            <a:tailEnd/>
          </a:ln>
          <a:effectLst/>
        </p:spPr>
        <p:txBody>
          <a:bodyPr>
            <a:spAutoFit/>
          </a:bodyPr>
          <a:lstStyle/>
          <a:p>
            <a:endParaRPr lang="en-US"/>
          </a:p>
        </p:txBody>
      </p:sp>
      <p:pic>
        <p:nvPicPr>
          <p:cNvPr id="477188" name="Picture 4"/>
          <p:cNvPicPr>
            <a:picLocks noChangeAspect="1" noChangeArrowheads="1"/>
          </p:cNvPicPr>
          <p:nvPr/>
        </p:nvPicPr>
        <p:blipFill>
          <a:blip r:embed="rId2" cstate="print"/>
          <a:srcRect/>
          <a:stretch>
            <a:fillRect/>
          </a:stretch>
        </p:blipFill>
        <p:spPr bwMode="auto">
          <a:xfrm>
            <a:off x="1295399" y="668001"/>
            <a:ext cx="7358415" cy="5732799"/>
          </a:xfrm>
          <a:prstGeom prst="rect">
            <a:avLst/>
          </a:prstGeom>
          <a:noFill/>
          <a:ln w="9525">
            <a:noFill/>
            <a:miter lim="800000"/>
            <a:headEnd/>
            <a:tailEnd/>
          </a:ln>
        </p:spPr>
      </p:pic>
      <p:sp>
        <p:nvSpPr>
          <p:cNvPr id="6" name="Title 1"/>
          <p:cNvSpPr txBox="1">
            <a:spLocks/>
          </p:cNvSpPr>
          <p:nvPr/>
        </p:nvSpPr>
        <p:spPr>
          <a:xfrm>
            <a:off x="685800" y="0"/>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تغييرات راندمان در بارگذاريهاي مختلف</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77188"/>
                                        </p:tgtEl>
                                        <p:attrNameLst>
                                          <p:attrName>style.visibility</p:attrName>
                                        </p:attrNameLst>
                                      </p:cBhvr>
                                      <p:to>
                                        <p:strVal val="visible"/>
                                      </p:to>
                                    </p:set>
                                    <p:anim calcmode="lin" valueType="num">
                                      <p:cBhvr>
                                        <p:cTn id="14" dur="1000" fill="hold"/>
                                        <p:tgtEl>
                                          <p:spTgt spid="477188"/>
                                        </p:tgtEl>
                                        <p:attrNameLst>
                                          <p:attrName>ppt_x</p:attrName>
                                        </p:attrNameLst>
                                      </p:cBhvr>
                                      <p:tavLst>
                                        <p:tav tm="0">
                                          <p:val>
                                            <p:strVal val="#ppt_x-.2"/>
                                          </p:val>
                                        </p:tav>
                                        <p:tav tm="100000">
                                          <p:val>
                                            <p:strVal val="#ppt_x"/>
                                          </p:val>
                                        </p:tav>
                                      </p:tavLst>
                                    </p:anim>
                                    <p:anim calcmode="lin" valueType="num">
                                      <p:cBhvr>
                                        <p:cTn id="15" dur="1000" fill="hold"/>
                                        <p:tgtEl>
                                          <p:spTgt spid="47718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7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74558"/>
            <a:ext cx="7620000" cy="6278642"/>
          </a:xfrm>
          <a:prstGeom prst="rect">
            <a:avLst/>
          </a:prstGeom>
        </p:spPr>
        <p:txBody>
          <a:bodyPr wrap="square">
            <a:spAutoFit/>
          </a:bodyPr>
          <a:lstStyle/>
          <a:p>
            <a:pPr algn="r" rtl="1">
              <a:lnSpc>
                <a:spcPct val="150000"/>
              </a:lnSpc>
            </a:pPr>
            <a:r>
              <a:rPr lang="fa-IR" sz="2800" b="1" dirty="0" smtClean="0">
                <a:solidFill>
                  <a:srgbClr val="FF0000"/>
                </a:solidFill>
                <a:cs typeface="B Nazanin" pitchFamily="2" charset="-78"/>
              </a:rPr>
              <a:t>موسسه هاي استاندارد بين المللي:</a:t>
            </a:r>
          </a:p>
          <a:p>
            <a:pPr algn="l">
              <a:lnSpc>
                <a:spcPct val="150000"/>
              </a:lnSpc>
              <a:buFont typeface="Wingdings" pitchFamily="2" charset="2"/>
              <a:buChar char="q"/>
            </a:pPr>
            <a:r>
              <a:rPr lang="en-US" sz="2400" dirty="0" smtClean="0"/>
              <a:t> IEEE: Institute of Electrical and Electronic Engineers</a:t>
            </a:r>
          </a:p>
          <a:p>
            <a:pPr algn="l">
              <a:lnSpc>
                <a:spcPct val="150000"/>
              </a:lnSpc>
              <a:buFont typeface="Wingdings" pitchFamily="2" charset="2"/>
              <a:buChar char="q"/>
            </a:pPr>
            <a:r>
              <a:rPr lang="en-US" sz="2400" dirty="0" smtClean="0"/>
              <a:t> ANSI: American National Standard Institute</a:t>
            </a:r>
          </a:p>
          <a:p>
            <a:pPr algn="l">
              <a:lnSpc>
                <a:spcPct val="150000"/>
              </a:lnSpc>
              <a:buFont typeface="Wingdings" pitchFamily="2" charset="2"/>
              <a:buChar char="q"/>
            </a:pPr>
            <a:r>
              <a:rPr lang="en-US" sz="2400" dirty="0" smtClean="0"/>
              <a:t> NEC: National Electric Code</a:t>
            </a:r>
          </a:p>
          <a:p>
            <a:pPr algn="l">
              <a:lnSpc>
                <a:spcPct val="150000"/>
              </a:lnSpc>
              <a:buFont typeface="Wingdings" pitchFamily="2" charset="2"/>
              <a:buChar char="q"/>
            </a:pPr>
            <a:r>
              <a:rPr lang="en-US" sz="2400" dirty="0" smtClean="0"/>
              <a:t> IEC: International </a:t>
            </a:r>
            <a:r>
              <a:rPr lang="en-US" sz="2400" dirty="0" err="1" smtClean="0"/>
              <a:t>Electrotechnical</a:t>
            </a:r>
            <a:r>
              <a:rPr lang="en-US" sz="2400" dirty="0" smtClean="0"/>
              <a:t> Commission</a:t>
            </a:r>
          </a:p>
          <a:p>
            <a:pPr algn="l">
              <a:lnSpc>
                <a:spcPct val="150000"/>
              </a:lnSpc>
              <a:buFont typeface="Wingdings" pitchFamily="2" charset="2"/>
              <a:buChar char="q"/>
            </a:pPr>
            <a:r>
              <a:rPr lang="en-US" sz="2400" dirty="0" smtClean="0"/>
              <a:t> BS: British Standards</a:t>
            </a:r>
          </a:p>
          <a:p>
            <a:pPr algn="l">
              <a:lnSpc>
                <a:spcPct val="150000"/>
              </a:lnSpc>
              <a:buFont typeface="Wingdings" pitchFamily="2" charset="2"/>
              <a:buChar char="q"/>
            </a:pPr>
            <a:r>
              <a:rPr lang="en-US" sz="2400" dirty="0" smtClean="0"/>
              <a:t> EN: European Norms</a:t>
            </a:r>
          </a:p>
          <a:p>
            <a:pPr>
              <a:lnSpc>
                <a:spcPct val="150000"/>
              </a:lnSpc>
              <a:buFont typeface="Wingdings" pitchFamily="2" charset="2"/>
              <a:buChar char="q"/>
            </a:pPr>
            <a:r>
              <a:rPr lang="en-US" sz="2400" dirty="0" smtClean="0"/>
              <a:t> NEMA : National Electrical Manufacturers Association</a:t>
            </a:r>
          </a:p>
          <a:p>
            <a:pPr>
              <a:lnSpc>
                <a:spcPct val="150000"/>
              </a:lnSpc>
              <a:buFont typeface="Wingdings" pitchFamily="2" charset="2"/>
              <a:buChar char="q"/>
            </a:pPr>
            <a:r>
              <a:rPr lang="en-US" sz="2400" dirty="0" smtClean="0"/>
              <a:t> ASHRAE : American Society of Heating, Refrigerating and Air-Conditioning Engineers</a:t>
            </a:r>
            <a:endParaRPr lang="fa-IR" sz="2400" dirty="0" smtClean="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401590" y="268069"/>
            <a:ext cx="1303563" cy="769441"/>
          </a:xfrm>
          <a:noFill/>
          <a:ln w="9525">
            <a:noFill/>
            <a:miter lim="800000"/>
            <a:headEnd/>
            <a:tailEnd/>
          </a:ln>
          <a:effectLst/>
        </p:spPr>
        <p:txBody>
          <a:bodyPr vert="horz" wrap="none" lIns="91440" tIns="45720" rIns="91440" bIns="45720" rtlCol="0" anchor="ctr">
            <a:spAutoFit/>
          </a:bodyPr>
          <a:lstStyle/>
          <a:p>
            <a:pPr marL="838200" indent="-838200" algn="ctr" rtl="1"/>
            <a:r>
              <a:rPr lang="fa-IR" altLang="zh-CN" sz="4400" b="1" dirty="0" smtClean="0">
                <a:solidFill>
                  <a:srgbClr val="FF0000"/>
                </a:solidFill>
                <a:effectLst/>
                <a:latin typeface="+mn-lt"/>
                <a:ea typeface="+mn-ea"/>
                <a:cs typeface="B Nazanin" pitchFamily="2" charset="-78"/>
              </a:rPr>
              <a:t> مثال:</a:t>
            </a:r>
            <a:endParaRPr lang="en-US" altLang="zh-CN" sz="4400" b="1" dirty="0" smtClean="0">
              <a:solidFill>
                <a:srgbClr val="FF0000"/>
              </a:solidFill>
              <a:effectLst/>
              <a:latin typeface="+mn-lt"/>
              <a:ea typeface="+mn-ea"/>
              <a:cs typeface="B Nazanin" pitchFamily="2" charset="-78"/>
            </a:endParaRPr>
          </a:p>
        </p:txBody>
      </p:sp>
      <p:sp>
        <p:nvSpPr>
          <p:cNvPr id="51205" name="Text Box 6"/>
          <p:cNvSpPr txBox="1">
            <a:spLocks noChangeArrowheads="1"/>
          </p:cNvSpPr>
          <p:nvPr/>
        </p:nvSpPr>
        <p:spPr bwMode="auto">
          <a:xfrm>
            <a:off x="762000" y="1143000"/>
            <a:ext cx="8458200" cy="1015663"/>
          </a:xfrm>
          <a:prstGeom prst="rect">
            <a:avLst/>
          </a:prstGeom>
          <a:noFill/>
          <a:ln w="9525">
            <a:noFill/>
            <a:miter lim="800000"/>
            <a:headEnd/>
            <a:tailEnd/>
          </a:ln>
        </p:spPr>
        <p:txBody>
          <a:bodyPr>
            <a:spAutoFit/>
          </a:bodyPr>
          <a:lstStyle/>
          <a:p>
            <a:pPr algn="ctr">
              <a:buFont typeface="Wingdings" pitchFamily="2" charset="2"/>
              <a:buChar char="v"/>
            </a:pPr>
            <a:r>
              <a:rPr lang="en-US" sz="2000" dirty="0" smtClean="0">
                <a:cs typeface="Arial" pitchFamily="34" charset="0"/>
              </a:rPr>
              <a:t> To </a:t>
            </a:r>
            <a:r>
              <a:rPr lang="en-US" sz="2000" dirty="0">
                <a:cs typeface="Arial" pitchFamily="34" charset="0"/>
              </a:rPr>
              <a:t>meet </a:t>
            </a:r>
            <a:r>
              <a:rPr lang="en-US" sz="2000" b="1" dirty="0">
                <a:cs typeface="Arial" pitchFamily="34" charset="0"/>
              </a:rPr>
              <a:t>7.5 kW </a:t>
            </a:r>
            <a:r>
              <a:rPr lang="en-US" sz="2000" dirty="0">
                <a:cs typeface="Arial" pitchFamily="34" charset="0"/>
              </a:rPr>
              <a:t>load if the motor selected is </a:t>
            </a:r>
            <a:r>
              <a:rPr lang="en-US" sz="2000" b="1" dirty="0" smtClean="0">
                <a:cs typeface="Arial" pitchFamily="34" charset="0"/>
              </a:rPr>
              <a:t>11 </a:t>
            </a:r>
            <a:r>
              <a:rPr lang="en-US" sz="2000" b="1" dirty="0">
                <a:cs typeface="Arial" pitchFamily="34" charset="0"/>
              </a:rPr>
              <a:t>/</a:t>
            </a:r>
            <a:r>
              <a:rPr lang="en-US" sz="2000" b="1" dirty="0" smtClean="0">
                <a:cs typeface="Arial" pitchFamily="34" charset="0"/>
              </a:rPr>
              <a:t>15 /30 </a:t>
            </a:r>
            <a:r>
              <a:rPr lang="en-US" sz="2000" b="1" dirty="0">
                <a:cs typeface="Arial" pitchFamily="34" charset="0"/>
              </a:rPr>
              <a:t>kW </a:t>
            </a:r>
            <a:r>
              <a:rPr lang="en-US" sz="2000" dirty="0">
                <a:cs typeface="Arial" pitchFamily="34" charset="0"/>
              </a:rPr>
              <a:t>then the variations in energy consumption is as shown in Table below</a:t>
            </a:r>
            <a:r>
              <a:rPr lang="en-US" sz="2000" dirty="0" smtClean="0">
                <a:cs typeface="Arial" pitchFamily="34" charset="0"/>
              </a:rPr>
              <a:t>:</a:t>
            </a:r>
          </a:p>
          <a:p>
            <a:pPr algn="ctr">
              <a:buFont typeface="Wingdings" pitchFamily="2" charset="2"/>
              <a:buChar char="v"/>
            </a:pPr>
            <a:r>
              <a:rPr lang="en-US" sz="2000" dirty="0" smtClean="0">
                <a:cs typeface="Arial" pitchFamily="34" charset="0"/>
              </a:rPr>
              <a:t>(Annual Active Hours: </a:t>
            </a:r>
            <a:r>
              <a:rPr lang="en-US" sz="2000" b="1" dirty="0" smtClean="0">
                <a:cs typeface="Arial" pitchFamily="34" charset="0"/>
              </a:rPr>
              <a:t>5000</a:t>
            </a:r>
            <a:r>
              <a:rPr lang="en-US" sz="2000" dirty="0" smtClean="0">
                <a:cs typeface="Arial" pitchFamily="34" charset="0"/>
              </a:rPr>
              <a:t>)   </a:t>
            </a:r>
            <a:endParaRPr lang="en-US" sz="2000" dirty="0">
              <a:latin typeface="Times New Roman" pitchFamily="18" charset="0"/>
            </a:endParaRPr>
          </a:p>
        </p:txBody>
      </p:sp>
      <p:graphicFrame>
        <p:nvGraphicFramePr>
          <p:cNvPr id="91" name="Table 90"/>
          <p:cNvGraphicFramePr>
            <a:graphicFrameLocks noGrp="1"/>
          </p:cNvGraphicFramePr>
          <p:nvPr/>
        </p:nvGraphicFramePr>
        <p:xfrm>
          <a:off x="1524001" y="2590800"/>
          <a:ext cx="7315199" cy="3498215"/>
        </p:xfrm>
        <a:graphic>
          <a:graphicData uri="http://schemas.openxmlformats.org/drawingml/2006/table">
            <a:tbl>
              <a:tblPr rtl="1"/>
              <a:tblGrid>
                <a:gridCol w="1511797"/>
                <a:gridCol w="1512589"/>
                <a:gridCol w="1287798"/>
                <a:gridCol w="3003015"/>
              </a:tblGrid>
              <a:tr h="499745">
                <a:tc>
                  <a:txBody>
                    <a:bodyPr/>
                    <a:lstStyle/>
                    <a:p>
                      <a:pPr algn="ctr" rtl="1">
                        <a:lnSpc>
                          <a:spcPct val="115000"/>
                        </a:lnSpc>
                        <a:spcAft>
                          <a:spcPts val="0"/>
                        </a:spcAft>
                      </a:pPr>
                      <a:r>
                        <a:rPr lang="en-US" sz="2000" b="1" dirty="0">
                          <a:latin typeface="Calibri"/>
                          <a:ea typeface="Calibri"/>
                          <a:cs typeface="Arial"/>
                        </a:rPr>
                        <a:t>30</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latin typeface="Calibri"/>
                          <a:ea typeface="Calibri"/>
                          <a:cs typeface="Arial"/>
                        </a:rPr>
                        <a:t>15</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Calibri"/>
                          <a:ea typeface="Calibri"/>
                          <a:cs typeface="Arial"/>
                        </a:rPr>
                        <a:t>11</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Calibri"/>
                          <a:cs typeface="Arial"/>
                        </a:rPr>
                        <a:t>Motor Nameplate Power (Kw)</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99745">
                <a:tc>
                  <a:txBody>
                    <a:bodyPr/>
                    <a:lstStyle/>
                    <a:p>
                      <a:pPr algn="ctr" rtl="0">
                        <a:lnSpc>
                          <a:spcPct val="115000"/>
                        </a:lnSpc>
                        <a:spcAft>
                          <a:spcPts val="0"/>
                        </a:spcAft>
                      </a:pPr>
                      <a:r>
                        <a:rPr lang="en-US" sz="2000">
                          <a:latin typeface="Calibri"/>
                          <a:ea typeface="Calibri"/>
                          <a:cs typeface="Arial"/>
                        </a:rPr>
                        <a:t>7.5</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latin typeface="Calibri"/>
                          <a:ea typeface="Calibri"/>
                          <a:cs typeface="Arial"/>
                        </a:rPr>
                        <a:t>7.5</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latin typeface="Calibri"/>
                          <a:ea typeface="Calibri"/>
                          <a:cs typeface="Arial"/>
                        </a:rPr>
                        <a:t>7.5</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Calibri"/>
                          <a:cs typeface="Arial"/>
                        </a:rPr>
                        <a:t>Required Load</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99745">
                <a:tc>
                  <a:txBody>
                    <a:bodyPr/>
                    <a:lstStyle/>
                    <a:p>
                      <a:pPr algn="ctr" rtl="0">
                        <a:lnSpc>
                          <a:spcPct val="115000"/>
                        </a:lnSpc>
                        <a:spcAft>
                          <a:spcPts val="0"/>
                        </a:spcAft>
                      </a:pPr>
                      <a:r>
                        <a:rPr lang="en-US" sz="2000">
                          <a:latin typeface="Calibri"/>
                          <a:ea typeface="Calibri"/>
                          <a:cs typeface="Arial"/>
                        </a:rPr>
                        <a:t>25%</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latin typeface="Calibri"/>
                          <a:ea typeface="Calibri"/>
                          <a:cs typeface="Arial"/>
                        </a:rPr>
                        <a:t>50%</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a:latin typeface="Calibri"/>
                          <a:ea typeface="Calibri"/>
                          <a:cs typeface="Arial"/>
                        </a:rPr>
                        <a:t>70%</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Calibri"/>
                          <a:cs typeface="Arial"/>
                        </a:rPr>
                        <a:t>Motor Load </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99745">
                <a:tc>
                  <a:txBody>
                    <a:bodyPr/>
                    <a:lstStyle/>
                    <a:p>
                      <a:pPr algn="ctr" rtl="0">
                        <a:lnSpc>
                          <a:spcPct val="115000"/>
                        </a:lnSpc>
                        <a:spcAft>
                          <a:spcPts val="0"/>
                        </a:spcAft>
                      </a:pPr>
                      <a:r>
                        <a:rPr lang="en-US" sz="2000">
                          <a:latin typeface="Calibri"/>
                          <a:ea typeface="Calibri"/>
                          <a:cs typeface="Arial"/>
                        </a:rPr>
                        <a:t>86.3</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a:latin typeface="Calibri"/>
                          <a:ea typeface="Calibri"/>
                          <a:cs typeface="Arial"/>
                        </a:rPr>
                        <a:t>87.0</a:t>
                      </a:r>
                      <a:endParaRPr lang="en-US" sz="18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latin typeface="Calibri"/>
                          <a:ea typeface="Calibri"/>
                          <a:cs typeface="Arial"/>
                        </a:rPr>
                        <a:t>88.0</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Calibri"/>
                          <a:cs typeface="Arial"/>
                        </a:rPr>
                        <a:t>Motor EFF (%)</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99745">
                <a:tc>
                  <a:txBody>
                    <a:bodyPr/>
                    <a:lstStyle/>
                    <a:p>
                      <a:pPr algn="ctr" rtl="0">
                        <a:lnSpc>
                          <a:spcPct val="115000"/>
                        </a:lnSpc>
                        <a:spcAft>
                          <a:spcPts val="0"/>
                        </a:spcAft>
                      </a:pPr>
                      <a:r>
                        <a:rPr lang="en-US" sz="2000" dirty="0" smtClean="0">
                          <a:latin typeface="Calibri"/>
                          <a:ea typeface="Calibri"/>
                          <a:cs typeface="Arial"/>
                        </a:rPr>
                        <a:t>8.7</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smtClean="0">
                          <a:latin typeface="Calibri"/>
                          <a:ea typeface="Calibri"/>
                          <a:cs typeface="Arial"/>
                        </a:rPr>
                        <a:t>8.6</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smtClean="0">
                          <a:latin typeface="Calibri"/>
                          <a:ea typeface="Calibri"/>
                          <a:cs typeface="Arial"/>
                        </a:rPr>
                        <a:t>8.5</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a:latin typeface="Calibri"/>
                          <a:ea typeface="Calibri"/>
                          <a:cs typeface="Arial"/>
                        </a:rPr>
                        <a:t>Motor Input (Kw)</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99745">
                <a:tc>
                  <a:txBody>
                    <a:bodyPr/>
                    <a:lstStyle/>
                    <a:p>
                      <a:pPr algn="ctr" rtl="0">
                        <a:lnSpc>
                          <a:spcPct val="115000"/>
                        </a:lnSpc>
                        <a:spcAft>
                          <a:spcPts val="0"/>
                        </a:spcAft>
                      </a:pPr>
                      <a:r>
                        <a:rPr lang="en-US" sz="2000" dirty="0" smtClean="0">
                          <a:latin typeface="Calibri"/>
                          <a:ea typeface="Calibri"/>
                          <a:cs typeface="Arial"/>
                        </a:rPr>
                        <a:t>43,500</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smtClean="0">
                          <a:latin typeface="Calibri"/>
                          <a:ea typeface="Calibri"/>
                          <a:cs typeface="Arial"/>
                        </a:rPr>
                        <a:t>43,000</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smtClean="0">
                          <a:latin typeface="Calibri"/>
                          <a:ea typeface="Calibri"/>
                          <a:cs typeface="Arial"/>
                        </a:rPr>
                        <a:t>42,500</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600" b="1" dirty="0">
                          <a:latin typeface="Calibri"/>
                          <a:ea typeface="Calibri"/>
                          <a:cs typeface="Arial"/>
                        </a:rPr>
                        <a:t>Energy Consumption (</a:t>
                      </a:r>
                      <a:r>
                        <a:rPr lang="en-US" sz="1600" b="1" dirty="0" err="1">
                          <a:latin typeface="Calibri"/>
                          <a:ea typeface="Calibri"/>
                          <a:cs typeface="Arial"/>
                        </a:rPr>
                        <a:t>Kwh</a:t>
                      </a:r>
                      <a:r>
                        <a:rPr lang="en-US" sz="1600" b="1" dirty="0">
                          <a:latin typeface="Calibri"/>
                          <a:ea typeface="Calibri"/>
                          <a:cs typeface="Arial"/>
                        </a:rPr>
                        <a:t>/year)</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99745">
                <a:tc>
                  <a:txBody>
                    <a:bodyPr/>
                    <a:lstStyle/>
                    <a:p>
                      <a:pPr algn="ctr" rtl="0">
                        <a:lnSpc>
                          <a:spcPct val="115000"/>
                        </a:lnSpc>
                        <a:spcAft>
                          <a:spcPts val="0"/>
                        </a:spcAft>
                      </a:pPr>
                      <a:r>
                        <a:rPr lang="en-US" sz="1800" dirty="0" smtClean="0">
                          <a:latin typeface="Calibri"/>
                          <a:ea typeface="Calibri"/>
                          <a:cs typeface="Arial"/>
                        </a:rPr>
                        <a:t>2.3</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smtClean="0">
                          <a:latin typeface="Calibri"/>
                          <a:ea typeface="Calibri"/>
                          <a:cs typeface="Arial"/>
                        </a:rPr>
                        <a:t>1.2</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smtClean="0">
                          <a:latin typeface="Calibri"/>
                          <a:ea typeface="Calibri"/>
                          <a:cs typeface="Arial"/>
                        </a:rPr>
                        <a:t>-------</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kumimoji="0" lang="en-US" sz="1600" b="1" kern="1200" dirty="0" smtClean="0">
                          <a:solidFill>
                            <a:schemeClr val="tx1"/>
                          </a:solidFill>
                          <a:latin typeface="Calibri"/>
                          <a:ea typeface="Calibri"/>
                          <a:cs typeface="Arial"/>
                        </a:rPr>
                        <a:t>Increase (%)</a:t>
                      </a:r>
                      <a:endParaRPr kumimoji="0" lang="en-US" sz="1600" b="1" kern="12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1000" fill="hold"/>
                                        <p:tgtEl>
                                          <p:spTgt spid="51205"/>
                                        </p:tgtEl>
                                        <p:attrNameLst>
                                          <p:attrName>ppt_x</p:attrName>
                                        </p:attrNameLst>
                                      </p:cBhvr>
                                      <p:tavLst>
                                        <p:tav tm="0">
                                          <p:val>
                                            <p:strVal val="#ppt_x-.2"/>
                                          </p:val>
                                        </p:tav>
                                        <p:tav tm="100000">
                                          <p:val>
                                            <p:strVal val="#ppt_x"/>
                                          </p:val>
                                        </p:tav>
                                      </p:tavLst>
                                    </p:anim>
                                    <p:anim calcmode="lin" valueType="num">
                                      <p:cBhvr>
                                        <p:cTn id="8" dur="1000" fill="hold"/>
                                        <p:tgtEl>
                                          <p:spTgt spid="512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1202"/>
                                        </p:tgtEl>
                                        <p:attrNameLst>
                                          <p:attrName>style.visibility</p:attrName>
                                        </p:attrNameLst>
                                      </p:cBhvr>
                                      <p:to>
                                        <p:strVal val="visible"/>
                                      </p:to>
                                    </p:set>
                                    <p:anim calcmode="lin" valueType="num">
                                      <p:cBhvr>
                                        <p:cTn id="12" dur="1000" fill="hold"/>
                                        <p:tgtEl>
                                          <p:spTgt spid="51202"/>
                                        </p:tgtEl>
                                        <p:attrNameLst>
                                          <p:attrName>ppt_x</p:attrName>
                                        </p:attrNameLst>
                                      </p:cBhvr>
                                      <p:tavLst>
                                        <p:tav tm="0">
                                          <p:val>
                                            <p:strVal val="#ppt_x-.2"/>
                                          </p:val>
                                        </p:tav>
                                        <p:tav tm="100000">
                                          <p:val>
                                            <p:strVal val="#ppt_x"/>
                                          </p:val>
                                        </p:tav>
                                      </p:tavLst>
                                    </p:anim>
                                    <p:anim calcmode="lin" valueType="num">
                                      <p:cBhvr>
                                        <p:cTn id="13"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0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p:cTn id="19" dur="1000" fill="hold"/>
                                        <p:tgtEl>
                                          <p:spTgt spid="91"/>
                                        </p:tgtEl>
                                        <p:attrNameLst>
                                          <p:attrName>ppt_w</p:attrName>
                                        </p:attrNameLst>
                                      </p:cBhvr>
                                      <p:tavLst>
                                        <p:tav tm="0">
                                          <p:val>
                                            <p:fltVal val="0"/>
                                          </p:val>
                                        </p:tav>
                                        <p:tav tm="100000">
                                          <p:val>
                                            <p:strVal val="#ppt_w"/>
                                          </p:val>
                                        </p:tav>
                                      </p:tavLst>
                                    </p:anim>
                                    <p:anim calcmode="lin" valueType="num">
                                      <p:cBhvr>
                                        <p:cTn id="20" dur="1000" fill="hold"/>
                                        <p:tgtEl>
                                          <p:spTgt spid="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981200" y="2187238"/>
            <a:ext cx="6410562"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52413" algn="justLow" rtl="1" fontAlgn="base">
              <a:lnSpc>
                <a:spcPct val="200000"/>
              </a:lnSpc>
              <a:spcBef>
                <a:spcPct val="0"/>
              </a:spcBef>
              <a:spcAft>
                <a:spcPct val="0"/>
              </a:spcAft>
            </a:pPr>
            <a:r>
              <a:rPr lang="fa-IR" sz="3200" b="1" dirty="0" smtClean="0">
                <a:solidFill>
                  <a:srgbClr val="0000FF"/>
                </a:solidFill>
                <a:cs typeface="B Nazanin" pitchFamily="2" charset="-78"/>
              </a:rPr>
              <a:t>اثرات کاهش ضریب توان</a:t>
            </a:r>
            <a:endPar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252413" algn="justLow" defTabSz="914400" rtl="1" eaLnBrk="1" fontAlgn="base" latinLnBrk="0" hangingPunct="1">
              <a:lnSpc>
                <a:spcPct val="200000"/>
              </a:lnSpc>
              <a:spcBef>
                <a:spcPct val="0"/>
              </a:spcBef>
              <a:spcAft>
                <a:spcPct val="0"/>
              </a:spcAft>
              <a:buClrTx/>
              <a:buSzTx/>
              <a:buFont typeface="Wingdings" pitchFamily="2" charset="2"/>
              <a:buChar char="ü"/>
              <a:tabLst/>
            </a:pPr>
            <a:r>
              <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افزایش جریان کابل ها و افزایش</a:t>
            </a:r>
            <a:r>
              <a:rPr kumimoji="0" lang="fa-IR" sz="3200" b="0" i="0" u="none" strike="noStrike" cap="none" normalizeH="0" dirty="0" smtClean="0">
                <a:ln>
                  <a:noFill/>
                </a:ln>
                <a:solidFill>
                  <a:schemeClr val="tx1"/>
                </a:solidFill>
                <a:effectLst/>
                <a:latin typeface="Arial" pitchFamily="34" charset="0"/>
                <a:ea typeface="Times New Roman" pitchFamily="18" charset="0"/>
                <a:cs typeface="B Nazanin" pitchFamily="2" charset="-78"/>
              </a:rPr>
              <a:t> تلفات اهمی</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Low" defTabSz="914400" rtl="1" eaLnBrk="0" fontAlgn="base" latinLnBrk="0" hangingPunct="0">
              <a:lnSpc>
                <a:spcPct val="200000"/>
              </a:lnSpc>
              <a:spcBef>
                <a:spcPct val="0"/>
              </a:spcBef>
              <a:spcAft>
                <a:spcPct val="0"/>
              </a:spcAft>
              <a:buClrTx/>
              <a:buSzTx/>
              <a:buFont typeface="Wingdings" pitchFamily="2" charset="2"/>
              <a:buChar char="ü"/>
              <a:tabLst/>
            </a:pPr>
            <a:r>
              <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افت ولتاژ</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Low" defTabSz="914400" rtl="1" eaLnBrk="0" fontAlgn="base" latinLnBrk="0" hangingPunct="0">
              <a:lnSpc>
                <a:spcPct val="200000"/>
              </a:lnSpc>
              <a:spcBef>
                <a:spcPct val="0"/>
              </a:spcBef>
              <a:spcAft>
                <a:spcPct val="0"/>
              </a:spcAft>
              <a:buClrTx/>
              <a:buSzTx/>
              <a:buFont typeface="Wingdings" pitchFamily="2" charset="2"/>
              <a:buChar char="ü"/>
              <a:tabLst/>
            </a:pPr>
            <a:r>
              <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کاهش ظرفیت ترانس</a:t>
            </a:r>
            <a:endParaRPr kumimoji="0" lang="fa-I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1"/>
          <p:cNvSpPr txBox="1">
            <a:spLocks/>
          </p:cNvSpPr>
          <p:nvPr/>
        </p:nvSpPr>
        <p:spPr>
          <a:xfrm>
            <a:off x="1066800" y="808038"/>
            <a:ext cx="7498080" cy="715962"/>
          </a:xfrm>
          <a:prstGeom prst="rect">
            <a:avLst/>
          </a:prstGeom>
        </p:spPr>
        <p:txBody>
          <a:bodyPr anchor="ctr">
            <a:normAutofit fontScale="97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300" b="1" i="0" u="none" strike="noStrike" kern="1200" cap="none" spc="0" normalizeH="0" baseline="0" noProof="0" dirty="0" smtClean="0">
                <a:ln>
                  <a:noFill/>
                </a:ln>
                <a:solidFill>
                  <a:srgbClr val="990033"/>
                </a:solidFill>
                <a:effectLst/>
                <a:uLnTx/>
                <a:uFillTx/>
                <a:latin typeface="+mj-lt"/>
                <a:ea typeface="+mj-ea"/>
                <a:cs typeface="B Titr" pitchFamily="2" charset="-78"/>
              </a:rPr>
              <a:t>ضریب قدرت</a:t>
            </a:r>
            <a:endParaRPr kumimoji="0" lang="fa-IR" sz="4300" b="0" i="0" u="none" strike="noStrike" kern="1200" cap="none" spc="0" normalizeH="0" baseline="0" noProof="0" dirty="0">
              <a:ln>
                <a:noFill/>
              </a:ln>
              <a:solidFill>
                <a:srgbClr val="990033"/>
              </a:solidFill>
              <a:effectLst/>
              <a:uLnTx/>
              <a:uFillTx/>
              <a:latin typeface="+mj-lt"/>
              <a:ea typeface="+mj-ea"/>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0" end="0"/>
                                            </p:txEl>
                                          </p:spTgt>
                                        </p:tgtEl>
                                      </p:cBhvr>
                                    </p:animEffect>
                                  </p:childTnLst>
                                </p:cTn>
                              </p:par>
                            </p:childTnLst>
                          </p:cTn>
                        </p:par>
                        <p:par>
                          <p:cTn id="15" fill="hold">
                            <p:stCondLst>
                              <p:cond delay="2000"/>
                            </p:stCondLst>
                            <p:childTnLst>
                              <p:par>
                                <p:cTn id="16" presetID="29" presetClass="entr" presetSubtype="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
                                            <p:txEl>
                                              <p:pRg st="1" end="1"/>
                                            </p:txEl>
                                          </p:spTgt>
                                        </p:tgtEl>
                                      </p:cBhvr>
                                    </p:animEffect>
                                  </p:childTnLst>
                                </p:cTn>
                              </p:par>
                            </p:childTnLst>
                          </p:cTn>
                        </p:par>
                        <p:par>
                          <p:cTn id="21" fill="hold">
                            <p:stCondLst>
                              <p:cond delay="3000"/>
                            </p:stCondLst>
                            <p:childTnLst>
                              <p:par>
                                <p:cTn id="22" presetID="29"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xEl>
                                              <p:pRg st="2" end="2"/>
                                            </p:txEl>
                                          </p:spTgt>
                                        </p:tgtEl>
                                      </p:cBhvr>
                                    </p:animEffect>
                                  </p:childTnLst>
                                </p:cTn>
                              </p:par>
                            </p:childTnLst>
                          </p:cTn>
                        </p:par>
                        <p:par>
                          <p:cTn id="27" fill="hold">
                            <p:stCondLst>
                              <p:cond delay="4000"/>
                            </p:stCondLst>
                            <p:childTnLst>
                              <p:par>
                                <p:cTn id="28" presetID="29" presetClass="entr" presetSubtype="0"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19200" y="152400"/>
            <a:ext cx="7772400" cy="1143000"/>
          </a:xfrm>
        </p:spPr>
        <p:txBody>
          <a:bodyPr>
            <a:normAutofit/>
          </a:bodyPr>
          <a:lstStyle/>
          <a:p>
            <a:pPr algn="ctr" eaLnBrk="1" hangingPunct="1"/>
            <a:r>
              <a:rPr lang="fa-IR" sz="3600" b="1" dirty="0" smtClean="0">
                <a:solidFill>
                  <a:srgbClr val="0000FF"/>
                </a:solidFill>
                <a:effectLst/>
                <a:latin typeface="+mn-lt"/>
                <a:ea typeface="+mn-ea"/>
                <a:cs typeface="B Nazanin" pitchFamily="2" charset="-78"/>
              </a:rPr>
              <a:t>کاهش تلفات ناشی از بهبود ضریب توان</a:t>
            </a:r>
            <a:endParaRPr lang="en-US" sz="3600" b="1" dirty="0" smtClean="0">
              <a:solidFill>
                <a:srgbClr val="0000FF"/>
              </a:solidFill>
              <a:effectLst/>
              <a:latin typeface="+mn-lt"/>
              <a:ea typeface="+mn-ea"/>
              <a:cs typeface="B Nazanin" pitchFamily="2" charset="-78"/>
            </a:endParaRPr>
          </a:p>
        </p:txBody>
      </p:sp>
      <p:grpSp>
        <p:nvGrpSpPr>
          <p:cNvPr id="2" name="Group 10"/>
          <p:cNvGrpSpPr>
            <a:grpSpLocks/>
          </p:cNvGrpSpPr>
          <p:nvPr/>
        </p:nvGrpSpPr>
        <p:grpSpPr bwMode="auto">
          <a:xfrm>
            <a:off x="1371600" y="2362200"/>
            <a:ext cx="7467600" cy="720725"/>
            <a:chOff x="0" y="3002"/>
            <a:chExt cx="4704" cy="454"/>
          </a:xfrm>
        </p:grpSpPr>
        <p:sp>
          <p:nvSpPr>
            <p:cNvPr id="3078" name="Rectangle 8"/>
            <p:cNvSpPr>
              <a:spLocks noChangeArrowheads="1"/>
            </p:cNvSpPr>
            <p:nvPr/>
          </p:nvSpPr>
          <p:spPr bwMode="auto">
            <a:xfrm>
              <a:off x="4032" y="3072"/>
              <a:ext cx="672" cy="288"/>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x 100</a:t>
              </a:r>
              <a:r>
                <a:rPr lang="en-US" sz="2400" b="1">
                  <a:latin typeface="Times New Roman" pitchFamily="18" charset="0"/>
                </a:rPr>
                <a:t> </a:t>
              </a:r>
              <a:endParaRPr lang="en-US" sz="4000" b="1">
                <a:latin typeface="Times New Roman" pitchFamily="18" charset="0"/>
              </a:endParaRPr>
            </a:p>
          </p:txBody>
        </p:sp>
        <p:graphicFrame>
          <p:nvGraphicFramePr>
            <p:cNvPr id="3074" name="Object 7"/>
            <p:cNvGraphicFramePr>
              <a:graphicFrameLocks noChangeAspect="1"/>
            </p:cNvGraphicFramePr>
            <p:nvPr/>
          </p:nvGraphicFramePr>
          <p:xfrm>
            <a:off x="1968" y="3002"/>
            <a:ext cx="2064" cy="454"/>
          </p:xfrm>
          <a:graphic>
            <a:graphicData uri="http://schemas.openxmlformats.org/presentationml/2006/ole">
              <p:oleObj spid="_x0000_s290818" r:id="rId4" imgW="927100" imgH="241300" progId="Equation.3">
                <p:embed/>
              </p:oleObj>
            </a:graphicData>
          </a:graphic>
        </p:graphicFrame>
        <p:sp>
          <p:nvSpPr>
            <p:cNvPr id="3079" name="Text Box 9"/>
            <p:cNvSpPr txBox="1">
              <a:spLocks noChangeArrowheads="1"/>
            </p:cNvSpPr>
            <p:nvPr/>
          </p:nvSpPr>
          <p:spPr bwMode="auto">
            <a:xfrm>
              <a:off x="0" y="3040"/>
              <a:ext cx="2112" cy="327"/>
            </a:xfrm>
            <a:prstGeom prst="rect">
              <a:avLst/>
            </a:prstGeom>
            <a:noFill/>
            <a:ln w="9525">
              <a:noFill/>
              <a:miter lim="800000"/>
              <a:headEnd/>
              <a:tailEnd/>
            </a:ln>
          </p:spPr>
          <p:txBody>
            <a:bodyPr>
              <a:spAutoFit/>
            </a:bodyPr>
            <a:lstStyle/>
            <a:p>
              <a:r>
                <a:rPr lang="en-US" sz="2800" b="1">
                  <a:latin typeface="Times New Roman" pitchFamily="18" charset="0"/>
                </a:rPr>
                <a:t>% Loss Reduction = </a:t>
              </a:r>
            </a:p>
          </p:txBody>
        </p:sp>
      </p:grpSp>
      <p:sp>
        <p:nvSpPr>
          <p:cNvPr id="8" name="Rectangle 6"/>
          <p:cNvSpPr>
            <a:spLocks noChangeArrowheads="1"/>
          </p:cNvSpPr>
          <p:nvPr/>
        </p:nvSpPr>
        <p:spPr bwMode="auto">
          <a:xfrm>
            <a:off x="1219200" y="5791200"/>
            <a:ext cx="7467600" cy="461665"/>
          </a:xfrm>
          <a:prstGeom prst="rect">
            <a:avLst/>
          </a:prstGeom>
          <a:noFill/>
          <a:ln w="9525">
            <a:noFill/>
            <a:miter lim="800000"/>
            <a:headEnd/>
            <a:tailEnd/>
          </a:ln>
        </p:spPr>
        <p:txBody>
          <a:bodyPr wrap="square">
            <a:spAutoFit/>
          </a:bodyPr>
          <a:lstStyle/>
          <a:p>
            <a:pPr algn="ctr" rtl="1">
              <a:spcBef>
                <a:spcPct val="50000"/>
              </a:spcBef>
            </a:pPr>
            <a:r>
              <a:rPr lang="fa-IR" sz="2400" b="1" dirty="0" smtClean="0">
                <a:cs typeface="B Nazanin" pitchFamily="2" charset="-78"/>
              </a:rPr>
              <a:t>تلفات اهمی کابل ها 2 تا 5 درصد از کل بار را شامل می شوند</a:t>
            </a:r>
            <a:endParaRPr lang="en-US" sz="2400" b="1"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out)">
                                      <p:cBhvr>
                                        <p:cTn id="7" dur="1000"/>
                                        <p:tgtEl>
                                          <p:spTgt spid="307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lum bright="-6000" contrast="-5000"/>
          </a:blip>
          <a:srcRect/>
          <a:stretch>
            <a:fillRect/>
          </a:stretch>
        </p:blipFill>
        <p:spPr bwMode="auto">
          <a:xfrm>
            <a:off x="1981200" y="2362200"/>
            <a:ext cx="6248400" cy="1752600"/>
          </a:xfrm>
          <a:prstGeom prst="rect">
            <a:avLst/>
          </a:prstGeom>
          <a:noFill/>
          <a:ln w="9525">
            <a:noFill/>
            <a:miter lim="800000"/>
            <a:headEnd/>
            <a:tailEnd/>
          </a:ln>
        </p:spPr>
      </p:pic>
      <p:sp>
        <p:nvSpPr>
          <p:cNvPr id="5" name="Rectangle 2"/>
          <p:cNvSpPr>
            <a:spLocks noGrp="1" noChangeArrowheads="1"/>
          </p:cNvSpPr>
          <p:nvPr>
            <p:ph type="title"/>
          </p:nvPr>
        </p:nvSpPr>
        <p:spPr>
          <a:xfrm>
            <a:off x="1219200" y="152400"/>
            <a:ext cx="7772400" cy="1143000"/>
          </a:xfrm>
        </p:spPr>
        <p:txBody>
          <a:bodyPr>
            <a:normAutofit fontScale="90000"/>
          </a:bodyPr>
          <a:lstStyle/>
          <a:p>
            <a:pPr algn="ctr" eaLnBrk="1" hangingPunct="1"/>
            <a:r>
              <a:rPr lang="fa-IR" sz="3600" b="1" dirty="0" smtClean="0">
                <a:solidFill>
                  <a:srgbClr val="0000FF"/>
                </a:solidFill>
                <a:effectLst/>
                <a:latin typeface="+mn-lt"/>
                <a:ea typeface="+mn-ea"/>
                <a:cs typeface="B Nazanin" pitchFamily="2" charset="-78"/>
              </a:rPr>
              <a:t>افزایش ظرفیت سیستم ناشی از بهبود ضریب توان</a:t>
            </a:r>
            <a:endParaRPr lang="en-US" sz="3600" b="1" dirty="0" smtClean="0">
              <a:solidFill>
                <a:srgbClr val="0000FF"/>
              </a:solidFill>
              <a:effectLst/>
              <a:latin typeface="+mn-lt"/>
              <a:ea typeface="+mn-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36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38400"/>
            <a:ext cx="7498080" cy="1143000"/>
          </a:xfrm>
        </p:spPr>
        <p:txBody>
          <a:bodyPr anchor="ctr">
            <a:normAutofit/>
          </a:bodyPr>
          <a:lstStyle/>
          <a:p>
            <a:pPr algn="ctr"/>
            <a:r>
              <a:rPr lang="fa-IR" sz="3600" b="1" dirty="0" smtClean="0">
                <a:solidFill>
                  <a:srgbClr val="FF0000"/>
                </a:solidFill>
                <a:effectLst/>
                <a:latin typeface="+mn-lt"/>
                <a:ea typeface="+mn-ea"/>
                <a:cs typeface="B Titr" pitchFamily="2" charset="-78"/>
              </a:rPr>
              <a:t>خازن گذاری جهت اصلاح ضریب توان</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112838"/>
            <a:ext cx="7498080" cy="1143000"/>
          </a:xfrm>
        </p:spPr>
        <p:txBody>
          <a:bodyPr/>
          <a:lstStyle/>
          <a:p>
            <a:pPr algn="ctr"/>
            <a:r>
              <a:rPr lang="fa-IR" b="1" dirty="0" smtClean="0">
                <a:solidFill>
                  <a:srgbClr val="FF0000"/>
                </a:solidFill>
                <a:effectLst/>
                <a:cs typeface="B Nazanin" pitchFamily="2" charset="-78"/>
              </a:rPr>
              <a:t>مثال:</a:t>
            </a:r>
            <a:endParaRPr lang="fa-IR" b="1" dirty="0">
              <a:solidFill>
                <a:srgbClr val="FF0000"/>
              </a:solidFill>
              <a:effectLst/>
              <a:cs typeface="B Nazanin" pitchFamily="2" charset="-78"/>
            </a:endParaRPr>
          </a:p>
        </p:txBody>
      </p:sp>
      <p:sp>
        <p:nvSpPr>
          <p:cNvPr id="3" name="Content Placeholder 2"/>
          <p:cNvSpPr>
            <a:spLocks noGrp="1"/>
          </p:cNvSpPr>
          <p:nvPr>
            <p:ph idx="1"/>
          </p:nvPr>
        </p:nvSpPr>
        <p:spPr>
          <a:xfrm>
            <a:off x="1341120" y="2286000"/>
            <a:ext cx="7498080" cy="2133600"/>
          </a:xfrm>
        </p:spPr>
        <p:txBody>
          <a:bodyPr>
            <a:normAutofit fontScale="92500" lnSpcReduction="10000"/>
          </a:bodyPr>
          <a:lstStyle/>
          <a:p>
            <a:pPr algn="just">
              <a:lnSpc>
                <a:spcPct val="150000"/>
              </a:lnSpc>
              <a:buFont typeface="Wingdings" pitchFamily="2" charset="2"/>
              <a:buChar char="v"/>
            </a:pPr>
            <a:r>
              <a:rPr lang="fa-IR" b="1" dirty="0" smtClean="0">
                <a:cs typeface="B Nazanin" pitchFamily="2" charset="-78"/>
              </a:rPr>
              <a:t> محاسبه مقدار خازن مورد نیاز برای یک سیستم با توان 450 کیلووات جهت افزایش ضریب توان از 0/72 به 0/95 ؟</a:t>
            </a:r>
            <a:endParaRPr lang="fa-IR" b="1"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498080" cy="3657600"/>
          </a:xfrm>
        </p:spPr>
        <p:txBody>
          <a:bodyPr>
            <a:normAutofit/>
          </a:bodyPr>
          <a:lstStyle/>
          <a:p>
            <a:pPr algn="l" rtl="0">
              <a:buNone/>
            </a:pPr>
            <a:r>
              <a:rPr lang="en-US" sz="2800" b="1" dirty="0" smtClean="0"/>
              <a:t>Q = P [Tan (ф</a:t>
            </a:r>
            <a:r>
              <a:rPr lang="en-US" sz="2800" b="1" baseline="-25000" dirty="0" smtClean="0"/>
              <a:t>1</a:t>
            </a:r>
            <a:r>
              <a:rPr lang="en-US" sz="2800" b="1" dirty="0" smtClean="0"/>
              <a:t>) - Tan (ф</a:t>
            </a:r>
            <a:r>
              <a:rPr lang="en-US" sz="2800" b="1" baseline="-25000" dirty="0" smtClean="0"/>
              <a:t>2</a:t>
            </a:r>
            <a:r>
              <a:rPr lang="en-US" sz="2800" b="1" dirty="0" smtClean="0"/>
              <a:t>)] </a:t>
            </a:r>
          </a:p>
          <a:p>
            <a:pPr algn="l" rtl="0">
              <a:buNone/>
            </a:pPr>
            <a:endParaRPr lang="en-US" sz="2800" b="1" dirty="0" smtClean="0"/>
          </a:p>
          <a:p>
            <a:pPr algn="l" rtl="0">
              <a:buNone/>
            </a:pPr>
            <a:r>
              <a:rPr lang="en-US" sz="2800" b="1" dirty="0" smtClean="0"/>
              <a:t>Q = 450 [Tan (cos</a:t>
            </a:r>
            <a:r>
              <a:rPr lang="en-US" sz="2800" b="1" baseline="30000" dirty="0" smtClean="0"/>
              <a:t>-1</a:t>
            </a:r>
            <a:r>
              <a:rPr lang="en-US" sz="2800" b="1" dirty="0" smtClean="0"/>
              <a:t> 0.72) - Tan (cos</a:t>
            </a:r>
            <a:r>
              <a:rPr lang="en-US" sz="2800" b="1" baseline="30000" dirty="0" smtClean="0"/>
              <a:t>-1</a:t>
            </a:r>
            <a:r>
              <a:rPr lang="en-US" sz="2800" b="1" dirty="0" smtClean="0"/>
              <a:t> 0.95)] </a:t>
            </a:r>
          </a:p>
          <a:p>
            <a:pPr algn="l" rtl="0">
              <a:buNone/>
            </a:pPr>
            <a:endParaRPr lang="en-US" sz="2800" b="1" dirty="0" smtClean="0"/>
          </a:p>
          <a:p>
            <a:pPr algn="l" rtl="0">
              <a:buNone/>
            </a:pPr>
            <a:r>
              <a:rPr lang="en-US" sz="2800" b="1" dirty="0" smtClean="0"/>
              <a:t>    = 286   </a:t>
            </a:r>
            <a:r>
              <a:rPr lang="en-US" sz="2800" b="1" dirty="0" err="1" smtClean="0"/>
              <a:t>Kvar</a:t>
            </a:r>
            <a:endParaRPr lang="en-US" sz="2800" b="1" dirty="0" smtClean="0"/>
          </a:p>
          <a:p>
            <a:pPr algn="l" rtl="0">
              <a:buNone/>
            </a:pPr>
            <a:endParaRPr lang="fa-IR" sz="2800" b="1"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498080" cy="1143000"/>
          </a:xfrm>
        </p:spPr>
        <p:txBody>
          <a:bodyPr anchor="ctr">
            <a:normAutofit/>
          </a:bodyPr>
          <a:lstStyle/>
          <a:p>
            <a:pPr algn="ctr"/>
            <a:r>
              <a:rPr lang="fa-IR" sz="3600" b="1" dirty="0" smtClean="0">
                <a:solidFill>
                  <a:srgbClr val="FF0000"/>
                </a:solidFill>
                <a:effectLst/>
                <a:latin typeface="+mn-lt"/>
                <a:ea typeface="+mn-ea"/>
                <a:cs typeface="B Nazanin" pitchFamily="2" charset="-78"/>
              </a:rPr>
              <a:t>انواع خازن گذاری</a:t>
            </a:r>
          </a:p>
        </p:txBody>
      </p:sp>
      <p:sp>
        <p:nvSpPr>
          <p:cNvPr id="3" name="Content Placeholder 2"/>
          <p:cNvSpPr>
            <a:spLocks noGrp="1"/>
          </p:cNvSpPr>
          <p:nvPr>
            <p:ph idx="1"/>
          </p:nvPr>
        </p:nvSpPr>
        <p:spPr/>
        <p:txBody>
          <a:bodyPr>
            <a:normAutofit lnSpcReduction="10000"/>
          </a:bodyPr>
          <a:lstStyle/>
          <a:p>
            <a:pPr>
              <a:buNone/>
            </a:pPr>
            <a:r>
              <a:rPr lang="fa-IR" sz="2800" b="1" dirty="0" smtClean="0">
                <a:solidFill>
                  <a:srgbClr val="0000FF"/>
                </a:solidFill>
                <a:cs typeface="B Nazanin" pitchFamily="2" charset="-78"/>
              </a:rPr>
              <a:t>متمرکز : خازن گذاری روی باس اصلی </a:t>
            </a:r>
          </a:p>
          <a:p>
            <a:pPr>
              <a:buFont typeface="Wingdings" pitchFamily="2" charset="2"/>
              <a:buChar char="ü"/>
            </a:pPr>
            <a:r>
              <a:rPr lang="fa-IR" sz="2800" dirty="0" smtClean="0">
                <a:cs typeface="B Nazanin" pitchFamily="2" charset="-78"/>
              </a:rPr>
              <a:t>جهت اصلاح کلی ضریب توان و عدم پرداخت جریمه</a:t>
            </a:r>
          </a:p>
          <a:p>
            <a:pPr>
              <a:buFont typeface="Wingdings" pitchFamily="2" charset="2"/>
              <a:buChar char="ü"/>
            </a:pPr>
            <a:r>
              <a:rPr lang="fa-IR" sz="2800" dirty="0" smtClean="0">
                <a:cs typeface="B Nazanin" pitchFamily="2" charset="-78"/>
              </a:rPr>
              <a:t>هزینه سرمایه گذاری پایین تر</a:t>
            </a:r>
          </a:p>
          <a:p>
            <a:pPr>
              <a:buNone/>
            </a:pPr>
            <a:endParaRPr lang="fa-IR" sz="2800" dirty="0" smtClean="0">
              <a:cs typeface="B Nazanin" pitchFamily="2" charset="-78"/>
            </a:endParaRPr>
          </a:p>
          <a:p>
            <a:pPr>
              <a:buNone/>
            </a:pPr>
            <a:r>
              <a:rPr lang="fa-IR" sz="2800" b="1" dirty="0" smtClean="0">
                <a:solidFill>
                  <a:srgbClr val="0000FF"/>
                </a:solidFill>
                <a:cs typeface="B Nazanin" pitchFamily="2" charset="-78"/>
              </a:rPr>
              <a:t>موضعی : خازن گذاری بر روی تجهیزات</a:t>
            </a:r>
          </a:p>
          <a:p>
            <a:pPr>
              <a:buFont typeface="Wingdings" pitchFamily="2" charset="2"/>
              <a:buChar char="ü"/>
            </a:pPr>
            <a:r>
              <a:rPr lang="fa-IR" sz="2800" dirty="0" smtClean="0">
                <a:cs typeface="B Nazanin" pitchFamily="2" charset="-78"/>
              </a:rPr>
              <a:t>اصلاح ضریب توان و کاهش تلفات کابل ها</a:t>
            </a:r>
          </a:p>
          <a:p>
            <a:pPr>
              <a:buFont typeface="Wingdings" pitchFamily="2" charset="2"/>
              <a:buChar char="ü"/>
            </a:pPr>
            <a:r>
              <a:rPr lang="fa-IR" sz="2800" dirty="0" smtClean="0">
                <a:cs typeface="B Nazanin" pitchFamily="2" charset="-78"/>
              </a:rPr>
              <a:t>هزینه سرمایه گذاری بالاتر</a:t>
            </a:r>
          </a:p>
          <a:p>
            <a:pPr>
              <a:buNone/>
            </a:pPr>
            <a:endParaRPr lang="fa-IR" sz="2800" dirty="0" smtClean="0">
              <a:cs typeface="B Nazanin" pitchFamily="2" charset="-78"/>
            </a:endParaRPr>
          </a:p>
          <a:p>
            <a:pPr algn="ctr">
              <a:buNone/>
            </a:pPr>
            <a:r>
              <a:rPr lang="fa-IR" dirty="0" smtClean="0">
                <a:solidFill>
                  <a:srgbClr val="009A46"/>
                </a:solidFill>
                <a:cs typeface="B Nazanin" pitchFamily="2" charset="-78"/>
              </a:rPr>
              <a:t>برای موتورهای بالای 50 اسب بخار توصیه می شود که خازن گذاری در ترمینال موتورها انجام پذیرد</a:t>
            </a:r>
            <a:endParaRPr lang="fa-IR" dirty="0">
              <a:solidFill>
                <a:srgbClr val="009A46"/>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8" presetClass="entr" presetSubtype="16"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1000"/>
                                        <p:tgtEl>
                                          <p:spTgt spid="3">
                                            <p:txEl>
                                              <p:pRg st="5" end="5"/>
                                            </p:txEl>
                                          </p:spTgt>
                                        </p:tgtEl>
                                      </p:cBhvr>
                                    </p:animEffect>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1905000"/>
            <a:ext cx="8229600" cy="1752600"/>
          </a:xfrm>
          <a:prstGeom prst="rect">
            <a:avLst/>
          </a:prstGeom>
        </p:spPr>
        <p:txBody>
          <a:bodyPr vert="horz" lIns="91440" tIns="45720" rIns="91440" bIns="45720" rtlCol="0" anchor="ctr">
            <a:normAutofit/>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tabLst/>
              <a:defRPr/>
            </a:pPr>
            <a:r>
              <a:rPr kumimoji="0" lang="fa-IR" sz="3600" b="1" i="0" u="none" strike="noStrike" kern="1200" cap="none" spc="0" normalizeH="0" baseline="0" noProof="0" dirty="0" smtClean="0">
                <a:ln>
                  <a:noFill/>
                </a:ln>
                <a:solidFill>
                  <a:srgbClr val="0000FF"/>
                </a:solidFill>
                <a:effectLst/>
                <a:uLnTx/>
                <a:uFillTx/>
                <a:latin typeface="+mn-lt"/>
                <a:ea typeface="+mn-ea"/>
                <a:cs typeface="B Nazanin" pitchFamily="2" charset="-78"/>
              </a:rPr>
              <a:t>درصد بارگذاری و راندمان در حال کار</a:t>
            </a:r>
          </a:p>
          <a:p>
            <a:pPr marL="365760" marR="0" lvl="0" indent="-283464" algn="ctr" defTabSz="914400" rtl="1" eaLnBrk="1" fontAlgn="auto" latinLnBrk="0" hangingPunct="1">
              <a:lnSpc>
                <a:spcPct val="100000"/>
              </a:lnSpc>
              <a:spcBef>
                <a:spcPts val="600"/>
              </a:spcBef>
              <a:spcAft>
                <a:spcPts val="0"/>
              </a:spcAft>
              <a:buClr>
                <a:schemeClr val="accent1"/>
              </a:buClr>
              <a:buSzPct val="80000"/>
              <a:tabLst/>
              <a:defRPr/>
            </a:pPr>
            <a:r>
              <a:rPr kumimoji="0" lang="fa-IR" sz="3600" b="1" i="0" u="none" strike="noStrike" kern="1200" cap="none" spc="0" normalizeH="0" baseline="0" noProof="0" dirty="0" smtClean="0">
                <a:ln>
                  <a:noFill/>
                </a:ln>
                <a:solidFill>
                  <a:srgbClr val="0000FF"/>
                </a:solidFill>
                <a:effectLst/>
                <a:uLnTx/>
                <a:uFillTx/>
                <a:latin typeface="+mn-lt"/>
                <a:ea typeface="+mn-ea"/>
                <a:cs typeface="B Nazanin" pitchFamily="2" charset="-78"/>
              </a:rPr>
              <a:t> الكتروموتورها</a:t>
            </a:r>
            <a:endParaRPr kumimoji="0" lang="en-US" sz="3600" b="1" i="0" u="none" strike="noStrike" kern="1200" cap="none" spc="0" normalizeH="0" baseline="0" noProof="0" dirty="0">
              <a:ln>
                <a:noFill/>
              </a:ln>
              <a:solidFill>
                <a:srgbClr val="0000FF"/>
              </a:solidFill>
              <a:effectLst/>
              <a:uLnTx/>
              <a:uFillTx/>
              <a:latin typeface="+mn-lt"/>
              <a:ea typeface="+mn-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6" name="Picture 4"/>
          <p:cNvPicPr>
            <a:picLocks noChangeAspect="1" noChangeArrowheads="1"/>
          </p:cNvPicPr>
          <p:nvPr/>
        </p:nvPicPr>
        <p:blipFill>
          <a:blip r:embed="rId2" cstate="print"/>
          <a:srcRect/>
          <a:stretch>
            <a:fillRect/>
          </a:stretch>
        </p:blipFill>
        <p:spPr bwMode="auto">
          <a:xfrm>
            <a:off x="1219200" y="1600199"/>
            <a:ext cx="7589520" cy="2758440"/>
          </a:xfrm>
          <a:prstGeom prst="rect">
            <a:avLst/>
          </a:prstGeom>
          <a:noFill/>
          <a:ln w="9525">
            <a:noFill/>
            <a:miter lim="800000"/>
            <a:headEnd/>
            <a:tailEnd/>
          </a:ln>
          <a:effectLst/>
        </p:spPr>
      </p:pic>
      <p:sp>
        <p:nvSpPr>
          <p:cNvPr id="3" name="Title 1"/>
          <p:cNvSpPr txBox="1">
            <a:spLocks/>
          </p:cNvSpPr>
          <p:nvPr/>
        </p:nvSpPr>
        <p:spPr>
          <a:xfrm>
            <a:off x="685800" y="420469"/>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روش 1: اندازه گیری توان ورودی</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79556"/>
                                        </p:tgtEl>
                                        <p:attrNameLst>
                                          <p:attrName>style.visibility</p:attrName>
                                        </p:attrNameLst>
                                      </p:cBhvr>
                                      <p:to>
                                        <p:strVal val="visible"/>
                                      </p:to>
                                    </p:set>
                                    <p:animEffect transition="in" filter="diamond(in)">
                                      <p:cBhvr>
                                        <p:cTn id="13" dur="1000"/>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43000" y="1600200"/>
            <a:ext cx="7924800" cy="3352800"/>
          </a:xfrm>
          <a:prstGeom prst="roundRect">
            <a:avLst/>
          </a:prstGeom>
          <a:solidFill>
            <a:schemeClr val="accent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914400" y="762000"/>
            <a:ext cx="8229600" cy="563562"/>
          </a:xfrm>
          <a:noFill/>
          <a:ln>
            <a:miter lim="800000"/>
            <a:headEnd/>
            <a:tailEnd/>
          </a:ln>
        </p:spPr>
        <p:txBody>
          <a:bodyPr vert="horz" wrap="square" lIns="91440" tIns="45720" rIns="91440" bIns="45720" numCol="1" rtlCol="0" anchor="t" anchorCtr="0" compatLnSpc="1">
            <a:prstTxWarp prst="textNoShape">
              <a:avLst/>
            </a:prstTxWarp>
            <a:noAutofit/>
          </a:bodyPr>
          <a:lstStyle/>
          <a:p>
            <a:pPr algn="ctr" rtl="0"/>
            <a:r>
              <a:rPr lang="en-US" sz="3600" b="1" dirty="0" smtClean="0">
                <a:solidFill>
                  <a:srgbClr val="990033"/>
                </a:solidFill>
                <a:cs typeface="B Nazanin" pitchFamily="2" charset="-78"/>
              </a:rPr>
              <a:t>IEEE St. 739</a:t>
            </a:r>
            <a:r>
              <a:rPr lang="fa-IR" sz="3600" b="1" dirty="0" smtClean="0">
                <a:solidFill>
                  <a:srgbClr val="990033"/>
                </a:solidFill>
                <a:cs typeface="B Nazanin" pitchFamily="2" charset="-78"/>
              </a:rPr>
              <a:t>استاندارد </a:t>
            </a:r>
            <a:endParaRPr lang="en-US" sz="3600" b="1" dirty="0" smtClean="0">
              <a:solidFill>
                <a:srgbClr val="990033"/>
              </a:solidFill>
              <a:cs typeface="B Nazanin" pitchFamily="2" charset="-78"/>
            </a:endParaRPr>
          </a:p>
        </p:txBody>
      </p:sp>
      <p:sp>
        <p:nvSpPr>
          <p:cNvPr id="5" name="Rectangle 4"/>
          <p:cNvSpPr/>
          <p:nvPr/>
        </p:nvSpPr>
        <p:spPr>
          <a:xfrm>
            <a:off x="1405355" y="2133600"/>
            <a:ext cx="7357645" cy="1951496"/>
          </a:xfrm>
          <a:prstGeom prst="rect">
            <a:avLst/>
          </a:prstGeom>
        </p:spPr>
        <p:txBody>
          <a:bodyPr wrap="square">
            <a:spAutoFit/>
          </a:bodyPr>
          <a:lstStyle/>
          <a:p>
            <a:pPr algn="ctr">
              <a:lnSpc>
                <a:spcPct val="150000"/>
              </a:lnSpc>
            </a:pPr>
            <a:r>
              <a:rPr lang="en-US" sz="2800" b="1" dirty="0" smtClean="0"/>
              <a:t>IEEE Recommended Practice for Energy</a:t>
            </a:r>
          </a:p>
          <a:p>
            <a:pPr algn="ctr">
              <a:lnSpc>
                <a:spcPct val="150000"/>
              </a:lnSpc>
            </a:pPr>
            <a:r>
              <a:rPr lang="en-US" sz="2800" b="1" dirty="0" smtClean="0"/>
              <a:t>Management in Industrial and</a:t>
            </a:r>
          </a:p>
          <a:p>
            <a:pPr algn="ctr">
              <a:lnSpc>
                <a:spcPct val="150000"/>
              </a:lnSpc>
            </a:pPr>
            <a:r>
              <a:rPr lang="en-US" sz="2800" b="1" dirty="0" smtClean="0"/>
              <a:t>Commercial Facilities</a:t>
            </a:r>
            <a:endParaRPr lang="fa-IR" sz="2800"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p:cNvPicPr>
            <a:picLocks noChangeAspect="1" noChangeArrowheads="1"/>
          </p:cNvPicPr>
          <p:nvPr/>
        </p:nvPicPr>
        <p:blipFill>
          <a:blip r:embed="rId2" cstate="print"/>
          <a:srcRect/>
          <a:stretch>
            <a:fillRect/>
          </a:stretch>
        </p:blipFill>
        <p:spPr bwMode="auto">
          <a:xfrm>
            <a:off x="1219200" y="1523996"/>
            <a:ext cx="7635240" cy="3322320"/>
          </a:xfrm>
          <a:prstGeom prst="rect">
            <a:avLst/>
          </a:prstGeom>
          <a:noFill/>
          <a:ln w="9525">
            <a:noFill/>
            <a:miter lim="800000"/>
            <a:headEnd/>
            <a:tailEnd/>
          </a:ln>
          <a:effectLst/>
        </p:spPr>
      </p:pic>
      <p:sp>
        <p:nvSpPr>
          <p:cNvPr id="4" name="Title 1"/>
          <p:cNvSpPr txBox="1">
            <a:spLocks/>
          </p:cNvSpPr>
          <p:nvPr/>
        </p:nvSpPr>
        <p:spPr>
          <a:xfrm>
            <a:off x="685800" y="420469"/>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روش 2: اندازه گیری جریان و</a:t>
            </a:r>
            <a:r>
              <a:rPr kumimoji="0" lang="fa-IR" sz="3600" b="1" i="0" u="none" strike="noStrike" kern="1200" cap="none" spc="0" normalizeH="0" noProof="0" dirty="0" smtClean="0">
                <a:ln>
                  <a:noFill/>
                </a:ln>
                <a:solidFill>
                  <a:srgbClr val="C00000"/>
                </a:solidFill>
                <a:effectLst/>
                <a:uLnTx/>
                <a:uFillTx/>
                <a:latin typeface="Arial" pitchFamily="34" charset="0"/>
                <a:ea typeface="Times New Roman" pitchFamily="18" charset="0"/>
                <a:cs typeface="B Nazanin" pitchFamily="2" charset="-78"/>
              </a:rPr>
              <a:t> ولتاژ</a:t>
            </a: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 ورودی</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80578"/>
                                        </p:tgtEl>
                                        <p:attrNameLst>
                                          <p:attrName>style.visibility</p:attrName>
                                        </p:attrNameLst>
                                      </p:cBhvr>
                                      <p:to>
                                        <p:strVal val="visible"/>
                                      </p:to>
                                    </p:set>
                                    <p:animEffect transition="in" filter="diamond(in)">
                                      <p:cBhvr>
                                        <p:cTn id="13" dur="1000"/>
                                        <p:tgtEl>
                                          <p:spTgt spid="28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2" cstate="print"/>
          <a:srcRect/>
          <a:stretch>
            <a:fillRect/>
          </a:stretch>
        </p:blipFill>
        <p:spPr bwMode="auto">
          <a:xfrm>
            <a:off x="1219200" y="1752600"/>
            <a:ext cx="7620000" cy="3017520"/>
          </a:xfrm>
          <a:prstGeom prst="rect">
            <a:avLst/>
          </a:prstGeom>
          <a:noFill/>
          <a:ln w="9525">
            <a:noFill/>
            <a:miter lim="800000"/>
            <a:headEnd/>
            <a:tailEnd/>
          </a:ln>
          <a:effectLst/>
        </p:spPr>
      </p:pic>
      <p:sp>
        <p:nvSpPr>
          <p:cNvPr id="4" name="Title 1"/>
          <p:cNvSpPr txBox="1">
            <a:spLocks/>
          </p:cNvSpPr>
          <p:nvPr/>
        </p:nvSpPr>
        <p:spPr>
          <a:xfrm>
            <a:off x="685800" y="420469"/>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روش3: اندازه گیری دور شفت (روش لغزش)</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81602"/>
                                        </p:tgtEl>
                                        <p:attrNameLst>
                                          <p:attrName>style.visibility</p:attrName>
                                        </p:attrNameLst>
                                      </p:cBhvr>
                                      <p:to>
                                        <p:strVal val="visible"/>
                                      </p:to>
                                    </p:set>
                                    <p:animEffect transition="in" filter="diamond(in)">
                                      <p:cBhvr>
                                        <p:cTn id="13" dur="10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p:cNvPicPr>
            <a:picLocks noChangeAspect="1" noChangeArrowheads="1"/>
          </p:cNvPicPr>
          <p:nvPr/>
        </p:nvPicPr>
        <p:blipFill>
          <a:blip r:embed="rId2" cstate="print"/>
          <a:srcRect/>
          <a:stretch>
            <a:fillRect/>
          </a:stretch>
        </p:blipFill>
        <p:spPr bwMode="auto">
          <a:xfrm>
            <a:off x="1280160" y="2590800"/>
            <a:ext cx="7635240" cy="3657600"/>
          </a:xfrm>
          <a:prstGeom prst="rect">
            <a:avLst/>
          </a:prstGeom>
          <a:noFill/>
          <a:ln w="9525">
            <a:noFill/>
            <a:miter lim="800000"/>
            <a:headEnd/>
            <a:tailEnd/>
          </a:ln>
          <a:effectLst/>
        </p:spPr>
      </p:pic>
      <p:sp>
        <p:nvSpPr>
          <p:cNvPr id="4" name="Title 1"/>
          <p:cNvSpPr txBox="1">
            <a:spLocks/>
          </p:cNvSpPr>
          <p:nvPr/>
        </p:nvSpPr>
        <p:spPr>
          <a:xfrm>
            <a:off x="914400" y="115669"/>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تصحیح ولتاژ در روش لغزش</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
        <p:nvSpPr>
          <p:cNvPr id="5" name="Title 1"/>
          <p:cNvSpPr txBox="1">
            <a:spLocks/>
          </p:cNvSpPr>
          <p:nvPr/>
        </p:nvSpPr>
        <p:spPr>
          <a:xfrm>
            <a:off x="1066800" y="990600"/>
            <a:ext cx="8001000" cy="1384995"/>
          </a:xfrm>
          <a:prstGeom prst="rect">
            <a:avLst/>
          </a:prstGeom>
          <a:noFill/>
          <a:ln w="9525">
            <a:noFill/>
            <a:miter lim="800000"/>
            <a:headEnd/>
            <a:tailEnd/>
          </a:ln>
        </p:spPr>
        <p:txBody>
          <a:bodyPr vert="horz" wrap="square" lIns="91440" tIns="45720" rIns="91440" bIns="45720" rtlCol="0" anchor="ctr">
            <a:spAutoFit/>
          </a:bodyPr>
          <a:lstStyle/>
          <a:p>
            <a:pPr marL="432000" indent="-838200" algn="just" rtl="1">
              <a:defRPr/>
            </a:pPr>
            <a:r>
              <a:rPr kumimoji="0" lang="fa-IR" sz="2800" b="1"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B Nazanin" pitchFamily="2" charset="-78"/>
              </a:rPr>
              <a:t>در محاسبه درصد بارگذاری به روش لغزش، در صورتیکه تغییرات ولتاژ ورودی بیش از 5 درصد باشد، باید درصد بارگذاری را</a:t>
            </a:r>
            <a:r>
              <a:rPr kumimoji="0" lang="fa-IR" sz="2800" b="1" i="0" u="none" strike="noStrike" kern="1200" cap="none" spc="0" normalizeH="0" noProof="0" dirty="0" smtClean="0">
                <a:ln>
                  <a:noFill/>
                </a:ln>
                <a:solidFill>
                  <a:srgbClr val="0000FF"/>
                </a:solidFill>
                <a:effectLst/>
                <a:uLnTx/>
                <a:uFillTx/>
                <a:latin typeface="Arial" pitchFamily="34" charset="0"/>
                <a:ea typeface="Times New Roman" pitchFamily="18" charset="0"/>
                <a:cs typeface="B Nazanin" pitchFamily="2" charset="-78"/>
              </a:rPr>
              <a:t> با اصلاح ولتاژ تصحیح نمود.</a:t>
            </a:r>
            <a:endParaRPr kumimoji="0" lang="en-US" sz="2800" b="1" i="0" u="none" strike="noStrike" kern="1200" cap="none" spc="0" normalizeH="0" baseline="0" noProof="0" dirty="0">
              <a:ln>
                <a:noFill/>
              </a:ln>
              <a:solidFill>
                <a:srgbClr val="0000FF"/>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282626"/>
                                        </p:tgtEl>
                                        <p:attrNameLst>
                                          <p:attrName>style.visibility</p:attrName>
                                        </p:attrNameLst>
                                      </p:cBhvr>
                                      <p:to>
                                        <p:strVal val="visible"/>
                                      </p:to>
                                    </p:set>
                                    <p:anim calcmode="lin" valueType="num">
                                      <p:cBhvr>
                                        <p:cTn id="20" dur="1000" fill="hold"/>
                                        <p:tgtEl>
                                          <p:spTgt spid="282626"/>
                                        </p:tgtEl>
                                        <p:attrNameLst>
                                          <p:attrName>ppt_x</p:attrName>
                                        </p:attrNameLst>
                                      </p:cBhvr>
                                      <p:tavLst>
                                        <p:tav tm="0">
                                          <p:val>
                                            <p:strVal val="#ppt_x-.2"/>
                                          </p:val>
                                        </p:tav>
                                        <p:tav tm="100000">
                                          <p:val>
                                            <p:strVal val="#ppt_x"/>
                                          </p:val>
                                        </p:tav>
                                      </p:tavLst>
                                    </p:anim>
                                    <p:anim calcmode="lin" valueType="num">
                                      <p:cBhvr>
                                        <p:cTn id="21" dur="1000" fill="hold"/>
                                        <p:tgtEl>
                                          <p:spTgt spid="28262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82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8400" y="228600"/>
            <a:ext cx="5029200" cy="365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Content Placeholder 1"/>
          <p:cNvSpPr>
            <a:spLocks noGrp="1"/>
          </p:cNvSpPr>
          <p:nvPr>
            <p:ph/>
          </p:nvPr>
        </p:nvSpPr>
        <p:spPr>
          <a:xfrm>
            <a:off x="3352800" y="914400"/>
            <a:ext cx="3429000" cy="3048000"/>
          </a:xfrm>
        </p:spPr>
        <p:txBody>
          <a:bodyPr/>
          <a:lstStyle/>
          <a:p>
            <a:pPr algn="ctr" rtl="0">
              <a:buNone/>
            </a:pPr>
            <a:r>
              <a:rPr lang="en-US" b="1" dirty="0" smtClean="0"/>
              <a:t>P = 55 </a:t>
            </a:r>
            <a:r>
              <a:rPr lang="en-US" b="1" dirty="0" err="1" smtClean="0"/>
              <a:t>Kw</a:t>
            </a:r>
            <a:endParaRPr lang="en-US" b="1" dirty="0" smtClean="0"/>
          </a:p>
          <a:p>
            <a:pPr algn="ctr" rtl="0">
              <a:buNone/>
            </a:pPr>
            <a:r>
              <a:rPr lang="en-US" b="1" dirty="0" smtClean="0"/>
              <a:t>Ns = 1500</a:t>
            </a:r>
          </a:p>
          <a:p>
            <a:pPr algn="ctr" rtl="0">
              <a:buNone/>
            </a:pPr>
            <a:r>
              <a:rPr lang="en-US" b="1" dirty="0" smtClean="0"/>
              <a:t>Nr = 1480</a:t>
            </a:r>
          </a:p>
          <a:p>
            <a:pPr algn="ctr" rtl="0">
              <a:buNone/>
            </a:pPr>
            <a:r>
              <a:rPr lang="en-US" b="1" dirty="0" smtClean="0"/>
              <a:t>Nm = 1489</a:t>
            </a:r>
          </a:p>
          <a:p>
            <a:pPr algn="ctr" rtl="0">
              <a:buNone/>
            </a:pPr>
            <a:r>
              <a:rPr lang="en-US" b="1" dirty="0" smtClean="0">
                <a:solidFill>
                  <a:srgbClr val="FF0000"/>
                </a:solidFill>
              </a:rPr>
              <a:t>Load% = ?</a:t>
            </a:r>
            <a:endParaRPr lang="fa-IR" b="1" dirty="0">
              <a:solidFill>
                <a:srgbClr val="FF0000"/>
              </a:solidFill>
            </a:endParaRPr>
          </a:p>
        </p:txBody>
      </p:sp>
      <p:sp>
        <p:nvSpPr>
          <p:cNvPr id="3" name="Title 1"/>
          <p:cNvSpPr txBox="1">
            <a:spLocks/>
          </p:cNvSpPr>
          <p:nvPr/>
        </p:nvSpPr>
        <p:spPr>
          <a:xfrm>
            <a:off x="914400" y="115669"/>
            <a:ext cx="8229600" cy="76944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kumimoji="0" lang="fa-IR" sz="4400" b="1" i="0" u="none" strike="noStrike" kern="1200" cap="none" spc="0" normalizeH="0" baseline="0" noProof="0" dirty="0" smtClean="0">
                <a:ln>
                  <a:noFill/>
                </a:ln>
                <a:solidFill>
                  <a:srgbClr val="FF0000"/>
                </a:solidFill>
                <a:effectLst/>
                <a:uLnTx/>
                <a:uFillTx/>
                <a:latin typeface="Arial" pitchFamily="34" charset="0"/>
                <a:ea typeface="Times New Roman" pitchFamily="18" charset="0"/>
                <a:cs typeface="B Nazanin" pitchFamily="2" charset="-78"/>
              </a:rPr>
              <a:t>مثال:</a:t>
            </a:r>
            <a:endParaRPr kumimoji="0" lang="en-US" sz="4400" b="1" i="0" u="none" strike="noStrike" kern="1200" cap="none" spc="0" normalizeH="0" baseline="0" noProof="0" dirty="0">
              <a:ln>
                <a:noFill/>
              </a:ln>
              <a:solidFill>
                <a:srgbClr val="FF0000"/>
              </a:solidFill>
              <a:effectLst/>
              <a:uLnTx/>
              <a:uFillTx/>
              <a:latin typeface="Arial" pitchFamily="34" charset="0"/>
              <a:ea typeface="Times New Roman" pitchFamily="18" charset="0"/>
              <a:cs typeface="B Nazanin" pitchFamily="2" charset="-78"/>
            </a:endParaRPr>
          </a:p>
        </p:txBody>
      </p:sp>
      <p:sp>
        <p:nvSpPr>
          <p:cNvPr id="4" name="Title 1"/>
          <p:cNvSpPr txBox="1">
            <a:spLocks/>
          </p:cNvSpPr>
          <p:nvPr/>
        </p:nvSpPr>
        <p:spPr>
          <a:xfrm>
            <a:off x="914400" y="4901625"/>
            <a:ext cx="8229600" cy="584775"/>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lang="en-US" sz="3200" b="1" dirty="0" err="1" smtClean="0">
                <a:solidFill>
                  <a:srgbClr val="0000FF"/>
                </a:solidFill>
                <a:latin typeface="Arial" pitchFamily="34" charset="0"/>
                <a:ea typeface="Times New Roman" pitchFamily="18" charset="0"/>
                <a:cs typeface="B Nazanin" pitchFamily="2" charset="-78"/>
              </a:rPr>
              <a:t>Sm</a:t>
            </a:r>
            <a:r>
              <a:rPr lang="en-US" sz="3200" b="1" dirty="0" smtClean="0">
                <a:solidFill>
                  <a:srgbClr val="0000FF"/>
                </a:solidFill>
                <a:latin typeface="Arial" pitchFamily="34" charset="0"/>
                <a:ea typeface="Times New Roman" pitchFamily="18" charset="0"/>
                <a:cs typeface="B Nazanin" pitchFamily="2" charset="-78"/>
              </a:rPr>
              <a:t> = 1500 – 1489 = 11</a:t>
            </a:r>
            <a:endParaRPr kumimoji="0" lang="en-US" sz="3200" b="1" i="0" u="none" strike="noStrike" kern="1200" cap="none" spc="0" normalizeH="0" baseline="0" noProof="0" dirty="0">
              <a:ln>
                <a:noFill/>
              </a:ln>
              <a:solidFill>
                <a:srgbClr val="0000FF"/>
              </a:solidFill>
              <a:effectLst/>
              <a:uLnTx/>
              <a:uFillTx/>
              <a:latin typeface="Arial" pitchFamily="34" charset="0"/>
              <a:ea typeface="Times New Roman" pitchFamily="18" charset="0"/>
              <a:cs typeface="B Nazanin" pitchFamily="2" charset="-78"/>
            </a:endParaRPr>
          </a:p>
        </p:txBody>
      </p:sp>
      <p:sp>
        <p:nvSpPr>
          <p:cNvPr id="5" name="Title 1"/>
          <p:cNvSpPr txBox="1">
            <a:spLocks/>
          </p:cNvSpPr>
          <p:nvPr/>
        </p:nvSpPr>
        <p:spPr>
          <a:xfrm>
            <a:off x="914400" y="4215825"/>
            <a:ext cx="8229600" cy="584775"/>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lang="en-US" sz="3200" b="1" dirty="0" err="1" smtClean="0">
                <a:solidFill>
                  <a:srgbClr val="0000FF"/>
                </a:solidFill>
                <a:latin typeface="Arial" pitchFamily="34" charset="0"/>
                <a:ea typeface="Times New Roman" pitchFamily="18" charset="0"/>
                <a:cs typeface="B Nazanin" pitchFamily="2" charset="-78"/>
              </a:rPr>
              <a:t>Sr</a:t>
            </a:r>
            <a:r>
              <a:rPr lang="en-US" sz="3200" b="1" dirty="0" smtClean="0">
                <a:solidFill>
                  <a:srgbClr val="0000FF"/>
                </a:solidFill>
                <a:latin typeface="Arial" pitchFamily="34" charset="0"/>
                <a:ea typeface="Times New Roman" pitchFamily="18" charset="0"/>
                <a:cs typeface="B Nazanin" pitchFamily="2" charset="-78"/>
              </a:rPr>
              <a:t> = 1500 – 1480 = 20</a:t>
            </a:r>
            <a:endParaRPr kumimoji="0" lang="en-US" sz="3200" b="1" i="0" u="none" strike="noStrike" kern="1200" cap="none" spc="0" normalizeH="0" baseline="0" noProof="0" dirty="0">
              <a:ln>
                <a:noFill/>
              </a:ln>
              <a:solidFill>
                <a:srgbClr val="0000FF"/>
              </a:solidFill>
              <a:effectLst/>
              <a:uLnTx/>
              <a:uFillTx/>
              <a:latin typeface="Arial" pitchFamily="34" charset="0"/>
              <a:ea typeface="Times New Roman" pitchFamily="18" charset="0"/>
              <a:cs typeface="B Nazanin" pitchFamily="2" charset="-78"/>
            </a:endParaRPr>
          </a:p>
        </p:txBody>
      </p:sp>
      <p:sp>
        <p:nvSpPr>
          <p:cNvPr id="6" name="Title 1"/>
          <p:cNvSpPr txBox="1">
            <a:spLocks/>
          </p:cNvSpPr>
          <p:nvPr/>
        </p:nvSpPr>
        <p:spPr>
          <a:xfrm>
            <a:off x="914400" y="5587425"/>
            <a:ext cx="8229600" cy="584775"/>
          </a:xfrm>
          <a:prstGeom prst="rect">
            <a:avLst/>
          </a:prstGeom>
          <a:noFill/>
          <a:ln w="9525">
            <a:noFill/>
            <a:miter lim="800000"/>
            <a:headEnd/>
            <a:tailEnd/>
          </a:ln>
        </p:spPr>
        <p:txBody>
          <a:bodyPr vert="horz" wrap="square" lIns="91440" tIns="45720" rIns="91440" bIns="45720" rtlCol="0" anchor="ctr">
            <a:spAutoFit/>
          </a:bodyPr>
          <a:lstStyle/>
          <a:p>
            <a:pPr marL="838200" lvl="0" indent="-838200" algn="ctr" rtl="1">
              <a:spcBef>
                <a:spcPct val="20000"/>
              </a:spcBef>
              <a:defRPr/>
            </a:pPr>
            <a:r>
              <a:rPr lang="en-US" sz="3200" b="1" dirty="0" smtClean="0">
                <a:solidFill>
                  <a:srgbClr val="0000FF"/>
                </a:solidFill>
              </a:rPr>
              <a:t>Load% = (</a:t>
            </a:r>
            <a:r>
              <a:rPr lang="en-US" sz="3200" b="1" dirty="0" smtClean="0">
                <a:solidFill>
                  <a:srgbClr val="0000FF"/>
                </a:solidFill>
                <a:latin typeface="Arial" pitchFamily="34" charset="0"/>
                <a:ea typeface="Times New Roman" pitchFamily="18" charset="0"/>
                <a:cs typeface="B Nazanin" pitchFamily="2" charset="-78"/>
              </a:rPr>
              <a:t>11 / 20)*100 = 55%</a:t>
            </a:r>
            <a:endParaRPr kumimoji="0" lang="en-US" sz="3200" b="1" i="0" u="none" strike="noStrike" kern="1200" cap="none" spc="0" normalizeH="0" baseline="0" noProof="0" dirty="0">
              <a:ln>
                <a:noFill/>
              </a:ln>
              <a:solidFill>
                <a:srgbClr val="0000FF"/>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8" presetClass="entr" presetSubtype="16"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diamond(in)">
                                      <p:cBhvr>
                                        <p:cTn id="18" dur="1000"/>
                                        <p:tgtEl>
                                          <p:spTgt spid="2">
                                            <p:txEl>
                                              <p:pRg st="0" end="0"/>
                                            </p:txEl>
                                          </p:spTgt>
                                        </p:tgtEl>
                                      </p:cBhvr>
                                    </p:animEffect>
                                  </p:childTnLst>
                                </p:cTn>
                              </p:par>
                            </p:childTnLst>
                          </p:cTn>
                        </p:par>
                        <p:par>
                          <p:cTn id="19" fill="hold">
                            <p:stCondLst>
                              <p:cond delay="3000"/>
                            </p:stCondLst>
                            <p:childTnLst>
                              <p:par>
                                <p:cTn id="20" presetID="8" presetClass="entr" presetSubtype="16"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amond(in)">
                                      <p:cBhvr>
                                        <p:cTn id="22" dur="1000"/>
                                        <p:tgtEl>
                                          <p:spTgt spid="2">
                                            <p:txEl>
                                              <p:pRg st="1" end="1"/>
                                            </p:txEl>
                                          </p:spTgt>
                                        </p:tgtEl>
                                      </p:cBhvr>
                                    </p:animEffect>
                                  </p:childTnLst>
                                </p:cTn>
                              </p:par>
                            </p:childTnLst>
                          </p:cTn>
                        </p:par>
                        <p:par>
                          <p:cTn id="23" fill="hold">
                            <p:stCondLst>
                              <p:cond delay="4000"/>
                            </p:stCondLst>
                            <p:childTnLst>
                              <p:par>
                                <p:cTn id="24" presetID="8" presetClass="entr" presetSubtype="16" fill="hold" grpId="0"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diamond(in)">
                                      <p:cBhvr>
                                        <p:cTn id="26" dur="1000"/>
                                        <p:tgtEl>
                                          <p:spTgt spid="2">
                                            <p:txEl>
                                              <p:pRg st="2" end="2"/>
                                            </p:txEl>
                                          </p:spTgt>
                                        </p:tgtEl>
                                      </p:cBhvr>
                                    </p:animEffect>
                                  </p:childTnLst>
                                </p:cTn>
                              </p:par>
                            </p:childTnLst>
                          </p:cTn>
                        </p:par>
                        <p:par>
                          <p:cTn id="27" fill="hold">
                            <p:stCondLst>
                              <p:cond delay="5000"/>
                            </p:stCondLst>
                            <p:childTnLst>
                              <p:par>
                                <p:cTn id="28" presetID="8" presetClass="entr" presetSubtype="16" fill="hold" grpId="0"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diamond(in)">
                                      <p:cBhvr>
                                        <p:cTn id="30" dur="1000"/>
                                        <p:tgtEl>
                                          <p:spTgt spid="2">
                                            <p:txEl>
                                              <p:pRg st="3" end="3"/>
                                            </p:txEl>
                                          </p:spTgt>
                                        </p:tgtEl>
                                      </p:cBhvr>
                                    </p:animEffect>
                                  </p:childTnLst>
                                </p:cTn>
                              </p:par>
                            </p:childTnLst>
                          </p:cTn>
                        </p:par>
                        <p:par>
                          <p:cTn id="31" fill="hold">
                            <p:stCondLst>
                              <p:cond delay="6000"/>
                            </p:stCondLst>
                            <p:childTnLst>
                              <p:par>
                                <p:cTn id="32" presetID="8" presetClass="entr" presetSubtype="16" fill="hold" grpId="0" nodeType="after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diamond(in)">
                                      <p:cBhvr>
                                        <p:cTn id="34" dur="1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2"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1000" fill="hold"/>
                                        <p:tgtEl>
                                          <p:spTgt spid="4"/>
                                        </p:tgtEl>
                                        <p:attrNameLst>
                                          <p:attrName>ppt_x</p:attrName>
                                        </p:attrNameLst>
                                      </p:cBhvr>
                                      <p:tavLst>
                                        <p:tav tm="0">
                                          <p:val>
                                            <p:strVal val="1+#ppt_w/2"/>
                                          </p:val>
                                        </p:tav>
                                        <p:tav tm="100000">
                                          <p:val>
                                            <p:strVal val="#ppt_x"/>
                                          </p:val>
                                        </p:tav>
                                      </p:tavLst>
                                    </p:anim>
                                    <p:anim calcmode="lin" valueType="num">
                                      <p:cBhvr additive="base">
                                        <p:cTn id="45" dur="1000" fill="hold"/>
                                        <p:tgtEl>
                                          <p:spTgt spid="4"/>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fill="hold"/>
                                        <p:tgtEl>
                                          <p:spTgt spid="6"/>
                                        </p:tgtEl>
                                        <p:attrNameLst>
                                          <p:attrName>ppt_x</p:attrName>
                                        </p:attrNameLst>
                                      </p:cBhvr>
                                      <p:tavLst>
                                        <p:tav tm="0">
                                          <p:val>
                                            <p:strVal val="0-#ppt_w/2"/>
                                          </p:val>
                                        </p:tav>
                                        <p:tav tm="100000">
                                          <p:val>
                                            <p:strVal val="#ppt_x"/>
                                          </p:val>
                                        </p:tav>
                                      </p:tavLst>
                                    </p:anim>
                                    <p:anim calcmode="lin" valueType="num">
                                      <p:cBhvr additive="base">
                                        <p:cTn id="5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P spid="3" grpId="0"/>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3246437"/>
            <a:ext cx="7391400" cy="3306763"/>
          </a:xfrm>
        </p:spPr>
        <p:txBody>
          <a:bodyPr/>
          <a:lstStyle/>
          <a:p>
            <a:r>
              <a:rPr lang="fa-IR" b="1" dirty="0" smtClean="0">
                <a:solidFill>
                  <a:srgbClr val="FF0000"/>
                </a:solidFill>
                <a:cs typeface="B Nazanin" pitchFamily="2" charset="-78"/>
              </a:rPr>
              <a:t>روش آزمایشگاهی: </a:t>
            </a:r>
          </a:p>
          <a:p>
            <a:pPr>
              <a:buNone/>
            </a:pPr>
            <a:r>
              <a:rPr lang="fa-IR" dirty="0" smtClean="0">
                <a:cs typeface="B Nazanin" pitchFamily="2" charset="-78"/>
              </a:rPr>
              <a:t>اندازه گیری گشتاور و توان خروجی</a:t>
            </a:r>
          </a:p>
          <a:p>
            <a:endParaRPr lang="fa-IR" dirty="0" smtClean="0">
              <a:cs typeface="B Nazanin" pitchFamily="2" charset="-78"/>
            </a:endParaRPr>
          </a:p>
          <a:p>
            <a:r>
              <a:rPr lang="fa-IR" b="1" dirty="0" smtClean="0">
                <a:solidFill>
                  <a:srgbClr val="FF0000"/>
                </a:solidFill>
                <a:cs typeface="B Nazanin" pitchFamily="2" charset="-78"/>
              </a:rPr>
              <a:t>روش تخمینی:</a:t>
            </a:r>
          </a:p>
          <a:p>
            <a:pPr>
              <a:buNone/>
            </a:pPr>
            <a:r>
              <a:rPr lang="fa-IR" dirty="0" smtClean="0">
                <a:cs typeface="B Nazanin" pitchFamily="2" charset="-78"/>
              </a:rPr>
              <a:t>محاسبه درصد بارگذاری و تخمین زدن راندمان</a:t>
            </a:r>
            <a:endParaRPr lang="fa-IR" dirty="0">
              <a:cs typeface="B Nazanin" pitchFamily="2" charset="-78"/>
            </a:endParaRPr>
          </a:p>
        </p:txBody>
      </p:sp>
      <p:sp>
        <p:nvSpPr>
          <p:cNvPr id="3" name="Title 1"/>
          <p:cNvSpPr txBox="1">
            <a:spLocks/>
          </p:cNvSpPr>
          <p:nvPr/>
        </p:nvSpPr>
        <p:spPr>
          <a:xfrm>
            <a:off x="838200" y="228600"/>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20000"/>
              </a:spcBef>
              <a:spcAft>
                <a:spcPts val="0"/>
              </a:spcAft>
              <a:buClrTx/>
              <a:buSzTx/>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محاسبه راندمان موتورها</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
        <p:nvSpPr>
          <p:cNvPr id="460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4608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1295400"/>
            <a:ext cx="2286000" cy="1618180"/>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60801"/>
                                        </p:tgtEl>
                                        <p:attrNameLst>
                                          <p:attrName>style.visibility</p:attrName>
                                        </p:attrNameLst>
                                      </p:cBhvr>
                                      <p:to>
                                        <p:strVal val="visible"/>
                                      </p:to>
                                    </p:set>
                                    <p:animEffect transition="in" filter="diamond(in)">
                                      <p:cBhvr>
                                        <p:cTn id="14" dur="1000"/>
                                        <p:tgtEl>
                                          <p:spTgt spid="46080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xEl>
                                              <p:pRg st="0" end="0"/>
                                            </p:txEl>
                                          </p:spTgt>
                                        </p:tgtEl>
                                      </p:cBhvr>
                                    </p:animEffect>
                                  </p:childTnLst>
                                </p:cTn>
                              </p:par>
                            </p:childTnLst>
                          </p:cTn>
                        </p:par>
                        <p:par>
                          <p:cTn id="22" fill="hold">
                            <p:stCondLst>
                              <p:cond delay="1000"/>
                            </p:stCondLst>
                            <p:childTnLst>
                              <p:par>
                                <p:cTn id="23" presetID="29"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xEl>
                                              <p:pRg st="3" end="3"/>
                                            </p:txEl>
                                          </p:spTgt>
                                        </p:tgtEl>
                                      </p:cBhvr>
                                    </p:animEffect>
                                  </p:childTnLst>
                                </p:cTn>
                              </p:par>
                            </p:childTnLst>
                          </p:cTn>
                        </p:par>
                        <p:par>
                          <p:cTn id="35" fill="hold">
                            <p:stCondLst>
                              <p:cond delay="1000"/>
                            </p:stCondLst>
                            <p:childTnLst>
                              <p:par>
                                <p:cTn id="36" presetID="29" presetClass="entr" presetSubtype="0" fill="hold" nodeType="after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Picture 2"/>
          <p:cNvPicPr>
            <a:picLocks noChangeAspect="1" noChangeArrowheads="1"/>
          </p:cNvPicPr>
          <p:nvPr/>
        </p:nvPicPr>
        <p:blipFill>
          <a:blip r:embed="rId2" cstate="print"/>
          <a:srcRect/>
          <a:stretch>
            <a:fillRect/>
          </a:stretch>
        </p:blipFill>
        <p:spPr bwMode="auto">
          <a:xfrm>
            <a:off x="1219200" y="533400"/>
            <a:ext cx="7672701" cy="5257800"/>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01762"/>
                                        </p:tgtEl>
                                        <p:attrNameLst>
                                          <p:attrName>style.visibility</p:attrName>
                                        </p:attrNameLst>
                                      </p:cBhvr>
                                      <p:to>
                                        <p:strVal val="visible"/>
                                      </p:to>
                                    </p:set>
                                    <p:animEffect transition="in" filter="diamond(out)">
                                      <p:cBhvr>
                                        <p:cTn id="7" dur="1000"/>
                                        <p:tgtEl>
                                          <p:spTgt spid="501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438400"/>
            <a:ext cx="8229600" cy="1524000"/>
          </a:xfrm>
          <a:prstGeom prst="rect">
            <a:avLst/>
          </a:prstGeom>
        </p:spPr>
        <p:txBody>
          <a:bodyPr vert="horz" lIns="91440" tIns="45720" rIns="91440" bIns="45720" rtlCol="0" anchor="ctr">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4000" b="1" i="0" u="none" strike="noStrike" kern="1200" cap="none" spc="0" normalizeH="0" baseline="0" noProof="0" dirty="0" smtClean="0">
                <a:ln>
                  <a:noFill/>
                </a:ln>
                <a:solidFill>
                  <a:srgbClr val="FF0000"/>
                </a:solidFill>
                <a:effectLst/>
                <a:uLnTx/>
                <a:uFillTx/>
                <a:cs typeface="B Titr" pitchFamily="2" charset="-78"/>
              </a:rPr>
              <a:t>كاهش مصرف انرژي در</a:t>
            </a:r>
            <a:r>
              <a:rPr kumimoji="0" lang="fa-IR" sz="4000" b="1" i="0" u="none" strike="noStrike" kern="1200" cap="none" spc="0" normalizeH="0" noProof="0" dirty="0" smtClean="0">
                <a:ln>
                  <a:noFill/>
                </a:ln>
                <a:solidFill>
                  <a:srgbClr val="FF0000"/>
                </a:solidFill>
                <a:effectLst/>
                <a:uLnTx/>
                <a:uFillTx/>
                <a:cs typeface="B Titr" pitchFamily="2" charset="-78"/>
              </a:rPr>
              <a:t> </a:t>
            </a:r>
          </a:p>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4000" b="1" i="0" u="none" strike="noStrike" kern="1200" cap="none" spc="0" normalizeH="0" baseline="0" noProof="0" dirty="0" smtClean="0">
                <a:ln>
                  <a:noFill/>
                </a:ln>
                <a:solidFill>
                  <a:srgbClr val="FF0000"/>
                </a:solidFill>
                <a:effectLst/>
                <a:uLnTx/>
                <a:uFillTx/>
                <a:cs typeface="B Titr" pitchFamily="2" charset="-78"/>
              </a:rPr>
              <a:t>الكتروموتورها</a:t>
            </a:r>
            <a:endParaRPr kumimoji="0" lang="en-US" sz="4000" b="1" i="0" u="none" strike="noStrike" kern="1200" cap="none" spc="0" normalizeH="0" baseline="0" noProof="0" dirty="0">
              <a:ln>
                <a:noFill/>
              </a:ln>
              <a:solidFill>
                <a:srgbClr val="FF0000"/>
              </a:solidFill>
              <a:effectLst/>
              <a:uLnTx/>
              <a:uFillTx/>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239000" cy="1200329"/>
          </a:xfrm>
          <a:noFill/>
          <a:ln w="9525">
            <a:noFill/>
            <a:miter lim="800000"/>
            <a:headEnd/>
            <a:tailEnd/>
          </a:ln>
        </p:spPr>
        <p:txBody>
          <a:bodyPr vert="horz" wrap="square" lIns="91440" tIns="45720" rIns="91440" bIns="45720" rtlCol="0" anchor="ctr">
            <a:spAutoFit/>
          </a:bodyPr>
          <a:lstStyle/>
          <a:p>
            <a:pPr marL="838200" indent="-838200" algn="ctr" rtl="1"/>
            <a:r>
              <a:rPr lang="fa-IR" sz="3600" b="1" dirty="0" smtClean="0">
                <a:solidFill>
                  <a:srgbClr val="C00000"/>
                </a:solidFill>
                <a:latin typeface="Arial" pitchFamily="34" charset="0"/>
                <a:ea typeface="Times New Roman" pitchFamily="18" charset="0"/>
                <a:cs typeface="B Nazanin" pitchFamily="2" charset="-78"/>
              </a:rPr>
              <a:t>استفاده از اتصال ستاره براي بارهاي كمتر از 50 درصد</a:t>
            </a:r>
            <a:endParaRPr lang="en-US" sz="3600" b="1" dirty="0">
              <a:solidFill>
                <a:srgbClr val="C00000"/>
              </a:solidFill>
              <a:latin typeface="Arial" pitchFamily="34" charset="0"/>
              <a:ea typeface="Times New Roman" pitchFamily="18" charset="0"/>
              <a:cs typeface="B Nazanin" pitchFamily="2" charset="-78"/>
            </a:endParaRPr>
          </a:p>
        </p:txBody>
      </p:sp>
      <p:pic>
        <p:nvPicPr>
          <p:cNvPr id="4" name="Picture 3" descr="~AUT0007"/>
          <p:cNvPicPr/>
          <p:nvPr/>
        </p:nvPicPr>
        <p:blipFill>
          <a:blip r:embed="rId2" cstate="print"/>
          <a:srcRect/>
          <a:stretch>
            <a:fillRect/>
          </a:stretch>
        </p:blipFill>
        <p:spPr bwMode="auto">
          <a:xfrm>
            <a:off x="1905000" y="1524000"/>
            <a:ext cx="5943600" cy="47244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152400"/>
            <a:ext cx="7772400" cy="646331"/>
          </a:xfrm>
          <a:noFill/>
          <a:ln w="9525">
            <a:noFill/>
            <a:miter lim="800000"/>
            <a:headEnd/>
            <a:tailEnd/>
          </a:ln>
        </p:spPr>
        <p:txBody>
          <a:bodyPr vert="horz" wrap="square" lIns="91440" tIns="45720" rIns="91440" bIns="45720" rtlCol="0" anchor="ctr">
            <a:spAutoFit/>
          </a:bodyPr>
          <a:lstStyle/>
          <a:p>
            <a:pPr marL="838200" indent="-838200" algn="ctr" rtl="1"/>
            <a:r>
              <a:rPr lang="fa-IR" sz="3600" b="1" dirty="0" smtClean="0">
                <a:solidFill>
                  <a:srgbClr val="C00000"/>
                </a:solidFill>
                <a:latin typeface="Arial" pitchFamily="34" charset="0"/>
                <a:ea typeface="Times New Roman" pitchFamily="18" charset="0"/>
                <a:cs typeface="B Nazanin" pitchFamily="2" charset="-78"/>
              </a:rPr>
              <a:t>استفاده از راه اندازهاي نرم</a:t>
            </a:r>
            <a:endParaRPr lang="en-US" sz="3600" b="1" dirty="0" smtClean="0">
              <a:solidFill>
                <a:srgbClr val="C00000"/>
              </a:solidFill>
              <a:latin typeface="Arial" pitchFamily="34" charset="0"/>
              <a:ea typeface="Times New Roman" pitchFamily="18" charset="0"/>
              <a:cs typeface="B Nazanin" pitchFamily="2" charset="-78"/>
            </a:endParaRPr>
          </a:p>
        </p:txBody>
      </p:sp>
      <p:grpSp>
        <p:nvGrpSpPr>
          <p:cNvPr id="2" name="Group 8"/>
          <p:cNvGrpSpPr>
            <a:grpSpLocks/>
          </p:cNvGrpSpPr>
          <p:nvPr/>
        </p:nvGrpSpPr>
        <p:grpSpPr bwMode="auto">
          <a:xfrm>
            <a:off x="1349375" y="2263775"/>
            <a:ext cx="6446838" cy="2286000"/>
            <a:chOff x="0" y="0"/>
            <a:chExt cx="4061" cy="1440"/>
          </a:xfrm>
        </p:grpSpPr>
        <p:sp>
          <p:nvSpPr>
            <p:cNvPr id="55301" name="Rectangle 3"/>
            <p:cNvSpPr>
              <a:spLocks noChangeArrowheads="1"/>
            </p:cNvSpPr>
            <p:nvPr/>
          </p:nvSpPr>
          <p:spPr bwMode="auto">
            <a:xfrm>
              <a:off x="0" y="0"/>
              <a:ext cx="3946" cy="0"/>
            </a:xfrm>
            <a:prstGeom prst="rect">
              <a:avLst/>
            </a:prstGeom>
            <a:noFill/>
            <a:ln w="9525">
              <a:noFill/>
              <a:miter lim="800000"/>
              <a:headEnd/>
              <a:tailEnd/>
            </a:ln>
          </p:spPr>
          <p:txBody>
            <a:bodyPr>
              <a:spAutoFit/>
            </a:bodyPr>
            <a:lstStyle/>
            <a:p>
              <a:endParaRPr lang="en-US"/>
            </a:p>
          </p:txBody>
        </p:sp>
        <p:grpSp>
          <p:nvGrpSpPr>
            <p:cNvPr id="3" name="Group 7"/>
            <p:cNvGrpSpPr>
              <a:grpSpLocks/>
            </p:cNvGrpSpPr>
            <p:nvPr/>
          </p:nvGrpSpPr>
          <p:grpSpPr bwMode="auto">
            <a:xfrm>
              <a:off x="0" y="0"/>
              <a:ext cx="4061" cy="1440"/>
              <a:chOff x="0" y="0"/>
              <a:chExt cx="4061" cy="1440"/>
            </a:xfrm>
          </p:grpSpPr>
          <p:sp>
            <p:nvSpPr>
              <p:cNvPr id="55303" name="Rectangle 4"/>
              <p:cNvSpPr>
                <a:spLocks noChangeArrowheads="1"/>
              </p:cNvSpPr>
              <p:nvPr/>
            </p:nvSpPr>
            <p:spPr bwMode="auto">
              <a:xfrm>
                <a:off x="0" y="0"/>
                <a:ext cx="4061" cy="0"/>
              </a:xfrm>
              <a:prstGeom prst="rect">
                <a:avLst/>
              </a:prstGeom>
              <a:noFill/>
              <a:ln w="9525">
                <a:noFill/>
                <a:miter lim="800000"/>
                <a:headEnd/>
                <a:tailEnd/>
              </a:ln>
            </p:spPr>
            <p:txBody>
              <a:bodyPr>
                <a:spAutoFit/>
              </a:bodyPr>
              <a:lstStyle/>
              <a:p>
                <a:endParaRPr lang="en-US"/>
              </a:p>
            </p:txBody>
          </p:sp>
          <p:sp>
            <p:nvSpPr>
              <p:cNvPr id="55304" name="Rectangle 5"/>
              <p:cNvSpPr>
                <a:spLocks noChangeArrowheads="1"/>
              </p:cNvSpPr>
              <p:nvPr/>
            </p:nvSpPr>
            <p:spPr bwMode="auto">
              <a:xfrm>
                <a:off x="0" y="0"/>
                <a:ext cx="4061" cy="1440"/>
              </a:xfrm>
              <a:prstGeom prst="rect">
                <a:avLst/>
              </a:prstGeom>
              <a:noFill/>
              <a:ln w="9525">
                <a:noFill/>
                <a:miter lim="800000"/>
                <a:headEnd/>
                <a:tailEnd/>
              </a:ln>
            </p:spPr>
            <p:txBody>
              <a:bodyPr/>
              <a:lstStyle/>
              <a:p>
                <a:r>
                  <a:rPr lang="en-US" sz="2400" b="1">
                    <a:latin typeface="Times New Roman" pitchFamily="18" charset="0"/>
                  </a:rPr>
                  <a:t>  </a:t>
                </a:r>
                <a:r>
                  <a:rPr lang="en-US" sz="14400" b="1">
                    <a:latin typeface="Times New Roman" pitchFamily="18" charset="0"/>
                  </a:rPr>
                  <a:t> </a:t>
                </a:r>
                <a:r>
                  <a:rPr lang="en-US" sz="2400" b="1">
                    <a:latin typeface="Times New Roman" pitchFamily="18" charset="0"/>
                  </a:rPr>
                  <a:t>                             </a:t>
                </a:r>
              </a:p>
            </p:txBody>
          </p:sp>
        </p:grpSp>
      </p:grpSp>
      <p:pic>
        <p:nvPicPr>
          <p:cNvPr id="55300" name="Picture 6" descr="DOL v soft starter curves"/>
          <p:cNvPicPr>
            <a:picLocks noChangeAspect="1" noChangeArrowheads="1"/>
          </p:cNvPicPr>
          <p:nvPr/>
        </p:nvPicPr>
        <p:blipFill>
          <a:blip r:embed="rId3" cstate="print"/>
          <a:srcRect/>
          <a:stretch>
            <a:fillRect/>
          </a:stretch>
        </p:blipFill>
        <p:spPr bwMode="auto">
          <a:xfrm>
            <a:off x="2362200" y="990600"/>
            <a:ext cx="5257800" cy="52578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from="(-#ppt_w/2)" to="(#ppt_x)" calcmode="lin" valueType="num">
                                      <p:cBhvr>
                                        <p:cTn id="7" dur="600" fill="hold">
                                          <p:stCondLst>
                                            <p:cond delay="0"/>
                                          </p:stCondLst>
                                        </p:cTn>
                                        <p:tgtEl>
                                          <p:spTgt spid="55298"/>
                                        </p:tgtEl>
                                        <p:attrNameLst>
                                          <p:attrName>ppt_x</p:attrName>
                                        </p:attrNameLst>
                                      </p:cBhvr>
                                    </p:anim>
                                    <p:anim from="0" to="-1.0" calcmode="lin" valueType="num">
                                      <p:cBhvr>
                                        <p:cTn id="8" dur="200" decel="50000" autoRev="1" fill="hold">
                                          <p:stCondLst>
                                            <p:cond delay="600"/>
                                          </p:stCondLst>
                                        </p:cTn>
                                        <p:tgtEl>
                                          <p:spTgt spid="55298"/>
                                        </p:tgtEl>
                                        <p:attrNameLst>
                                          <p:attrName>xshear</p:attrName>
                                        </p:attrNameLst>
                                      </p:cBhvr>
                                    </p:anim>
                                    <p:animScale>
                                      <p:cBhvr>
                                        <p:cTn id="9" dur="200" decel="100000" autoRev="1" fill="hold">
                                          <p:stCondLst>
                                            <p:cond delay="600"/>
                                          </p:stCondLst>
                                        </p:cTn>
                                        <p:tgtEl>
                                          <p:spTgt spid="55298"/>
                                        </p:tgtEl>
                                      </p:cBhvr>
                                      <p:from x="100000" y="100000"/>
                                      <p:to x="80000" y="100000"/>
                                    </p:animScale>
                                    <p:anim by="(#ppt_h/3+#ppt_w*0.1)" calcmode="lin" valueType="num">
                                      <p:cBhvr additive="sum">
                                        <p:cTn id="10" dur="200" decel="100000" autoRev="1" fill="hold">
                                          <p:stCondLst>
                                            <p:cond delay="600"/>
                                          </p:stCondLst>
                                        </p:cTn>
                                        <p:tgtEl>
                                          <p:spTgt spid="55298"/>
                                        </p:tgtEl>
                                        <p:attrNameLst>
                                          <p:attrName>ppt_x</p:attrName>
                                        </p:attrNameLst>
                                      </p:cBhvr>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5300"/>
                                        </p:tgtEl>
                                        <p:attrNameLst>
                                          <p:attrName>style.visibility</p:attrName>
                                        </p:attrNameLst>
                                      </p:cBhvr>
                                      <p:to>
                                        <p:strVal val="visible"/>
                                      </p:to>
                                    </p:set>
                                    <p:animEffect transition="in" filter="fade">
                                      <p:cBhvr>
                                        <p:cTn id="14" dur="1000"/>
                                        <p:tgtEl>
                                          <p:spTgt spid="55300"/>
                                        </p:tgtEl>
                                      </p:cBhvr>
                                    </p:animEffect>
                                    <p:anim calcmode="lin" valueType="num">
                                      <p:cBhvr>
                                        <p:cTn id="15" dur="1000" fill="hold"/>
                                        <p:tgtEl>
                                          <p:spTgt spid="55300"/>
                                        </p:tgtEl>
                                        <p:attrNameLst>
                                          <p:attrName>ppt_x</p:attrName>
                                        </p:attrNameLst>
                                      </p:cBhvr>
                                      <p:tavLst>
                                        <p:tav tm="0">
                                          <p:val>
                                            <p:strVal val="#ppt_x"/>
                                          </p:val>
                                        </p:tav>
                                        <p:tav tm="100000">
                                          <p:val>
                                            <p:strVal val="#ppt_x"/>
                                          </p:val>
                                        </p:tav>
                                      </p:tavLst>
                                    </p:anim>
                                    <p:anim calcmode="lin" valueType="num">
                                      <p:cBhvr>
                                        <p:cTn id="16" dur="900" decel="100000" fill="hold"/>
                                        <p:tgtEl>
                                          <p:spTgt spid="5530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53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1752601" y="914400"/>
            <a:ext cx="6172199" cy="5486400"/>
          </a:xfrm>
          <a:prstGeom prst="rect">
            <a:avLst/>
          </a:prstGeom>
          <a:noFill/>
          <a:ln w="9525">
            <a:noFill/>
            <a:miter lim="800000"/>
            <a:headEnd/>
            <a:tailEnd/>
          </a:ln>
        </p:spPr>
      </p:pic>
      <p:sp>
        <p:nvSpPr>
          <p:cNvPr id="4" name="Title 1"/>
          <p:cNvSpPr txBox="1">
            <a:spLocks/>
          </p:cNvSpPr>
          <p:nvPr/>
        </p:nvSpPr>
        <p:spPr>
          <a:xfrm>
            <a:off x="838200" y="152400"/>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ts val="600"/>
              </a:spcBef>
              <a:spcAft>
                <a:spcPts val="0"/>
              </a:spcAft>
              <a:buClr>
                <a:schemeClr val="accent1"/>
              </a:buClr>
              <a:buSzPct val="80000"/>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استفاده از موتورهاي پربازده</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8"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563562"/>
          </a:xfrm>
          <a:noFill/>
          <a:ln>
            <a:miter lim="800000"/>
            <a:headEnd/>
            <a:tailEnd/>
          </a:ln>
        </p:spPr>
        <p:txBody>
          <a:bodyPr vert="horz" wrap="square" lIns="91440" tIns="45720" rIns="91440" bIns="45720" numCol="1" rtlCol="0" anchor="t" anchorCtr="0" compatLnSpc="1">
            <a:prstTxWarp prst="textNoShape">
              <a:avLst/>
            </a:prstTxWarp>
            <a:noAutofit/>
          </a:bodyPr>
          <a:lstStyle/>
          <a:p>
            <a:pPr algn="ctr" rtl="0"/>
            <a:r>
              <a:rPr lang="en-US" sz="3600" b="1" dirty="0" smtClean="0">
                <a:solidFill>
                  <a:srgbClr val="FF0000"/>
                </a:solidFill>
                <a:effectLst/>
                <a:cs typeface="B Nazanin" pitchFamily="2" charset="-78"/>
              </a:rPr>
              <a:t>IEEE St. 739</a:t>
            </a:r>
            <a:r>
              <a:rPr lang="fa-IR" sz="3600" b="1" dirty="0" smtClean="0">
                <a:solidFill>
                  <a:srgbClr val="FF0000"/>
                </a:solidFill>
                <a:effectLst/>
                <a:cs typeface="B Nazanin" pitchFamily="2" charset="-78"/>
              </a:rPr>
              <a:t>مطالب آورده شده در </a:t>
            </a:r>
            <a:endParaRPr lang="en-US" sz="3600" b="1" dirty="0" smtClean="0">
              <a:solidFill>
                <a:srgbClr val="FF0000"/>
              </a:solidFill>
              <a:effectLst/>
              <a:cs typeface="B Nazanin" pitchFamily="2" charset="-78"/>
            </a:endParaRPr>
          </a:p>
        </p:txBody>
      </p:sp>
      <p:sp>
        <p:nvSpPr>
          <p:cNvPr id="3" name="Content Placeholder 2"/>
          <p:cNvSpPr>
            <a:spLocks noGrp="1"/>
          </p:cNvSpPr>
          <p:nvPr>
            <p:ph idx="1"/>
          </p:nvPr>
        </p:nvSpPr>
        <p:spPr>
          <a:xfrm>
            <a:off x="1371600" y="1524000"/>
            <a:ext cx="7498080" cy="4876800"/>
          </a:xfrm>
          <a:noFill/>
          <a:ln>
            <a:miter lim="800000"/>
            <a:headEnd/>
            <a:tailEnd/>
          </a:ln>
        </p:spPr>
        <p:txBody>
          <a:bodyPr vert="horz" wrap="square" lIns="91440" tIns="45720" rIns="91440" bIns="45720" numCol="1" rtlCol="0" anchor="t" anchorCtr="0" compatLnSpc="1">
            <a:prstTxWarp prst="textNoShape">
              <a:avLst/>
            </a:prstTxWarp>
            <a:noAutofit/>
          </a:bodyPr>
          <a:lstStyle/>
          <a:p>
            <a:pPr marL="609600" indent="-609600">
              <a:lnSpc>
                <a:spcPct val="200000"/>
              </a:lnSpc>
              <a:buFont typeface="+mj-lt"/>
              <a:buAutoNum type="arabicParenR"/>
            </a:pPr>
            <a:r>
              <a:rPr lang="fa-IR" sz="2200" b="1" dirty="0" smtClean="0">
                <a:cs typeface="Nazanin" pitchFamily="2" charset="-78"/>
              </a:rPr>
              <a:t>تشریح </a:t>
            </a:r>
            <a:r>
              <a:rPr lang="fa-IR" sz="2400" b="1" dirty="0" smtClean="0">
                <a:cs typeface="Nazanin" pitchFamily="2" charset="-78"/>
              </a:rPr>
              <a:t>برنامه هاي گروه انرژي در يك مجموعه</a:t>
            </a:r>
            <a:endParaRPr lang="fa-IR" sz="2200" b="1" dirty="0" smtClean="0">
              <a:cs typeface="Nazanin" pitchFamily="2" charset="-78"/>
            </a:endParaRPr>
          </a:p>
          <a:p>
            <a:pPr marL="609600" indent="-609600" algn="r" rtl="1">
              <a:lnSpc>
                <a:spcPct val="200000"/>
              </a:lnSpc>
              <a:buFont typeface="+mj-lt"/>
              <a:buAutoNum type="arabicParenR"/>
            </a:pPr>
            <a:r>
              <a:rPr lang="fa-IR" sz="2200" b="1" dirty="0" smtClean="0">
                <a:cs typeface="Nazanin" pitchFamily="2" charset="-78"/>
              </a:rPr>
              <a:t>موازنه انرژي </a:t>
            </a:r>
          </a:p>
          <a:p>
            <a:pPr marL="609600" indent="-609600" algn="r" rtl="1">
              <a:lnSpc>
                <a:spcPct val="200000"/>
              </a:lnSpc>
              <a:buFont typeface="+mj-lt"/>
              <a:buAutoNum type="arabicParenR"/>
            </a:pPr>
            <a:r>
              <a:rPr lang="fa-IR" sz="2200" b="1" dirty="0" smtClean="0">
                <a:cs typeface="Nazanin" pitchFamily="2" charset="-78"/>
              </a:rPr>
              <a:t>قيمت گذاري پروژه هاي انرژي (ميزان سود، سرمايه گذاري و ...)</a:t>
            </a:r>
          </a:p>
          <a:p>
            <a:pPr marL="609600" indent="-609600" algn="r" rtl="1">
              <a:lnSpc>
                <a:spcPct val="200000"/>
              </a:lnSpc>
              <a:buFont typeface="+mj-lt"/>
              <a:buAutoNum type="arabicParenR"/>
            </a:pPr>
            <a:r>
              <a:rPr lang="fa-IR" sz="2200" b="1" dirty="0" smtClean="0">
                <a:cs typeface="Nazanin" pitchFamily="2" charset="-78"/>
              </a:rPr>
              <a:t>مونيتورينگ انرژي (مديريت انرژي بايد پيوسته باشد)</a:t>
            </a:r>
          </a:p>
          <a:p>
            <a:pPr marL="609600" indent="-609600" algn="r" rtl="1">
              <a:lnSpc>
                <a:spcPct val="200000"/>
              </a:lnSpc>
              <a:buFont typeface="+mj-lt"/>
              <a:buAutoNum type="arabicParenR"/>
            </a:pPr>
            <a:r>
              <a:rPr lang="fa-IR" sz="2200" b="1" dirty="0" smtClean="0">
                <a:cs typeface="Nazanin" pitchFamily="2" charset="-78"/>
              </a:rPr>
              <a:t>گزارشات مديريت انرژي (توصيف مصرف انرژي)</a:t>
            </a:r>
          </a:p>
          <a:p>
            <a:pPr marL="609600" indent="-609600" algn="r" rtl="1">
              <a:lnSpc>
                <a:spcPct val="200000"/>
              </a:lnSpc>
              <a:buFont typeface="+mj-lt"/>
              <a:buAutoNum type="arabicParenR"/>
            </a:pPr>
            <a:r>
              <a:rPr lang="fa-IR" sz="2200" b="1" dirty="0" smtClean="0">
                <a:cs typeface="Nazanin" pitchFamily="2" charset="-78"/>
              </a:rPr>
              <a:t>روش هاي مميزي،‌ فرمت جداول مخصوص و ...</a:t>
            </a:r>
            <a:endParaRPr lang="en-US" sz="2200" b="1" dirty="0" smtClean="0">
              <a:cs typeface="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ChangeAspect="1" noChangeArrowheads="1"/>
          </p:cNvPicPr>
          <p:nvPr/>
        </p:nvPicPr>
        <p:blipFill>
          <a:blip r:embed="rId2" cstate="print"/>
          <a:srcRect/>
          <a:stretch>
            <a:fillRect/>
          </a:stretch>
        </p:blipFill>
        <p:spPr bwMode="auto">
          <a:xfrm>
            <a:off x="1752600" y="914400"/>
            <a:ext cx="6553200" cy="5439156"/>
          </a:xfrm>
          <a:prstGeom prst="rect">
            <a:avLst/>
          </a:prstGeom>
          <a:noFill/>
          <a:ln w="9525">
            <a:noFill/>
            <a:miter lim="800000"/>
            <a:headEnd/>
            <a:tailEnd/>
          </a:ln>
          <a:effectLst/>
        </p:spPr>
      </p:pic>
      <p:sp>
        <p:nvSpPr>
          <p:cNvPr id="4" name="Title 1"/>
          <p:cNvSpPr txBox="1">
            <a:spLocks/>
          </p:cNvSpPr>
          <p:nvPr/>
        </p:nvSpPr>
        <p:spPr>
          <a:xfrm>
            <a:off x="838200" y="76200"/>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ts val="600"/>
              </a:spcBef>
              <a:spcAft>
                <a:spcPts val="0"/>
              </a:spcAft>
              <a:buClr>
                <a:schemeClr val="accent1"/>
              </a:buClr>
              <a:buSzPct val="80000"/>
              <a:tabLst/>
              <a:defRPr/>
            </a:pPr>
            <a:r>
              <a:rPr kumimoji="0" lang="fa-IR" sz="3600" b="1" i="0" u="none" strike="noStrike" kern="1200" cap="none" spc="0" normalizeH="0" baseline="0" noProof="0" dirty="0" smtClean="0">
                <a:ln>
                  <a:noFill/>
                </a:ln>
                <a:solidFill>
                  <a:srgbClr val="C00000"/>
                </a:solidFill>
                <a:effectLst/>
                <a:uLnTx/>
                <a:uFillTx/>
                <a:latin typeface="Arial" pitchFamily="34" charset="0"/>
                <a:ea typeface="Times New Roman" pitchFamily="18" charset="0"/>
                <a:cs typeface="B Nazanin" pitchFamily="2" charset="-78"/>
              </a:rPr>
              <a:t>صرفه جویی انرژی با استفاده از موتورهاي پربازده</a:t>
            </a:r>
            <a:endParaRPr kumimoji="0" lang="en-US" sz="3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277506"/>
                                        </p:tgtEl>
                                        <p:attrNameLst>
                                          <p:attrName>style.visibility</p:attrName>
                                        </p:attrNameLst>
                                      </p:cBhvr>
                                      <p:to>
                                        <p:strVal val="visible"/>
                                      </p:to>
                                    </p:set>
                                    <p:anim calcmode="lin" valueType="num">
                                      <p:cBhvr>
                                        <p:cTn id="18" dur="1000" fill="hold"/>
                                        <p:tgtEl>
                                          <p:spTgt spid="277506"/>
                                        </p:tgtEl>
                                        <p:attrNameLst>
                                          <p:attrName>ppt_x</p:attrName>
                                        </p:attrNameLst>
                                      </p:cBhvr>
                                      <p:tavLst>
                                        <p:tav tm="0">
                                          <p:val>
                                            <p:strVal val="#ppt_x-.2"/>
                                          </p:val>
                                        </p:tav>
                                        <p:tav tm="100000">
                                          <p:val>
                                            <p:strVal val="#ppt_x"/>
                                          </p:val>
                                        </p:tav>
                                      </p:tavLst>
                                    </p:anim>
                                    <p:anim calcmode="lin" valueType="num">
                                      <p:cBhvr>
                                        <p:cTn id="19" dur="1000" fill="hold"/>
                                        <p:tgtEl>
                                          <p:spTgt spid="27750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77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2209800"/>
            <a:ext cx="7848600" cy="3352800"/>
          </a:xfrm>
        </p:spPr>
        <p:txBody>
          <a:bodyPr>
            <a:normAutofit/>
          </a:bodyPr>
          <a:lstStyle/>
          <a:p>
            <a:pPr algn="just">
              <a:buFont typeface="Wingdings" pitchFamily="2" charset="2"/>
              <a:buChar char="Ø"/>
            </a:pPr>
            <a:r>
              <a:rPr lang="fa-IR" sz="2800" b="1" dirty="0" smtClean="0">
                <a:cs typeface="B Nazanin" pitchFamily="2" charset="-78"/>
              </a:rPr>
              <a:t>موتور با توان نامی 60 اسب بخار، در بار 75 درصد با کارکرد 8000 ساعت در سال در حال کار می باشد. راندمان کاری موتور در این حالت حدود 92 درصد است. در صورت جایگزینی این موتور با یک موتور پربازده با راندمان 94/4 درصد، مقدار صرفه جویی انرژی الکتریکی سالیانه را بدست آورید؟   </a:t>
            </a:r>
          </a:p>
          <a:p>
            <a:pPr algn="just">
              <a:buNone/>
            </a:pPr>
            <a:endParaRPr lang="fa-IR" sz="2800" b="1" dirty="0">
              <a:cs typeface="B Nazanin" pitchFamily="2" charset="-78"/>
            </a:endParaRPr>
          </a:p>
        </p:txBody>
      </p:sp>
      <p:sp>
        <p:nvSpPr>
          <p:cNvPr id="3" name="Title 1"/>
          <p:cNvSpPr txBox="1">
            <a:spLocks/>
          </p:cNvSpPr>
          <p:nvPr/>
        </p:nvSpPr>
        <p:spPr>
          <a:xfrm>
            <a:off x="990600" y="1295400"/>
            <a:ext cx="8001000" cy="707886"/>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ts val="600"/>
              </a:spcBef>
              <a:spcAft>
                <a:spcPts val="0"/>
              </a:spcAft>
              <a:buClr>
                <a:schemeClr val="accent1"/>
              </a:buClr>
              <a:buSzPct val="80000"/>
              <a:tabLst/>
              <a:defRPr/>
            </a:pPr>
            <a:r>
              <a:rPr kumimoji="0" lang="fa-IR" sz="4000" b="1" i="0" u="none" strike="noStrike" kern="1200" cap="none" spc="0" normalizeH="0" baseline="0" noProof="0" dirty="0" smtClean="0">
                <a:ln>
                  <a:noFill/>
                </a:ln>
                <a:solidFill>
                  <a:srgbClr val="FF0000"/>
                </a:solidFill>
                <a:effectLst/>
                <a:uLnTx/>
                <a:uFillTx/>
                <a:latin typeface="Arial" pitchFamily="34" charset="0"/>
                <a:ea typeface="Times New Roman" pitchFamily="18" charset="0"/>
                <a:cs typeface="B Nazanin" pitchFamily="2" charset="-78"/>
              </a:rPr>
              <a:t>مثال:</a:t>
            </a:r>
            <a:endParaRPr kumimoji="0" lang="en-US" sz="4000" b="1" i="0" u="none" strike="noStrike" kern="1200" cap="none" spc="0" normalizeH="0" baseline="0" noProof="0" dirty="0">
              <a:ln>
                <a:noFill/>
              </a:ln>
              <a:solidFill>
                <a:srgbClr val="FF0000"/>
              </a:solidFill>
              <a:effectLst/>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2627293"/>
            <a:ext cx="4572000" cy="523220"/>
          </a:xfrm>
          <a:prstGeom prst="rect">
            <a:avLst/>
          </a:prstGeom>
          <a:ln>
            <a:solidFill>
              <a:srgbClr val="FF0000"/>
            </a:solidFill>
          </a:ln>
        </p:spPr>
        <p:txBody>
          <a:bodyPr wrap="square">
            <a:spAutoFit/>
          </a:bodyPr>
          <a:lstStyle/>
          <a:p>
            <a:pPr algn="ctr"/>
            <a:r>
              <a:rPr lang="en-US" sz="2800" b="1" dirty="0" err="1" smtClean="0"/>
              <a:t>KWsaving</a:t>
            </a:r>
            <a:r>
              <a:rPr lang="en-US" sz="2800" b="1" dirty="0" smtClean="0"/>
              <a:t> = 0.93  KW</a:t>
            </a:r>
            <a:endParaRPr lang="fa-IR" sz="2800" dirty="0"/>
          </a:p>
        </p:txBody>
      </p:sp>
      <p:sp>
        <p:nvSpPr>
          <p:cNvPr id="11" name="Rectangle 10"/>
          <p:cNvSpPr/>
          <p:nvPr/>
        </p:nvSpPr>
        <p:spPr>
          <a:xfrm>
            <a:off x="2362200" y="4456093"/>
            <a:ext cx="5334000" cy="954107"/>
          </a:xfrm>
          <a:prstGeom prst="rect">
            <a:avLst/>
          </a:prstGeom>
          <a:ln>
            <a:solidFill>
              <a:srgbClr val="FF0000"/>
            </a:solidFill>
          </a:ln>
        </p:spPr>
        <p:txBody>
          <a:bodyPr wrap="square">
            <a:spAutoFit/>
          </a:bodyPr>
          <a:lstStyle/>
          <a:p>
            <a:pPr algn="ctr"/>
            <a:r>
              <a:rPr lang="en-US" sz="2800" b="1" dirty="0" err="1" smtClean="0"/>
              <a:t>KWhsaving</a:t>
            </a:r>
            <a:r>
              <a:rPr lang="en-US" sz="2800" b="1" dirty="0" smtClean="0"/>
              <a:t> = 7440  KWh/year</a:t>
            </a:r>
            <a:endParaRPr lang="fa-IR" sz="2800" dirty="0" smtClean="0"/>
          </a:p>
          <a:p>
            <a:pPr algn="ctr"/>
            <a:endParaRPr lang="fa-IR" sz="2800" dirty="0"/>
          </a:p>
        </p:txBody>
      </p:sp>
      <p:sp>
        <p:nvSpPr>
          <p:cNvPr id="12" name="Down Arrow 11"/>
          <p:cNvSpPr/>
          <p:nvPr/>
        </p:nvSpPr>
        <p:spPr>
          <a:xfrm>
            <a:off x="4724400" y="3236893"/>
            <a:ext cx="609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3" name="Picture 2"/>
          <p:cNvPicPr>
            <a:picLocks noChangeAspect="1" noChangeArrowheads="1"/>
          </p:cNvPicPr>
          <p:nvPr/>
        </p:nvPicPr>
        <p:blipFill>
          <a:blip r:embed="rId2" cstate="print"/>
          <a:srcRect b="74455"/>
          <a:stretch>
            <a:fillRect/>
          </a:stretch>
        </p:blipFill>
        <p:spPr bwMode="auto">
          <a:xfrm>
            <a:off x="1524000" y="381000"/>
            <a:ext cx="6781800" cy="1437894"/>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1"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Top)">
                                      <p:cBhvr>
                                        <p:cTn id="19" dur="500"/>
                                        <p:tgtEl>
                                          <p:spTgt spid="12"/>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46331"/>
          </a:xfrm>
          <a:noFill/>
          <a:ln w="9525">
            <a:noFill/>
            <a:miter lim="800000"/>
            <a:headEnd/>
            <a:tailEnd/>
          </a:ln>
          <a:effectLst/>
        </p:spPr>
        <p:txBody>
          <a:bodyPr vert="horz" wrap="square" lIns="91440" tIns="45720" rIns="91440" bIns="45720" rtlCol="0" anchor="ctr">
            <a:spAutoFit/>
          </a:bodyPr>
          <a:lstStyle/>
          <a:p>
            <a:pPr algn="ctr">
              <a:spcBef>
                <a:spcPct val="50000"/>
              </a:spcBef>
            </a:pPr>
            <a:r>
              <a:rPr lang="en-US" sz="3600" b="1" dirty="0" smtClean="0">
                <a:solidFill>
                  <a:srgbClr val="A50021"/>
                </a:solidFill>
                <a:latin typeface="+mn-lt"/>
                <a:ea typeface="+mn-ea"/>
                <a:cs typeface="B Nazanin" pitchFamily="2" charset="-78"/>
              </a:rPr>
              <a:t>Motor Master</a:t>
            </a:r>
            <a:endParaRPr lang="en-US" sz="3600" b="1" dirty="0">
              <a:solidFill>
                <a:srgbClr val="A50021"/>
              </a:solidFill>
              <a:latin typeface="+mn-lt"/>
              <a:ea typeface="+mn-ea"/>
              <a:cs typeface="B Nazanin" pitchFamily="2" charset="-78"/>
            </a:endParaRPr>
          </a:p>
        </p:txBody>
      </p:sp>
      <p:pic>
        <p:nvPicPr>
          <p:cNvPr id="4" name="Picture 3" descr="untitled.bmp"/>
          <p:cNvPicPr>
            <a:picLocks noChangeAspect="1"/>
          </p:cNvPicPr>
          <p:nvPr/>
        </p:nvPicPr>
        <p:blipFill>
          <a:blip r:embed="rId2" cstate="print"/>
          <a:stretch>
            <a:fillRect/>
          </a:stretch>
        </p:blipFill>
        <p:spPr>
          <a:xfrm>
            <a:off x="1394791" y="762000"/>
            <a:ext cx="7248363" cy="56388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600200"/>
            <a:ext cx="8229600" cy="3276600"/>
          </a:xfrm>
          <a:noFill/>
          <a:ln>
            <a:miter lim="800000"/>
            <a:headEnd/>
            <a:tailEnd/>
          </a:ln>
        </p:spPr>
        <p:txBody>
          <a:bodyPr vert="horz" wrap="square" lIns="91440" tIns="45720" rIns="91440" bIns="45720" numCol="1" rtlCol="0" anchor="t" anchorCtr="0" compatLnSpc="1">
            <a:prstTxWarp prst="textNoShape">
              <a:avLst/>
            </a:prstTxWarp>
            <a:noAutofit/>
          </a:bodyPr>
          <a:lstStyle/>
          <a:p>
            <a:pPr marL="609600" indent="-609600" algn="ctr">
              <a:lnSpc>
                <a:spcPct val="150000"/>
              </a:lnSpc>
              <a:buNone/>
            </a:pPr>
            <a:r>
              <a:rPr lang="fa-IR" sz="4000" b="1" dirty="0" smtClean="0">
                <a:solidFill>
                  <a:srgbClr val="009A46"/>
                </a:solidFill>
                <a:cs typeface="Nazanin" pitchFamily="2" charset="-78"/>
              </a:rPr>
              <a:t>بهترین درصد بارگذاری برای یک موتور </a:t>
            </a:r>
          </a:p>
          <a:p>
            <a:pPr marL="609600" indent="-609600" algn="ctr">
              <a:lnSpc>
                <a:spcPct val="150000"/>
              </a:lnSpc>
              <a:buNone/>
            </a:pPr>
            <a:r>
              <a:rPr lang="fa-IR" sz="4000" b="1" dirty="0" smtClean="0">
                <a:solidFill>
                  <a:srgbClr val="009A46"/>
                </a:solidFill>
                <a:cs typeface="Nazanin" pitchFamily="2" charset="-78"/>
              </a:rPr>
              <a:t>(طبق نظر </a:t>
            </a:r>
            <a:r>
              <a:rPr lang="en-US" sz="4000" b="1" dirty="0" smtClean="0">
                <a:solidFill>
                  <a:srgbClr val="009A46"/>
                </a:solidFill>
                <a:cs typeface="Nazanin" pitchFamily="2" charset="-78"/>
              </a:rPr>
              <a:t>DOE</a:t>
            </a:r>
            <a:r>
              <a:rPr lang="fa-IR" sz="4000" b="1" dirty="0" smtClean="0">
                <a:solidFill>
                  <a:srgbClr val="009A46"/>
                </a:solidFill>
                <a:cs typeface="Nazanin" pitchFamily="2" charset="-78"/>
              </a:rPr>
              <a:t>) بین 75 تا 95 درصد </a:t>
            </a:r>
          </a:p>
          <a:p>
            <a:pPr marL="609600" indent="-609600" algn="ctr">
              <a:lnSpc>
                <a:spcPct val="150000"/>
              </a:lnSpc>
              <a:buNone/>
            </a:pPr>
            <a:r>
              <a:rPr lang="fa-IR" sz="4000" b="1" dirty="0" smtClean="0">
                <a:solidFill>
                  <a:srgbClr val="009A46"/>
                </a:solidFill>
                <a:cs typeface="Nazanin" pitchFamily="2" charset="-78"/>
              </a:rPr>
              <a:t>بار نامی می باشد.</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610597"/>
            <a:ext cx="8229600" cy="684803"/>
          </a:xfrm>
          <a:prstGeom prst="rect">
            <a:avLst/>
          </a:prstGeom>
          <a:noFill/>
          <a:ln w="9525">
            <a:noFill/>
            <a:miter lim="800000"/>
            <a:headEnd/>
            <a:tailEnd/>
          </a:ln>
          <a:effectLst/>
        </p:spPr>
        <p:txBody>
          <a:bodyPr vert="horz" wrap="square" lIns="91440" tIns="45720" rIns="91440" bIns="45720" rtlCol="0" anchor="ctr">
            <a:spAutoFit/>
          </a:bodyPr>
          <a:lstStyle/>
          <a:p>
            <a:pPr algn="ctr" rtl="1">
              <a:lnSpc>
                <a:spcPct val="150000"/>
              </a:lnSpc>
            </a:pPr>
            <a:r>
              <a:rPr lang="fa-IR" sz="2800" b="1" dirty="0" smtClean="0">
                <a:solidFill>
                  <a:srgbClr val="FF0000"/>
                </a:solidFill>
                <a:cs typeface="B Nazanin" pitchFamily="2" charset="-78"/>
              </a:rPr>
              <a:t>نمونه بررسی های انجام گرفته جهت استفاده از موتورهای پربازده</a:t>
            </a:r>
            <a:endParaRPr lang="fa-IR" sz="2800" b="1" dirty="0">
              <a:solidFill>
                <a:srgbClr val="FF0000"/>
              </a:solidFill>
              <a:cs typeface="B Nazanin" pitchFamily="2" charset="-78"/>
            </a:endParaRPr>
          </a:p>
        </p:txBody>
      </p:sp>
      <p:graphicFrame>
        <p:nvGraphicFramePr>
          <p:cNvPr id="4" name="Table 3"/>
          <p:cNvGraphicFramePr>
            <a:graphicFrameLocks noGrp="1"/>
          </p:cNvGraphicFramePr>
          <p:nvPr/>
        </p:nvGraphicFramePr>
        <p:xfrm>
          <a:off x="1219200" y="2057400"/>
          <a:ext cx="7467599" cy="2514600"/>
        </p:xfrm>
        <a:graphic>
          <a:graphicData uri="http://schemas.openxmlformats.org/drawingml/2006/table">
            <a:tbl>
              <a:tblPr rtl="1"/>
              <a:tblGrid>
                <a:gridCol w="1241641"/>
                <a:gridCol w="1551387"/>
                <a:gridCol w="1643688"/>
                <a:gridCol w="1643688"/>
                <a:gridCol w="1387195"/>
              </a:tblGrid>
              <a:tr h="1240816">
                <a:tc>
                  <a:txBody>
                    <a:bodyPr/>
                    <a:lstStyle/>
                    <a:p>
                      <a:pPr algn="ctr" rtl="1">
                        <a:lnSpc>
                          <a:spcPct val="115000"/>
                        </a:lnSpc>
                        <a:spcAft>
                          <a:spcPts val="0"/>
                        </a:spcAft>
                      </a:pPr>
                      <a:r>
                        <a:rPr lang="fa-IR" sz="1800" b="1" dirty="0" smtClean="0">
                          <a:latin typeface="Calibri"/>
                          <a:ea typeface="Calibri"/>
                          <a:cs typeface="B Nazanin"/>
                        </a:rPr>
                        <a:t>مجموعه</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dirty="0">
                          <a:latin typeface="Calibri"/>
                          <a:ea typeface="Calibri"/>
                          <a:cs typeface="B Nazanin"/>
                        </a:rPr>
                        <a:t>صرفه جویی انرژی سالیانه </a:t>
                      </a:r>
                      <a:endParaRPr lang="en-US" sz="1600" b="1" dirty="0">
                        <a:latin typeface="Calibri"/>
                        <a:ea typeface="Calibri"/>
                        <a:cs typeface="Arial"/>
                      </a:endParaRPr>
                    </a:p>
                    <a:p>
                      <a:pPr algn="ctr" rtl="1">
                        <a:lnSpc>
                          <a:spcPct val="115000"/>
                        </a:lnSpc>
                        <a:spcAft>
                          <a:spcPts val="0"/>
                        </a:spcAft>
                      </a:pPr>
                      <a:r>
                        <a:rPr lang="fa-IR" sz="1800" b="1" dirty="0">
                          <a:latin typeface="Calibri"/>
                          <a:ea typeface="Calibri"/>
                          <a:cs typeface="B Nazanin"/>
                        </a:rPr>
                        <a:t>(کیلووات ساعت)</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a:latin typeface="Calibri"/>
                          <a:ea typeface="Calibri"/>
                          <a:cs typeface="B Nazanin"/>
                        </a:rPr>
                        <a:t>صرفه جویی هزینه سالیانه (ریال)</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a:latin typeface="Calibri"/>
                          <a:ea typeface="Calibri"/>
                          <a:cs typeface="B Nazanin"/>
                        </a:rPr>
                        <a:t>هزینه سرمایه گذاری (ریال)</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dirty="0" smtClean="0">
                          <a:latin typeface="Calibri"/>
                          <a:ea typeface="Calibri"/>
                          <a:cs typeface="B Nazanin"/>
                        </a:rPr>
                        <a:t>زمان بازگشت سرمایه (سال)</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36892">
                <a:tc>
                  <a:txBody>
                    <a:bodyPr/>
                    <a:lstStyle/>
                    <a:p>
                      <a:pPr algn="ctr" rtl="1">
                        <a:lnSpc>
                          <a:spcPct val="115000"/>
                        </a:lnSpc>
                        <a:spcAft>
                          <a:spcPts val="0"/>
                        </a:spcAft>
                      </a:pPr>
                      <a:r>
                        <a:rPr lang="fa-IR" sz="1800" b="1">
                          <a:latin typeface="Calibri"/>
                          <a:ea typeface="Calibri"/>
                          <a:cs typeface="B Nazanin"/>
                        </a:rPr>
                        <a:t>فولاد</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Calibri"/>
                          <a:ea typeface="Calibri"/>
                          <a:cs typeface="B Nazanin"/>
                        </a:rPr>
                        <a:t>370,000</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a:latin typeface="Calibri"/>
                          <a:ea typeface="Calibri"/>
                          <a:cs typeface="B Nazanin"/>
                        </a:rPr>
                        <a:t>240,000,000</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Calibri"/>
                          <a:ea typeface="Calibri"/>
                          <a:cs typeface="B Nazanin"/>
                        </a:rPr>
                        <a:t>560,000,000</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Calibri"/>
                          <a:ea typeface="Calibri"/>
                          <a:cs typeface="B Nazanin"/>
                        </a:rPr>
                        <a:t>2.3</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892">
                <a:tc>
                  <a:txBody>
                    <a:bodyPr/>
                    <a:lstStyle/>
                    <a:p>
                      <a:pPr algn="ctr" rtl="1">
                        <a:lnSpc>
                          <a:spcPct val="115000"/>
                        </a:lnSpc>
                        <a:spcAft>
                          <a:spcPts val="0"/>
                        </a:spcAft>
                      </a:pPr>
                      <a:r>
                        <a:rPr lang="fa-IR" sz="1800" b="1">
                          <a:latin typeface="Calibri"/>
                          <a:ea typeface="Calibri"/>
                          <a:cs typeface="B Nazanin"/>
                        </a:rPr>
                        <a:t>پتروشیمی</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Calibri"/>
                          <a:ea typeface="Calibri"/>
                          <a:cs typeface="B Nazanin"/>
                        </a:rPr>
                        <a:t>75,000</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a:latin typeface="Calibri"/>
                          <a:ea typeface="Calibri"/>
                          <a:cs typeface="B Nazanin"/>
                        </a:rPr>
                        <a:t>60,000,000</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Calibri"/>
                          <a:ea typeface="Calibri"/>
                          <a:cs typeface="B Nazanin"/>
                        </a:rPr>
                        <a:t>40,000,000</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latin typeface="Calibri"/>
                          <a:ea typeface="Calibri"/>
                          <a:cs typeface="B Nazanin"/>
                        </a:rPr>
                        <a:t>0.7</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420469"/>
            <a:ext cx="8229600" cy="707886"/>
          </a:xfrm>
          <a:prstGeom prst="rect">
            <a:avLst/>
          </a:prstGeom>
          <a:noFill/>
          <a:ln w="9525">
            <a:noFill/>
            <a:miter lim="800000"/>
            <a:headEnd/>
            <a:tailEnd/>
          </a:ln>
          <a:effectLst/>
        </p:spPr>
        <p:txBody>
          <a:bodyPr vert="horz" wrap="square" lIns="91440" tIns="45720" rIns="91440" bIns="45720" rtlCol="0" anchor="ctr">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fa-IR" sz="4000" b="1" i="0" u="none" strike="noStrike" kern="1200" cap="none" spc="0" normalizeH="0" baseline="0" noProof="0" dirty="0" smtClean="0">
                <a:ln>
                  <a:noFill/>
                </a:ln>
                <a:solidFill>
                  <a:srgbClr val="FF0000"/>
                </a:solidFill>
                <a:uLnTx/>
                <a:uFillTx/>
                <a:latin typeface="+mn-lt"/>
                <a:ea typeface="+mn-ea"/>
                <a:cs typeface="B Nazanin" pitchFamily="2" charset="-78"/>
              </a:rPr>
              <a:t>تعمیرات و نگهداری</a:t>
            </a:r>
            <a:endParaRPr kumimoji="0" lang="en-US" sz="4000" b="1" i="0" u="none" strike="noStrike" kern="1200" cap="none" spc="0" normalizeH="0" baseline="0" noProof="0" dirty="0">
              <a:ln>
                <a:noFill/>
              </a:ln>
              <a:solidFill>
                <a:srgbClr val="FF0000"/>
              </a:solidFill>
              <a:uLnTx/>
              <a:uFillTx/>
              <a:latin typeface="+mn-lt"/>
              <a:ea typeface="+mn-ea"/>
              <a:cs typeface="B Nazanin" pitchFamily="2" charset="-78"/>
            </a:endParaRPr>
          </a:p>
        </p:txBody>
      </p:sp>
      <p:sp>
        <p:nvSpPr>
          <p:cNvPr id="4" name="Rectangle 3"/>
          <p:cNvSpPr/>
          <p:nvPr/>
        </p:nvSpPr>
        <p:spPr>
          <a:xfrm>
            <a:off x="1219200" y="1371600"/>
            <a:ext cx="7467600" cy="4616648"/>
          </a:xfrm>
          <a:prstGeom prst="rect">
            <a:avLst/>
          </a:prstGeom>
        </p:spPr>
        <p:txBody>
          <a:bodyPr wrap="square">
            <a:spAutoFit/>
          </a:bodyPr>
          <a:lstStyle/>
          <a:p>
            <a:pPr lvl="0" algn="r" rtl="1">
              <a:lnSpc>
                <a:spcPct val="150000"/>
              </a:lnSpc>
              <a:buFont typeface="Wingdings" pitchFamily="2" charset="2"/>
              <a:buChar char="ü"/>
            </a:pPr>
            <a:r>
              <a:rPr lang="fa-IR" sz="2800" dirty="0" smtClean="0">
                <a:cs typeface="B Nazanin" pitchFamily="2" charset="-78"/>
              </a:rPr>
              <a:t> </a:t>
            </a:r>
            <a:r>
              <a:rPr lang="ar-SA" sz="2800" dirty="0" smtClean="0">
                <a:cs typeface="B Nazanin" pitchFamily="2" charset="-78"/>
              </a:rPr>
              <a:t>تلفات مکانيکي موتورها بستگي به شرايط نگهداري آنها دارد.</a:t>
            </a:r>
            <a:endParaRPr lang="en-US" sz="2800" dirty="0" smtClean="0">
              <a:cs typeface="B Nazanin" pitchFamily="2" charset="-78"/>
            </a:endParaRPr>
          </a:p>
          <a:p>
            <a:pPr lvl="0" algn="just" rtl="1">
              <a:lnSpc>
                <a:spcPct val="150000"/>
              </a:lnSpc>
              <a:buFont typeface="Wingdings" pitchFamily="2" charset="2"/>
              <a:buChar char="ü"/>
            </a:pPr>
            <a:r>
              <a:rPr lang="fa-IR" sz="2800" dirty="0" smtClean="0">
                <a:cs typeface="B Nazanin" pitchFamily="2" charset="-78"/>
              </a:rPr>
              <a:t> </a:t>
            </a:r>
            <a:r>
              <a:rPr lang="ar-SA" sz="2800" dirty="0" smtClean="0">
                <a:cs typeface="B Nazanin" pitchFamily="2" charset="-78"/>
              </a:rPr>
              <a:t>با نگهداري و سرويس به موقع موتورها و اجراي برنامه هاي </a:t>
            </a:r>
            <a:r>
              <a:rPr lang="en-US" sz="2800" dirty="0" smtClean="0">
                <a:cs typeface="B Nazanin" pitchFamily="2" charset="-78"/>
              </a:rPr>
              <a:t>PM</a:t>
            </a:r>
            <a:r>
              <a:rPr lang="ar-SA" sz="2800" dirty="0" smtClean="0">
                <a:cs typeface="B Nazanin" pitchFamily="2" charset="-78"/>
              </a:rPr>
              <a:t> ميزان تلفات به حداقل مي</a:t>
            </a:r>
            <a:r>
              <a:rPr lang="fa-IR" sz="2800" dirty="0" smtClean="0">
                <a:cs typeface="B Nazanin" pitchFamily="2" charset="-78"/>
              </a:rPr>
              <a:t> </a:t>
            </a:r>
            <a:r>
              <a:rPr lang="ar-SA" sz="2800" dirty="0" smtClean="0">
                <a:cs typeface="B Nazanin" pitchFamily="2" charset="-78"/>
              </a:rPr>
              <a:t>رسد.</a:t>
            </a:r>
            <a:endParaRPr lang="en-US" sz="2800" dirty="0" smtClean="0">
              <a:cs typeface="B Nazanin" pitchFamily="2" charset="-78"/>
            </a:endParaRPr>
          </a:p>
          <a:p>
            <a:pPr lvl="0" algn="just" rtl="1">
              <a:lnSpc>
                <a:spcPct val="150000"/>
              </a:lnSpc>
              <a:buFont typeface="Wingdings" pitchFamily="2" charset="2"/>
              <a:buChar char="ü"/>
            </a:pPr>
            <a:r>
              <a:rPr lang="fa-IR" sz="2800" dirty="0" smtClean="0">
                <a:cs typeface="B Nazanin" pitchFamily="2" charset="-78"/>
              </a:rPr>
              <a:t> </a:t>
            </a:r>
            <a:r>
              <a:rPr lang="ar-SA" sz="2800" dirty="0" smtClean="0">
                <a:cs typeface="B Nazanin" pitchFamily="2" charset="-78"/>
              </a:rPr>
              <a:t>تلفات مکانيکي در موتورها موجب افزايش درجه حرارت سيم پيچ و کوتاهي عمر آنها مي­شود.</a:t>
            </a:r>
            <a:endParaRPr lang="en-US" sz="2800" dirty="0" smtClean="0">
              <a:cs typeface="B Nazanin" pitchFamily="2" charset="-78"/>
            </a:endParaRPr>
          </a:p>
          <a:p>
            <a:pPr lvl="0" algn="just" rtl="1">
              <a:lnSpc>
                <a:spcPct val="150000"/>
              </a:lnSpc>
              <a:buFont typeface="Wingdings" pitchFamily="2" charset="2"/>
              <a:buChar char="ü"/>
            </a:pPr>
            <a:r>
              <a:rPr lang="fa-IR" sz="2800" dirty="0" smtClean="0">
                <a:cs typeface="B Nazanin" pitchFamily="2" charset="-78"/>
              </a:rPr>
              <a:t> </a:t>
            </a:r>
            <a:r>
              <a:rPr lang="ar-SA" sz="2800" dirty="0" smtClean="0">
                <a:cs typeface="B Nazanin" pitchFamily="2" charset="-78"/>
              </a:rPr>
              <a:t>مناسب بودن سيستم خنک</a:t>
            </a:r>
            <a:r>
              <a:rPr lang="fa-IR" sz="2800" dirty="0" smtClean="0">
                <a:cs typeface="B Nazanin" pitchFamily="2" charset="-78"/>
              </a:rPr>
              <a:t> </a:t>
            </a:r>
            <a:r>
              <a:rPr lang="ar-SA" sz="2800" dirty="0" smtClean="0">
                <a:cs typeface="B Nazanin" pitchFamily="2" charset="-78"/>
              </a:rPr>
              <a:t>کننده موتورها تأثير زيادي در کاهش درجه حرارت سيم پيچ موتورها دارد.</a:t>
            </a:r>
            <a:endParaRPr lang="en-US" sz="2800" dirty="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1828800"/>
            <a:ext cx="8229600" cy="4267200"/>
          </a:xfrm>
        </p:spPr>
        <p:txBody>
          <a:bodyPr>
            <a:normAutofit/>
          </a:bodyPr>
          <a:lstStyle/>
          <a:p>
            <a:pPr>
              <a:lnSpc>
                <a:spcPct val="200000"/>
              </a:lnSpc>
            </a:pPr>
            <a:r>
              <a:rPr lang="ar-SA" b="1" dirty="0" smtClean="0">
                <a:cs typeface="B Nazanin" pitchFamily="2" charset="-78"/>
              </a:rPr>
              <a:t>ادامه کار تا خرابي ماشين </a:t>
            </a:r>
            <a:r>
              <a:rPr lang="en-US" b="1" dirty="0" smtClean="0">
                <a:cs typeface="B Nazanin" pitchFamily="2" charset="-78"/>
              </a:rPr>
              <a:t>(Run To Failure)</a:t>
            </a:r>
            <a:r>
              <a:rPr lang="ar-SA" b="1" dirty="0" smtClean="0">
                <a:cs typeface="B Nazanin" pitchFamily="2" charset="-78"/>
              </a:rPr>
              <a:t>:</a:t>
            </a:r>
            <a:endParaRPr lang="fa-IR" b="1" dirty="0" smtClean="0">
              <a:cs typeface="B Nazanin" pitchFamily="2" charset="-78"/>
            </a:endParaRPr>
          </a:p>
          <a:p>
            <a:pPr>
              <a:lnSpc>
                <a:spcPct val="200000"/>
              </a:lnSpc>
            </a:pPr>
            <a:r>
              <a:rPr lang="fa-IR" b="1" dirty="0" smtClean="0">
                <a:cs typeface="B Nazanin" pitchFamily="2" charset="-78"/>
              </a:rPr>
              <a:t>نگهداري و تعميرات پيشگيري کننده:</a:t>
            </a:r>
          </a:p>
          <a:p>
            <a:pPr>
              <a:lnSpc>
                <a:spcPct val="200000"/>
              </a:lnSpc>
              <a:buNone/>
            </a:pPr>
            <a:r>
              <a:rPr lang="fa-IR" b="1" dirty="0" smtClean="0">
                <a:cs typeface="B Nazanin" pitchFamily="2" charset="-78"/>
              </a:rPr>
              <a:t> </a:t>
            </a:r>
            <a:r>
              <a:rPr lang="en-US" b="1" dirty="0" smtClean="0">
                <a:cs typeface="B Nazanin" pitchFamily="2" charset="-78"/>
              </a:rPr>
              <a:t>(Preventive Maintenance)</a:t>
            </a:r>
          </a:p>
          <a:p>
            <a:pPr>
              <a:lnSpc>
                <a:spcPct val="200000"/>
              </a:lnSpc>
            </a:pPr>
            <a:r>
              <a:rPr lang="ar-SA" b="1" dirty="0" smtClean="0">
                <a:solidFill>
                  <a:srgbClr val="FF0000"/>
                </a:solidFill>
                <a:cs typeface="B Nazanin" pitchFamily="2" charset="-78"/>
              </a:rPr>
              <a:t>نگهداري و تعميرات بر پايه پايش وضعيت</a:t>
            </a:r>
            <a:endParaRPr lang="fa-IR" b="1" dirty="0">
              <a:solidFill>
                <a:srgbClr val="FF0000"/>
              </a:solidFill>
              <a:cs typeface="B Nazanin" pitchFamily="2" charset="-78"/>
            </a:endParaRPr>
          </a:p>
        </p:txBody>
      </p:sp>
      <p:sp>
        <p:nvSpPr>
          <p:cNvPr id="3" name="Title 1"/>
          <p:cNvSpPr txBox="1">
            <a:spLocks/>
          </p:cNvSpPr>
          <p:nvPr/>
        </p:nvSpPr>
        <p:spPr>
          <a:xfrm>
            <a:off x="838200" y="649069"/>
            <a:ext cx="8229600" cy="707886"/>
          </a:xfrm>
          <a:prstGeom prst="rect">
            <a:avLst/>
          </a:prstGeom>
          <a:noFill/>
          <a:ln w="9525">
            <a:noFill/>
            <a:miter lim="800000"/>
            <a:headEnd/>
            <a:tailEnd/>
          </a:ln>
          <a:effectLst/>
        </p:spPr>
        <p:txBody>
          <a:bodyPr vert="horz" wrap="square" lIns="91440" tIns="45720" rIns="91440" bIns="45720" rtlCol="0" anchor="ctr">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fa-IR" sz="4000" b="1" i="0" u="none" strike="noStrike" kern="1200" cap="none" spc="0" normalizeH="0" baseline="0" noProof="0" dirty="0" smtClean="0">
                <a:ln>
                  <a:noFill/>
                </a:ln>
                <a:solidFill>
                  <a:srgbClr val="FF0000"/>
                </a:solidFill>
                <a:uLnTx/>
                <a:uFillTx/>
                <a:latin typeface="+mn-lt"/>
                <a:ea typeface="+mn-ea"/>
                <a:cs typeface="B Nazanin" pitchFamily="2" charset="-78"/>
              </a:rPr>
              <a:t>انواع روش های تعمیرات و نگهداری</a:t>
            </a:r>
            <a:endParaRPr kumimoji="0" lang="en-US" sz="4000" b="1" i="0" u="none" strike="noStrike" kern="1200" cap="none" spc="0" normalizeH="0" baseline="0" noProof="0" dirty="0">
              <a:ln>
                <a:noFill/>
              </a:ln>
              <a:solidFill>
                <a:srgbClr val="FF0000"/>
              </a:solidFill>
              <a:uLnTx/>
              <a:uFillTx/>
              <a:latin typeface="+mn-lt"/>
              <a:ea typeface="+mn-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1" end="1"/>
                                            </p:txEl>
                                          </p:spTgt>
                                        </p:tgtEl>
                                      </p:cBhvr>
                                    </p:animEffect>
                                  </p:childTnLst>
                                </p:cTn>
                              </p:par>
                            </p:childTnLst>
                          </p:cTn>
                        </p:par>
                        <p:par>
                          <p:cTn id="24" fill="hold">
                            <p:stCondLst>
                              <p:cond delay="1000"/>
                            </p:stCondLst>
                            <p:childTnLst>
                              <p:par>
                                <p:cTn id="25" presetID="29"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143000"/>
            <a:ext cx="7848600" cy="5715000"/>
          </a:xfrm>
        </p:spPr>
        <p:txBody>
          <a:bodyPr>
            <a:normAutofit fontScale="92500"/>
          </a:bodyPr>
          <a:lstStyle/>
          <a:p>
            <a:pPr lvl="0" algn="just">
              <a:lnSpc>
                <a:spcPct val="150000"/>
              </a:lnSpc>
            </a:pPr>
            <a:r>
              <a:rPr lang="fa-IR" sz="2800" dirty="0" smtClean="0">
                <a:cs typeface="B Nazanin" pitchFamily="2" charset="-78"/>
              </a:rPr>
              <a:t>از خرابي فاجعه بار که معمولاً مستلزم توقف دراز مدت و تعمير نابهنگام تجهيزات مي باشد جلوگيري مي‌کند</a:t>
            </a:r>
            <a:endParaRPr lang="en-US" sz="2800" dirty="0" smtClean="0">
              <a:cs typeface="B Nazanin" pitchFamily="2" charset="-78"/>
            </a:endParaRPr>
          </a:p>
          <a:p>
            <a:pPr lvl="0" algn="just">
              <a:lnSpc>
                <a:spcPct val="150000"/>
              </a:lnSpc>
            </a:pPr>
            <a:r>
              <a:rPr lang="fa-IR" sz="2800" dirty="0" smtClean="0">
                <a:cs typeface="B Nazanin" pitchFamily="2" charset="-78"/>
              </a:rPr>
              <a:t>برنامه ريزي توقفات، قابليت در اختيار بودن تجهيزات کارخانه را براي توليد افزايش مي‌دهد</a:t>
            </a:r>
            <a:endParaRPr lang="en-US" sz="2800" dirty="0" smtClean="0">
              <a:cs typeface="B Nazanin" pitchFamily="2" charset="-78"/>
            </a:endParaRPr>
          </a:p>
          <a:p>
            <a:pPr lvl="0" algn="just">
              <a:lnSpc>
                <a:spcPct val="150000"/>
              </a:lnSpc>
            </a:pPr>
            <a:r>
              <a:rPr lang="fa-IR" sz="2800" dirty="0" smtClean="0">
                <a:cs typeface="B Nazanin" pitchFamily="2" charset="-78"/>
              </a:rPr>
              <a:t>يک مبناي اولويت بندي شده اي را براي تعمير و نگهداري تجهيزاتی که نياز به تعمير و نگهداري دارند  فراهم مي‌کند</a:t>
            </a:r>
            <a:endParaRPr lang="en-US" sz="2800" dirty="0" smtClean="0">
              <a:cs typeface="B Nazanin" pitchFamily="2" charset="-78"/>
            </a:endParaRPr>
          </a:p>
          <a:p>
            <a:pPr lvl="0" algn="just">
              <a:lnSpc>
                <a:spcPct val="150000"/>
              </a:lnSpc>
            </a:pPr>
            <a:r>
              <a:rPr lang="fa-IR" sz="2800" dirty="0" smtClean="0">
                <a:cs typeface="B Nazanin" pitchFamily="2" charset="-78"/>
              </a:rPr>
              <a:t>هزينه‌هاي اجرايي تعمير و نگهداري ماشين آلات را کاهش مي‌دهد</a:t>
            </a:r>
            <a:endParaRPr lang="en-US" sz="2800" dirty="0" smtClean="0">
              <a:cs typeface="B Nazanin" pitchFamily="2" charset="-78"/>
            </a:endParaRPr>
          </a:p>
          <a:p>
            <a:pPr lvl="0" algn="just">
              <a:lnSpc>
                <a:spcPct val="150000"/>
              </a:lnSpc>
            </a:pPr>
            <a:r>
              <a:rPr lang="fa-IR" sz="2800" dirty="0" smtClean="0">
                <a:cs typeface="B Nazanin" pitchFamily="2" charset="-78"/>
              </a:rPr>
              <a:t>هزينه توليد محصول را کاهش و سود سرمايه گذاري را افزايش مي‌دهد</a:t>
            </a:r>
            <a:endParaRPr lang="en-US" sz="2800" dirty="0" smtClean="0">
              <a:cs typeface="B Nazanin" pitchFamily="2" charset="-78"/>
            </a:endParaRPr>
          </a:p>
          <a:p>
            <a:pPr algn="just">
              <a:lnSpc>
                <a:spcPct val="150000"/>
              </a:lnSpc>
            </a:pPr>
            <a:endParaRPr lang="fa-IR" sz="2800" dirty="0">
              <a:cs typeface="B Nazanin" pitchFamily="2" charset="-78"/>
            </a:endParaRPr>
          </a:p>
        </p:txBody>
      </p:sp>
      <p:sp>
        <p:nvSpPr>
          <p:cNvPr id="3" name="Title 1"/>
          <p:cNvSpPr txBox="1">
            <a:spLocks/>
          </p:cNvSpPr>
          <p:nvPr/>
        </p:nvSpPr>
        <p:spPr>
          <a:xfrm>
            <a:off x="762000" y="144959"/>
            <a:ext cx="8229600" cy="769441"/>
          </a:xfrm>
          <a:prstGeom prst="rect">
            <a:avLst/>
          </a:prstGeom>
          <a:noFill/>
          <a:ln w="9525">
            <a:noFill/>
            <a:miter lim="800000"/>
            <a:headEnd/>
            <a:tailEnd/>
          </a:ln>
          <a:effectLst/>
        </p:spPr>
        <p:txBody>
          <a:bodyPr vert="horz" wrap="square" lIns="91440" tIns="45720" rIns="91440" bIns="45720" rtlCol="0" anchor="ctr">
            <a:spAutoFit/>
          </a:bodyPr>
          <a:lstStyle/>
          <a:p>
            <a:pPr algn="ctr" rtl="1">
              <a:lnSpc>
                <a:spcPct val="150000"/>
              </a:lnSpc>
            </a:pPr>
            <a:r>
              <a:rPr lang="fa-IR" sz="3200" b="1" dirty="0" smtClean="0">
                <a:solidFill>
                  <a:srgbClr val="FF0000"/>
                </a:solidFill>
                <a:cs typeface="B Nazanin" pitchFamily="2" charset="-78"/>
              </a:rPr>
              <a:t>مزایای روش </a:t>
            </a:r>
            <a:r>
              <a:rPr lang="ar-SA" sz="3200" b="1" dirty="0" smtClean="0">
                <a:solidFill>
                  <a:srgbClr val="FF0000"/>
                </a:solidFill>
                <a:cs typeface="B Nazanin" pitchFamily="2" charset="-78"/>
              </a:rPr>
              <a:t>نگهداري و تعميرات بر پايه پايش وضعيت</a:t>
            </a:r>
            <a:endParaRPr lang="fa-IR" sz="3200" b="1" dirty="0">
              <a:solidFill>
                <a:srgbClr val="FF0000"/>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72"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strVal val="2/3*#ppt_w"/>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272"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strVal val="2/3*#ppt_w"/>
                                          </p:val>
                                        </p:tav>
                                        <p:tav tm="100000">
                                          <p:val>
                                            <p:strVal val="#ppt_w"/>
                                          </p:val>
                                        </p:tav>
                                      </p:tavLst>
                                    </p:anim>
                                    <p:anim calcmode="lin" valueType="num">
                                      <p:cBhvr>
                                        <p:cTn id="21" dur="500" fill="hold"/>
                                        <p:tgtEl>
                                          <p:spTgt spid="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272"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strVal val="2/3*#ppt_w"/>
                                          </p:val>
                                        </p:tav>
                                        <p:tav tm="100000">
                                          <p:val>
                                            <p:strVal val="#ppt_w"/>
                                          </p:val>
                                        </p:tav>
                                      </p:tavLst>
                                    </p:anim>
                                    <p:anim calcmode="lin" valueType="num">
                                      <p:cBhvr>
                                        <p:cTn id="27" dur="500" fill="hold"/>
                                        <p:tgtEl>
                                          <p:spTgt spid="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ppt_w</p:attrName>
                                        </p:attrNameLst>
                                      </p:cBhvr>
                                      <p:tavLst>
                                        <p:tav tm="0">
                                          <p:val>
                                            <p:strVal val="2/3*#ppt_w"/>
                                          </p:val>
                                        </p:tav>
                                        <p:tav tm="100000">
                                          <p:val>
                                            <p:strVal val="#ppt_w"/>
                                          </p:val>
                                        </p:tav>
                                      </p:tavLst>
                                    </p:anim>
                                    <p:anim calcmode="lin" valueType="num">
                                      <p:cBhvr>
                                        <p:cTn id="33" dur="500" fill="hold"/>
                                        <p:tgtEl>
                                          <p:spTgt spid="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r="4065" b="4517"/>
          <a:stretch>
            <a:fillRect/>
          </a:stretch>
        </p:blipFill>
        <p:spPr bwMode="auto">
          <a:xfrm>
            <a:off x="2762250" y="1371600"/>
            <a:ext cx="4324350" cy="4843463"/>
          </a:xfrm>
          <a:prstGeom prst="rect">
            <a:avLst/>
          </a:prstGeom>
          <a:noFill/>
          <a:ln w="9525">
            <a:noFill/>
            <a:miter lim="800000"/>
            <a:headEnd/>
            <a:tailEnd/>
          </a:ln>
        </p:spPr>
      </p:pic>
      <p:sp>
        <p:nvSpPr>
          <p:cNvPr id="3" name="Title 1"/>
          <p:cNvSpPr txBox="1">
            <a:spLocks/>
          </p:cNvSpPr>
          <p:nvPr/>
        </p:nvSpPr>
        <p:spPr>
          <a:xfrm>
            <a:off x="838200" y="420469"/>
            <a:ext cx="8229600" cy="646331"/>
          </a:xfrm>
          <a:prstGeom prst="rect">
            <a:avLst/>
          </a:prstGeom>
          <a:noFill/>
          <a:ln w="9525">
            <a:noFill/>
            <a:miter lim="800000"/>
            <a:headEnd/>
            <a:tailEnd/>
          </a:ln>
          <a:effectLst/>
        </p:spPr>
        <p:txBody>
          <a:bodyPr vert="horz" wrap="square" lIns="91440" tIns="45720" rIns="91440" bIns="45720" rtlCol="0" anchor="ctr">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smtClean="0">
                <a:ln>
                  <a:noFill/>
                </a:ln>
                <a:solidFill>
                  <a:srgbClr val="A50021"/>
                </a:solidFill>
                <a:effectLst>
                  <a:outerShdw blurRad="50000" dist="30000" dir="5400000" algn="tl" rotWithShape="0">
                    <a:srgbClr val="000000">
                      <a:alpha val="30000"/>
                    </a:srgbClr>
                  </a:outerShdw>
                </a:effectLst>
                <a:uLnTx/>
                <a:uFillTx/>
                <a:latin typeface="+mn-lt"/>
                <a:ea typeface="+mn-ea"/>
                <a:cs typeface="B Nazanin" pitchFamily="2" charset="-78"/>
              </a:rPr>
              <a:t>All Test Pro</a:t>
            </a:r>
            <a:endParaRPr kumimoji="0" lang="en-US" sz="3600" b="1" i="0" u="none" strike="noStrike" kern="1200" cap="none" spc="0" normalizeH="0" baseline="0" noProof="0" dirty="0">
              <a:ln>
                <a:noFill/>
              </a:ln>
              <a:solidFill>
                <a:srgbClr val="A50021"/>
              </a:solidFill>
              <a:effectLst>
                <a:outerShdw blurRad="50000" dist="30000" dir="5400000" algn="tl" rotWithShape="0">
                  <a:srgbClr val="000000">
                    <a:alpha val="30000"/>
                  </a:srgbClr>
                </a:outerShdw>
              </a:effectLst>
              <a:uLnTx/>
              <a:uFillTx/>
              <a:latin typeface="+mn-lt"/>
              <a:ea typeface="+mn-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639762"/>
          </a:xfrm>
          <a:noFill/>
          <a:ln>
            <a:miter lim="800000"/>
            <a:headEnd/>
            <a:tailEnd/>
          </a:ln>
        </p:spPr>
        <p:txBody>
          <a:bodyPr vert="horz" wrap="square" lIns="91440" tIns="45720" rIns="91440" bIns="45720" numCol="1" rtlCol="0" anchor="t" anchorCtr="0" compatLnSpc="1">
            <a:prstTxWarp prst="textNoShape">
              <a:avLst/>
            </a:prstTxWarp>
            <a:noAutofit/>
          </a:bodyPr>
          <a:lstStyle/>
          <a:p>
            <a:pPr algn="ctr"/>
            <a:r>
              <a:rPr lang="fa-IR" sz="3600" b="1" dirty="0" smtClean="0">
                <a:solidFill>
                  <a:srgbClr val="FF0000"/>
                </a:solidFill>
                <a:effectLst/>
                <a:cs typeface="B Nazanin" pitchFamily="2" charset="-78"/>
              </a:rPr>
              <a:t>تعريف مديريت انرژي</a:t>
            </a:r>
            <a:endParaRPr lang="en-US" sz="3600" b="1" dirty="0" smtClean="0">
              <a:solidFill>
                <a:srgbClr val="FF0000"/>
              </a:solidFill>
              <a:effectLst/>
              <a:cs typeface="B Nazanin" pitchFamily="2" charset="-78"/>
            </a:endParaRPr>
          </a:p>
        </p:txBody>
      </p:sp>
      <p:sp>
        <p:nvSpPr>
          <p:cNvPr id="3" name="Content Placeholder 2"/>
          <p:cNvSpPr>
            <a:spLocks noGrp="1"/>
          </p:cNvSpPr>
          <p:nvPr>
            <p:ph idx="1"/>
          </p:nvPr>
        </p:nvSpPr>
        <p:spPr>
          <a:xfrm>
            <a:off x="990600" y="4267200"/>
            <a:ext cx="8077200" cy="1447800"/>
          </a:xfrm>
          <a:noFill/>
          <a:ln>
            <a:miter lim="800000"/>
            <a:headEnd/>
            <a:tailEnd/>
          </a:ln>
        </p:spPr>
        <p:txBody>
          <a:bodyPr vert="horz" wrap="square" lIns="91440" tIns="45720" rIns="91440" bIns="45720" numCol="1" rtlCol="0" anchor="t" anchorCtr="0" compatLnSpc="1">
            <a:prstTxWarp prst="textNoShape">
              <a:avLst/>
            </a:prstTxWarp>
            <a:noAutofit/>
          </a:bodyPr>
          <a:lstStyle/>
          <a:p>
            <a:pPr marL="360000" indent="-360000" algn="ctr" rtl="1">
              <a:lnSpc>
                <a:spcPct val="150000"/>
              </a:lnSpc>
              <a:buNone/>
            </a:pPr>
            <a:r>
              <a:rPr lang="fa-IR" sz="2800" b="1" dirty="0" smtClean="0">
                <a:solidFill>
                  <a:srgbClr val="0000FF"/>
                </a:solidFill>
                <a:cs typeface="Nazanin" pitchFamily="2" charset="-78"/>
              </a:rPr>
              <a:t>در مديريت انرژي تلاش مي شود كه با مصرف مقدار كافي انرژي و با حداقل هزينه ممكن به مقدار توليد نرمال رسيده شود.</a:t>
            </a:r>
            <a:endParaRPr lang="en-US" sz="2800" b="1" dirty="0" smtClean="0">
              <a:solidFill>
                <a:srgbClr val="0000FF"/>
              </a:solidFill>
              <a:cs typeface="Nazanin" pitchFamily="2" charset="-78"/>
            </a:endParaRPr>
          </a:p>
        </p:txBody>
      </p:sp>
      <p:sp>
        <p:nvSpPr>
          <p:cNvPr id="4" name="Content Placeholder 2"/>
          <p:cNvSpPr txBox="1">
            <a:spLocks/>
          </p:cNvSpPr>
          <p:nvPr/>
        </p:nvSpPr>
        <p:spPr>
          <a:xfrm>
            <a:off x="914400" y="990600"/>
            <a:ext cx="8229600" cy="2667000"/>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p>
            <a:pPr marL="360000" marR="0" lvl="0" indent="-360000" algn="ctr" defTabSz="914400" rtl="1" fontAlgn="auto">
              <a:lnSpc>
                <a:spcPct val="150000"/>
              </a:lnSpc>
              <a:spcBef>
                <a:spcPts val="600"/>
              </a:spcBef>
              <a:spcAft>
                <a:spcPts val="0"/>
              </a:spcAft>
              <a:buClr>
                <a:schemeClr val="accent1"/>
              </a:buClr>
              <a:buSzPct val="80000"/>
              <a:tabLst/>
              <a:defRPr/>
            </a:pPr>
            <a:r>
              <a:rPr lang="en-US" sz="2800" b="1" dirty="0" smtClean="0">
                <a:solidFill>
                  <a:srgbClr val="009A46"/>
                </a:solidFill>
                <a:cs typeface="Nazanin" pitchFamily="2" charset="-78"/>
              </a:rPr>
              <a:t>    </a:t>
            </a:r>
            <a:r>
              <a:rPr lang="ar-SA" sz="2800" b="1" dirty="0" smtClean="0">
                <a:solidFill>
                  <a:srgbClr val="009A46"/>
                </a:solidFill>
                <a:cs typeface="Nazanin" pitchFamily="2" charset="-78"/>
              </a:rPr>
              <a:t>مديريت انرژي به مجموعه روش ها و اقداماتي گفته</a:t>
            </a:r>
            <a:r>
              <a:rPr lang="en-US" sz="2800" b="1" dirty="0" smtClean="0">
                <a:solidFill>
                  <a:srgbClr val="009A46"/>
                </a:solidFill>
                <a:cs typeface="Nazanin" pitchFamily="2" charset="-78"/>
              </a:rPr>
              <a:t> </a:t>
            </a:r>
            <a:r>
              <a:rPr lang="ar-SA" sz="2800" b="1" dirty="0" smtClean="0">
                <a:solidFill>
                  <a:srgbClr val="009A46"/>
                </a:solidFill>
                <a:cs typeface="Nazanin" pitchFamily="2" charset="-78"/>
              </a:rPr>
              <a:t>مي شود که در سيستم هاي مختلف با هدف مصرف</a:t>
            </a:r>
            <a:r>
              <a:rPr lang="fa-IR" sz="2800" b="1" dirty="0" smtClean="0">
                <a:solidFill>
                  <a:srgbClr val="009A46"/>
                </a:solidFill>
                <a:cs typeface="Nazanin" pitchFamily="2" charset="-78"/>
              </a:rPr>
              <a:t> </a:t>
            </a:r>
            <a:r>
              <a:rPr lang="ar-SA" sz="2800" b="1" dirty="0" smtClean="0">
                <a:solidFill>
                  <a:srgbClr val="009A46"/>
                </a:solidFill>
                <a:cs typeface="Nazanin" pitchFamily="2" charset="-78"/>
              </a:rPr>
              <a:t>صحيح انرژي و حداکثر نمودن منافع يا حداقل سازي هزينه ها بدون کاهش کيفيت محصولات يا خدمات انجام مي ش</a:t>
            </a:r>
            <a:r>
              <a:rPr lang="fa-IR" sz="2800" b="1" dirty="0" smtClean="0">
                <a:solidFill>
                  <a:srgbClr val="009A46"/>
                </a:solidFill>
                <a:cs typeface="Nazanin" pitchFamily="2" charset="-78"/>
              </a:rPr>
              <a:t>ود.</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447800" y="533400"/>
            <a:ext cx="7010400" cy="55626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95400" y="2057401"/>
          <a:ext cx="7391398" cy="2971799"/>
        </p:xfrm>
        <a:graphic>
          <a:graphicData uri="http://schemas.openxmlformats.org/drawingml/2006/table">
            <a:tbl>
              <a:tblPr rtl="1"/>
              <a:tblGrid>
                <a:gridCol w="1228971"/>
                <a:gridCol w="1535556"/>
                <a:gridCol w="1626916"/>
                <a:gridCol w="1626916"/>
                <a:gridCol w="1373039"/>
              </a:tblGrid>
              <a:tr h="1297127">
                <a:tc>
                  <a:txBody>
                    <a:bodyPr/>
                    <a:lstStyle/>
                    <a:p>
                      <a:pPr algn="ctr" rtl="1">
                        <a:lnSpc>
                          <a:spcPct val="115000"/>
                        </a:lnSpc>
                        <a:spcAft>
                          <a:spcPts val="0"/>
                        </a:spcAft>
                      </a:pPr>
                      <a:r>
                        <a:rPr lang="fa-IR" sz="1600" b="1" dirty="0" smtClean="0">
                          <a:latin typeface="Calibri"/>
                          <a:ea typeface="Calibri"/>
                          <a:cs typeface="B Nazanin"/>
                        </a:rPr>
                        <a:t>مجموعه</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dirty="0">
                          <a:latin typeface="Calibri"/>
                          <a:ea typeface="Calibri"/>
                          <a:cs typeface="B Nazanin"/>
                        </a:rPr>
                        <a:t>صرفه جویی انرژی سالیانه </a:t>
                      </a:r>
                      <a:endParaRPr lang="en-US" sz="1400" dirty="0">
                        <a:latin typeface="Calibri"/>
                        <a:ea typeface="Calibri"/>
                        <a:cs typeface="Arial"/>
                      </a:endParaRPr>
                    </a:p>
                    <a:p>
                      <a:pPr algn="ctr" rtl="1">
                        <a:lnSpc>
                          <a:spcPct val="115000"/>
                        </a:lnSpc>
                        <a:spcAft>
                          <a:spcPts val="0"/>
                        </a:spcAft>
                      </a:pPr>
                      <a:r>
                        <a:rPr lang="fa-IR" sz="1600" b="1" dirty="0">
                          <a:latin typeface="Calibri"/>
                          <a:ea typeface="Calibri"/>
                          <a:cs typeface="B Nazanin"/>
                        </a:rPr>
                        <a:t>(کیلووات ساعت)</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صرفه جویی هزینه سالیانه (ریال)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هزینه سرمایه گذاری (ریال)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dirty="0" smtClean="0">
                          <a:latin typeface="Calibri"/>
                          <a:ea typeface="Calibri"/>
                          <a:cs typeface="B Nazanin"/>
                        </a:rPr>
                        <a:t>زمان بازگشت سرمایه (سال)</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08877">
                <a:tc>
                  <a:txBody>
                    <a:bodyPr/>
                    <a:lstStyle/>
                    <a:p>
                      <a:pPr algn="ctr" rtl="1">
                        <a:lnSpc>
                          <a:spcPct val="115000"/>
                        </a:lnSpc>
                        <a:spcAft>
                          <a:spcPts val="0"/>
                        </a:spcAft>
                      </a:pPr>
                      <a:r>
                        <a:rPr lang="fa-IR" sz="1600" b="1" dirty="0">
                          <a:latin typeface="Calibri"/>
                          <a:ea typeface="Calibri"/>
                          <a:cs typeface="B Nazanin"/>
                        </a:rPr>
                        <a:t>فولاد</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Calibri"/>
                          <a:cs typeface="B Nazanin"/>
                        </a:rPr>
                        <a:t>2,000,000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Calibri"/>
                          <a:cs typeface="B Nazanin"/>
                        </a:rPr>
                        <a:t>1,300,000,000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dirty="0">
                          <a:latin typeface="Calibri"/>
                          <a:ea typeface="Calibri"/>
                          <a:cs typeface="B Nazanin"/>
                        </a:rPr>
                        <a:t>1,250,000,000</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kumimoji="0" lang="en-US" sz="1800" b="1" kern="1200" dirty="0" smtClean="0">
                          <a:solidFill>
                            <a:schemeClr val="tx1"/>
                          </a:solidFill>
                          <a:latin typeface="Calibri"/>
                          <a:ea typeface="Calibri"/>
                          <a:cs typeface="B Nazanin"/>
                        </a:rPr>
                        <a:t>0.9</a:t>
                      </a:r>
                      <a:endParaRPr kumimoji="0" lang="en-US" sz="18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795">
                <a:tc>
                  <a:txBody>
                    <a:bodyPr/>
                    <a:lstStyle/>
                    <a:p>
                      <a:pPr algn="ctr" rtl="1">
                        <a:lnSpc>
                          <a:spcPct val="115000"/>
                        </a:lnSpc>
                        <a:spcAft>
                          <a:spcPts val="0"/>
                        </a:spcAft>
                      </a:pPr>
                      <a:r>
                        <a:rPr lang="fa-IR" sz="1600" b="1" dirty="0">
                          <a:latin typeface="Calibri"/>
                          <a:ea typeface="Calibri"/>
                          <a:cs typeface="B Nazanin"/>
                        </a:rPr>
                        <a:t>ریخته گری</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dirty="0">
                          <a:latin typeface="Calibri"/>
                          <a:ea typeface="Calibri"/>
                          <a:cs typeface="B Nazanin"/>
                        </a:rPr>
                        <a:t>---------</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latin typeface="Calibri"/>
                          <a:ea typeface="Calibri"/>
                          <a:cs typeface="B Nazanin"/>
                        </a:rPr>
                        <a:t>260,000,000</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dirty="0">
                          <a:latin typeface="Calibri"/>
                          <a:ea typeface="Calibri"/>
                          <a:cs typeface="B Nazanin"/>
                        </a:rPr>
                        <a:t>170,000,000</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kumimoji="0" lang="en-US" sz="1800" b="1" kern="1200" dirty="0" smtClean="0">
                          <a:solidFill>
                            <a:schemeClr val="tx1"/>
                          </a:solidFill>
                          <a:latin typeface="Calibri"/>
                          <a:ea typeface="Calibri"/>
                          <a:cs typeface="B Nazanin"/>
                        </a:rPr>
                        <a:t>0.7</a:t>
                      </a:r>
                      <a:endParaRPr kumimoji="0" lang="en-US" sz="18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a:off x="838200" y="457200"/>
            <a:ext cx="8229600" cy="1331134"/>
          </a:xfrm>
          <a:prstGeom prst="rect">
            <a:avLst/>
          </a:prstGeom>
          <a:noFill/>
          <a:ln w="9525">
            <a:noFill/>
            <a:miter lim="800000"/>
            <a:headEnd/>
            <a:tailEnd/>
          </a:ln>
          <a:effectLst/>
        </p:spPr>
        <p:txBody>
          <a:bodyPr vert="horz" wrap="square" lIns="91440" tIns="45720" rIns="91440" bIns="45720" rtlCol="0" anchor="ctr">
            <a:spAutoFit/>
          </a:bodyPr>
          <a:lstStyle/>
          <a:p>
            <a:pPr algn="ctr" rtl="1">
              <a:lnSpc>
                <a:spcPct val="150000"/>
              </a:lnSpc>
            </a:pPr>
            <a:r>
              <a:rPr lang="fa-IR" sz="2800" b="1" dirty="0" smtClean="0">
                <a:solidFill>
                  <a:srgbClr val="FF0000"/>
                </a:solidFill>
                <a:cs typeface="B Nazanin" pitchFamily="2" charset="-78"/>
              </a:rPr>
              <a:t>نمونه بررسی های انجام گرفته جهت اجرای تعمیرات و نگهداری پیشبینانه</a:t>
            </a:r>
            <a:endParaRPr lang="fa-IR" sz="2800" b="1" dirty="0">
              <a:solidFill>
                <a:srgbClr val="FF0000"/>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2133600"/>
            <a:ext cx="7620000" cy="1752600"/>
          </a:xfrm>
          <a:prstGeom prst="rect">
            <a:avLst/>
          </a:prstGeom>
          <a:solidFill>
            <a:schemeClr val="accent4">
              <a:lumMod val="40000"/>
              <a:lumOff val="60000"/>
            </a:schemeClr>
          </a:solidFill>
          <a:ln>
            <a:solidFill>
              <a:schemeClr val="accent4">
                <a:lumMod val="50000"/>
              </a:schemeClr>
            </a:solidFill>
          </a:ln>
        </p:spPr>
        <p:txBody>
          <a:bodyPr vert="horz" lIns="91440" tIns="45720" rIns="91440" bIns="45720" rtlCol="0" anchor="ctr">
            <a:normAutofit/>
          </a:bodyPr>
          <a:lstStyle/>
          <a:p>
            <a:pPr lvl="0" algn="ctr" rtl="1">
              <a:spcBef>
                <a:spcPct val="0"/>
              </a:spcBef>
            </a:pPr>
            <a:r>
              <a:rPr lang="fa-IR" sz="4800" b="1" dirty="0" smtClean="0">
                <a:solidFill>
                  <a:srgbClr val="FF0000"/>
                </a:solidFill>
                <a:cs typeface="B Nazanin" pitchFamily="2" charset="-78"/>
              </a:rPr>
              <a:t>3) كاركرد تجهیزات دوار</a:t>
            </a:r>
            <a:br>
              <a:rPr lang="fa-IR" sz="4800" b="1" dirty="0" smtClean="0">
                <a:solidFill>
                  <a:srgbClr val="FF0000"/>
                </a:solidFill>
                <a:cs typeface="B Nazanin" pitchFamily="2" charset="-78"/>
              </a:rPr>
            </a:br>
            <a:r>
              <a:rPr lang="fa-IR" sz="4800" b="1" dirty="0" smtClean="0">
                <a:solidFill>
                  <a:srgbClr val="FF0000"/>
                </a:solidFill>
                <a:cs typeface="B Nazanin" pitchFamily="2" charset="-78"/>
              </a:rPr>
              <a:t>(پمپ ها، فن ها و کمپرسورها)</a:t>
            </a:r>
            <a:endParaRPr kumimoji="0" lang="en-US" sz="4800" b="1"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584775"/>
          </a:xfrm>
          <a:noFill/>
          <a:ln w="9525">
            <a:noFill/>
            <a:miter lim="800000"/>
            <a:headEnd/>
            <a:tailEnd/>
          </a:ln>
          <a:effectLst/>
        </p:spPr>
        <p:txBody>
          <a:bodyPr wrap="square">
            <a:spAutoFit/>
          </a:bodyPr>
          <a:lstStyle/>
          <a:p>
            <a:pPr algn="ctr" rtl="0">
              <a:spcBef>
                <a:spcPct val="50000"/>
              </a:spcBef>
            </a:pPr>
            <a:r>
              <a:rPr lang="fa-IR" sz="3200" b="1" dirty="0" smtClean="0">
                <a:solidFill>
                  <a:srgbClr val="FF0000"/>
                </a:solidFill>
                <a:effectLst/>
                <a:latin typeface="+mn-lt"/>
                <a:ea typeface="+mn-ea"/>
                <a:cs typeface="B Nazanin" pitchFamily="2" charset="-78"/>
              </a:rPr>
              <a:t>منحنی های مشخصه، سیستم، توان و راندمان پمپ ها</a:t>
            </a:r>
          </a:p>
        </p:txBody>
      </p:sp>
      <p:pic>
        <p:nvPicPr>
          <p:cNvPr id="4" name="Picture 3"/>
          <p:cNvPicPr/>
          <p:nvPr/>
        </p:nvPicPr>
        <p:blipFill>
          <a:blip r:embed="rId2" cstate="print"/>
          <a:srcRect/>
          <a:stretch>
            <a:fillRect/>
          </a:stretch>
        </p:blipFill>
        <p:spPr bwMode="auto">
          <a:xfrm>
            <a:off x="2133600" y="914400"/>
            <a:ext cx="5715000" cy="5410200"/>
          </a:xfrm>
          <a:prstGeom prst="rect">
            <a:avLst/>
          </a:prstGeom>
          <a:noFill/>
          <a:ln w="9525" cmpd="sng">
            <a:solidFill>
              <a:srgbClr val="000000"/>
            </a:solidFill>
            <a:miter lim="800000"/>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8"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1180439"/>
            <a:ext cx="7543800" cy="514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3" name="Title 1"/>
          <p:cNvSpPr>
            <a:spLocks noGrp="1"/>
          </p:cNvSpPr>
          <p:nvPr>
            <p:ph type="title"/>
          </p:nvPr>
        </p:nvSpPr>
        <p:spPr>
          <a:xfrm>
            <a:off x="1371600" y="314980"/>
            <a:ext cx="7498080" cy="646331"/>
          </a:xfrm>
          <a:noFill/>
          <a:ln w="9525">
            <a:noFill/>
            <a:miter lim="800000"/>
            <a:headEnd/>
            <a:tailEnd/>
          </a:ln>
          <a:effectLst/>
        </p:spPr>
        <p:txBody>
          <a:bodyPr anchor="ctr">
            <a:spAutoFit/>
          </a:bodyPr>
          <a:lstStyle/>
          <a:p>
            <a:pPr algn="ctr" rtl="0">
              <a:spcBef>
                <a:spcPct val="50000"/>
              </a:spcBef>
            </a:pPr>
            <a:r>
              <a:rPr lang="fa-IR" sz="3600" b="1" dirty="0" smtClean="0">
                <a:solidFill>
                  <a:srgbClr val="FF0000"/>
                </a:solidFill>
                <a:effectLst/>
                <a:latin typeface="+mn-lt"/>
                <a:ea typeface="+mn-ea"/>
                <a:cs typeface="B Nazanin" pitchFamily="2" charset="-78"/>
              </a:rPr>
              <a:t>پمپ های موازی</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498080" cy="1143000"/>
          </a:xfrm>
        </p:spPr>
        <p:txBody>
          <a:bodyPr>
            <a:normAutofit/>
          </a:bodyPr>
          <a:lstStyle/>
          <a:p>
            <a:pPr algn="ctr"/>
            <a:r>
              <a:rPr lang="fa-IR" sz="4000" b="1" dirty="0" smtClean="0">
                <a:solidFill>
                  <a:srgbClr val="FF0000"/>
                </a:solidFill>
                <a:effectLst/>
                <a:cs typeface="B Nazanin" pitchFamily="2" charset="-78"/>
              </a:rPr>
              <a:t>راندمان تجهیزات دوار</a:t>
            </a:r>
            <a:endParaRPr lang="fa-IR" sz="4000" b="1" dirty="0">
              <a:solidFill>
                <a:srgbClr val="FF0000"/>
              </a:solidFill>
              <a:effectLst/>
              <a:cs typeface="B Nazanin" pitchFamily="2" charset="-78"/>
            </a:endParaRPr>
          </a:p>
        </p:txBody>
      </p:sp>
      <p:grpSp>
        <p:nvGrpSpPr>
          <p:cNvPr id="14" name="Group 13"/>
          <p:cNvGrpSpPr/>
          <p:nvPr/>
        </p:nvGrpSpPr>
        <p:grpSpPr>
          <a:xfrm>
            <a:off x="1219200" y="1524000"/>
            <a:ext cx="7543800" cy="3680758"/>
            <a:chOff x="1295400" y="1457980"/>
            <a:chExt cx="7543800" cy="3680758"/>
          </a:xfrm>
        </p:grpSpPr>
        <p:pic>
          <p:nvPicPr>
            <p:cNvPr id="4" name="Picture 2" descr="17"/>
            <p:cNvPicPr>
              <a:picLocks noChangeAspect="1" noChangeArrowheads="1"/>
            </p:cNvPicPr>
            <p:nvPr/>
          </p:nvPicPr>
          <p:blipFill>
            <a:blip r:embed="rId2" cstate="print">
              <a:extLst>
                <a:ext uri="{28A0092B-C50C-407E-A947-70E740481C1C}">
                  <a14:useLocalDpi xmlns:a14="http://schemas.microsoft.com/office/drawing/2010/main" xmlns="" val="0"/>
                </a:ext>
              </a:extLst>
            </a:blip>
            <a:srcRect t="4828"/>
            <a:stretch>
              <a:fillRect/>
            </a:stretch>
          </p:blipFill>
          <p:spPr bwMode="auto">
            <a:xfrm>
              <a:off x="1295400" y="1752600"/>
              <a:ext cx="7256010" cy="338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600200" y="1752600"/>
              <a:ext cx="1219200" cy="523220"/>
            </a:xfrm>
            <a:prstGeom prst="rect">
              <a:avLst/>
            </a:prstGeom>
            <a:solidFill>
              <a:schemeClr val="bg1">
                <a:lumMod val="95000"/>
              </a:schemeClr>
            </a:solidFill>
          </p:spPr>
          <p:txBody>
            <a:bodyPr wrap="square" rtlCol="1">
              <a:spAutoFit/>
            </a:bodyPr>
            <a:lstStyle/>
            <a:p>
              <a:pPr algn="ctr"/>
              <a:r>
                <a:rPr lang="en-US" sz="2800" b="1" dirty="0" smtClean="0">
                  <a:solidFill>
                    <a:srgbClr val="0000FF"/>
                  </a:solidFill>
                </a:rPr>
                <a:t>P</a:t>
              </a:r>
              <a:r>
                <a:rPr lang="en-US" sz="2000" b="1" dirty="0" smtClean="0">
                  <a:solidFill>
                    <a:srgbClr val="0000FF"/>
                  </a:solidFill>
                </a:rPr>
                <a:t>in1</a:t>
              </a:r>
              <a:endParaRPr lang="fa-IR" sz="2400" b="1" dirty="0">
                <a:solidFill>
                  <a:srgbClr val="0000FF"/>
                </a:solidFill>
              </a:endParaRPr>
            </a:p>
          </p:txBody>
        </p:sp>
        <p:sp>
          <p:nvSpPr>
            <p:cNvPr id="7" name="TextBox 6"/>
            <p:cNvSpPr txBox="1"/>
            <p:nvPr/>
          </p:nvSpPr>
          <p:spPr>
            <a:xfrm>
              <a:off x="5105400" y="2133600"/>
              <a:ext cx="1066800" cy="523220"/>
            </a:xfrm>
            <a:prstGeom prst="rect">
              <a:avLst/>
            </a:prstGeom>
            <a:solidFill>
              <a:schemeClr val="bg1">
                <a:lumMod val="95000"/>
              </a:schemeClr>
            </a:solidFill>
          </p:spPr>
          <p:txBody>
            <a:bodyPr wrap="square" rtlCol="1">
              <a:spAutoFit/>
            </a:bodyPr>
            <a:lstStyle/>
            <a:p>
              <a:pPr algn="ctr"/>
              <a:r>
                <a:rPr lang="en-US" sz="2800" b="1" dirty="0" smtClean="0">
                  <a:solidFill>
                    <a:srgbClr val="0000FF"/>
                  </a:solidFill>
                </a:rPr>
                <a:t>P</a:t>
              </a:r>
              <a:r>
                <a:rPr lang="en-US" sz="2000" b="1" dirty="0" smtClean="0">
                  <a:solidFill>
                    <a:srgbClr val="0000FF"/>
                  </a:solidFill>
                </a:rPr>
                <a:t>out1</a:t>
              </a:r>
              <a:endParaRPr lang="fa-IR" sz="2400" b="1" dirty="0">
                <a:solidFill>
                  <a:srgbClr val="0000FF"/>
                </a:solidFill>
              </a:endParaRPr>
            </a:p>
          </p:txBody>
        </p:sp>
        <p:sp>
          <p:nvSpPr>
            <p:cNvPr id="12" name="TextBox 11"/>
            <p:cNvSpPr txBox="1"/>
            <p:nvPr/>
          </p:nvSpPr>
          <p:spPr>
            <a:xfrm>
              <a:off x="6172200" y="2052935"/>
              <a:ext cx="838200" cy="523220"/>
            </a:xfrm>
            <a:prstGeom prst="rect">
              <a:avLst/>
            </a:prstGeom>
            <a:solidFill>
              <a:schemeClr val="bg1">
                <a:lumMod val="95000"/>
              </a:schemeClr>
            </a:solidFill>
          </p:spPr>
          <p:txBody>
            <a:bodyPr wrap="square" rtlCol="1">
              <a:spAutoFit/>
            </a:bodyPr>
            <a:lstStyle/>
            <a:p>
              <a:pPr algn="ctr"/>
              <a:r>
                <a:rPr lang="en-US" sz="2800" b="1" dirty="0" smtClean="0">
                  <a:solidFill>
                    <a:srgbClr val="FF0000"/>
                  </a:solidFill>
                </a:rPr>
                <a:t>P</a:t>
              </a:r>
              <a:r>
                <a:rPr lang="en-US" sz="2000" b="1" dirty="0" smtClean="0">
                  <a:solidFill>
                    <a:srgbClr val="FF0000"/>
                  </a:solidFill>
                </a:rPr>
                <a:t>in2</a:t>
              </a:r>
              <a:endParaRPr lang="fa-IR" sz="2400" b="1" dirty="0">
                <a:solidFill>
                  <a:srgbClr val="FF0000"/>
                </a:solidFill>
              </a:endParaRPr>
            </a:p>
          </p:txBody>
        </p:sp>
        <p:sp>
          <p:nvSpPr>
            <p:cNvPr id="13" name="TextBox 12"/>
            <p:cNvSpPr txBox="1"/>
            <p:nvPr/>
          </p:nvSpPr>
          <p:spPr>
            <a:xfrm>
              <a:off x="6858000" y="1457980"/>
              <a:ext cx="1981200" cy="523220"/>
            </a:xfrm>
            <a:prstGeom prst="rect">
              <a:avLst/>
            </a:prstGeom>
            <a:solidFill>
              <a:schemeClr val="bg1">
                <a:lumMod val="95000"/>
              </a:schemeClr>
            </a:solidFill>
          </p:spPr>
          <p:txBody>
            <a:bodyPr wrap="square" rtlCol="1">
              <a:spAutoFit/>
            </a:bodyPr>
            <a:lstStyle/>
            <a:p>
              <a:pPr algn="ctr"/>
              <a:r>
                <a:rPr lang="en-US" sz="2800" b="1" dirty="0" smtClean="0">
                  <a:solidFill>
                    <a:srgbClr val="FF0000"/>
                  </a:solidFill>
                </a:rPr>
                <a:t>P</a:t>
              </a:r>
              <a:r>
                <a:rPr lang="en-US" sz="2000" b="1" dirty="0" smtClean="0">
                  <a:solidFill>
                    <a:srgbClr val="FF0000"/>
                  </a:solidFill>
                </a:rPr>
                <a:t>out2 = Q × H</a:t>
              </a:r>
              <a:endParaRPr lang="fa-IR" sz="2400" b="1" dirty="0">
                <a:solidFill>
                  <a:srgbClr val="FF0000"/>
                </a:solidFill>
              </a:endParaRPr>
            </a:p>
          </p:txBody>
        </p:sp>
      </p:grpSp>
      <p:sp>
        <p:nvSpPr>
          <p:cNvPr id="5068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5068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506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50688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40428" y="5029200"/>
            <a:ext cx="4898572" cy="1371600"/>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amond(in)">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506885"/>
                                        </p:tgtEl>
                                        <p:attrNameLst>
                                          <p:attrName>style.visibility</p:attrName>
                                        </p:attrNameLst>
                                      </p:cBhvr>
                                      <p:to>
                                        <p:strVal val="visible"/>
                                      </p:to>
                                    </p:set>
                                    <p:anim calcmode="lin" valueType="num">
                                      <p:cBhvr>
                                        <p:cTn id="19" dur="1000" fill="hold"/>
                                        <p:tgtEl>
                                          <p:spTgt spid="506885"/>
                                        </p:tgtEl>
                                        <p:attrNameLst>
                                          <p:attrName>ppt_w</p:attrName>
                                        </p:attrNameLst>
                                      </p:cBhvr>
                                      <p:tavLst>
                                        <p:tav tm="0">
                                          <p:val>
                                            <p:strVal val="4*#ppt_w"/>
                                          </p:val>
                                        </p:tav>
                                        <p:tav tm="100000">
                                          <p:val>
                                            <p:strVal val="#ppt_w"/>
                                          </p:val>
                                        </p:tav>
                                      </p:tavLst>
                                    </p:anim>
                                    <p:anim calcmode="lin" valueType="num">
                                      <p:cBhvr>
                                        <p:cTn id="20" dur="1000" fill="hold"/>
                                        <p:tgtEl>
                                          <p:spTgt spid="50688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96200" cy="646331"/>
          </a:xfrm>
          <a:noFill/>
          <a:ln w="9525">
            <a:noFill/>
            <a:miter lim="800000"/>
            <a:headEnd/>
            <a:tailEnd/>
          </a:ln>
          <a:effectLst/>
        </p:spPr>
        <p:txBody>
          <a:bodyPr vert="horz" wrap="square" lIns="91440" tIns="45720" rIns="91440" bIns="45720" rtlCol="0" anchor="ctr">
            <a:spAutoFit/>
          </a:bodyPr>
          <a:lstStyle/>
          <a:p>
            <a:pPr algn="ctr">
              <a:spcBef>
                <a:spcPct val="50000"/>
              </a:spcBef>
            </a:pPr>
            <a:r>
              <a:rPr lang="en-US" sz="3600" b="1" dirty="0" smtClean="0">
                <a:solidFill>
                  <a:srgbClr val="A50021"/>
                </a:solidFill>
                <a:latin typeface="+mn-lt"/>
                <a:ea typeface="+mn-ea"/>
                <a:cs typeface="B Nazanin" pitchFamily="2" charset="-78"/>
              </a:rPr>
              <a:t>PSAT</a:t>
            </a:r>
            <a:endParaRPr lang="fa-IR" sz="3600" b="1" dirty="0" smtClean="0">
              <a:solidFill>
                <a:srgbClr val="A50021"/>
              </a:solidFill>
              <a:latin typeface="+mn-lt"/>
              <a:ea typeface="+mn-ea"/>
              <a:cs typeface="B Nazanin" pitchFamily="2" charset="-78"/>
            </a:endParaRPr>
          </a:p>
        </p:txBody>
      </p:sp>
      <p:pic>
        <p:nvPicPr>
          <p:cNvPr id="4" name="Picture 3" descr="untitled.bmp"/>
          <p:cNvPicPr/>
          <p:nvPr/>
        </p:nvPicPr>
        <p:blipFill>
          <a:blip r:embed="rId2" cstate="print"/>
          <a:stretch>
            <a:fillRect/>
          </a:stretch>
        </p:blipFill>
        <p:spPr>
          <a:xfrm>
            <a:off x="1219200" y="762000"/>
            <a:ext cx="7650480" cy="5526653"/>
          </a:xfrm>
          <a:prstGeom prst="rect">
            <a:avLst/>
          </a:prstGeom>
          <a:ln>
            <a:solidFill>
              <a:schemeClr val="tx1"/>
            </a:solidFill>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115669"/>
            <a:ext cx="7696200" cy="646331"/>
          </a:xfrm>
          <a:noFill/>
          <a:ln w="9525">
            <a:noFill/>
            <a:miter lim="800000"/>
            <a:headEnd/>
            <a:tailEnd/>
          </a:ln>
          <a:effectLst/>
        </p:spPr>
        <p:txBody>
          <a:bodyPr vert="horz" wrap="square" lIns="91440" tIns="45720" rIns="91440" bIns="45720" rtlCol="0" anchor="ctr">
            <a:spAutoFit/>
          </a:bodyPr>
          <a:lstStyle/>
          <a:p>
            <a:pPr algn="ctr">
              <a:spcBef>
                <a:spcPct val="50000"/>
              </a:spcBef>
            </a:pPr>
            <a:r>
              <a:rPr lang="en-US" sz="3600" b="1" dirty="0" smtClean="0">
                <a:solidFill>
                  <a:srgbClr val="A50021"/>
                </a:solidFill>
                <a:latin typeface="+mn-lt"/>
                <a:ea typeface="+mn-ea"/>
                <a:cs typeface="B Nazanin" pitchFamily="2" charset="-78"/>
              </a:rPr>
              <a:t>FSAT</a:t>
            </a:r>
            <a:endParaRPr lang="fa-IR" sz="3600" b="1" dirty="0" smtClean="0">
              <a:solidFill>
                <a:srgbClr val="A50021"/>
              </a:solidFill>
              <a:latin typeface="+mn-lt"/>
              <a:ea typeface="+mn-ea"/>
              <a:cs typeface="B Nazanin" pitchFamily="2" charset="-78"/>
            </a:endParaRPr>
          </a:p>
        </p:txBody>
      </p:sp>
      <p:pic>
        <p:nvPicPr>
          <p:cNvPr id="5" name="Picture 4" descr="10.bmp"/>
          <p:cNvPicPr>
            <a:picLocks noChangeAspect="1"/>
          </p:cNvPicPr>
          <p:nvPr/>
        </p:nvPicPr>
        <p:blipFill>
          <a:blip r:embed="rId2" cstate="print"/>
          <a:stretch>
            <a:fillRect/>
          </a:stretch>
        </p:blipFill>
        <p:spPr>
          <a:xfrm>
            <a:off x="1295400" y="762000"/>
            <a:ext cx="7429500" cy="561594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9800"/>
            <a:ext cx="7498080" cy="1143000"/>
          </a:xfrm>
        </p:spPr>
        <p:txBody>
          <a:bodyPr vert="horz" lIns="91440" tIns="45720" rIns="91440" bIns="45720" rtlCol="0" anchor="ctr">
            <a:normAutofit/>
          </a:bodyPr>
          <a:lstStyle/>
          <a:p>
            <a:pPr algn="ctr"/>
            <a:r>
              <a:rPr lang="fa-IR" b="1" dirty="0" smtClean="0">
                <a:solidFill>
                  <a:srgbClr val="FF0000"/>
                </a:solidFill>
                <a:effectLst/>
                <a:cs typeface="B Titr" pitchFamily="2" charset="-78"/>
              </a:rPr>
              <a:t>کاهش مصرف انرژی در تجهیزات دوار</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0"/>
            <a:ext cx="7498080" cy="1143000"/>
          </a:xfrm>
        </p:spPr>
        <p:txBody>
          <a:bodyPr vert="horz" lIns="91440" tIns="45720" rIns="91440" bIns="45720" rtlCol="0" anchor="ctr">
            <a:normAutofit/>
          </a:bodyPr>
          <a:lstStyle/>
          <a:p>
            <a:pPr algn="ctr"/>
            <a:r>
              <a:rPr lang="fa-IR" sz="4800" b="1" dirty="0" smtClean="0">
                <a:solidFill>
                  <a:srgbClr val="0000FF"/>
                </a:solidFill>
                <a:effectLst/>
                <a:cs typeface="B Nazanin" pitchFamily="2" charset="-78"/>
              </a:rPr>
              <a:t>درایوهای کنترل دور</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98080" cy="1143000"/>
          </a:xfrm>
        </p:spPr>
        <p:txBody>
          <a:bodyPr>
            <a:normAutofit/>
          </a:bodyPr>
          <a:lstStyle/>
          <a:p>
            <a:pPr algn="ctr"/>
            <a:r>
              <a:rPr lang="fa-IR" sz="3600" dirty="0" smtClean="0">
                <a:solidFill>
                  <a:srgbClr val="FF0000"/>
                </a:solidFill>
                <a:effectLst/>
                <a:cs typeface="B Titr" pitchFamily="2" charset="-78"/>
              </a:rPr>
              <a:t>اهمیت بحث انرژی</a:t>
            </a:r>
            <a:endParaRPr lang="fa-IR" sz="3600" dirty="0">
              <a:solidFill>
                <a:srgbClr val="FF0000"/>
              </a:solidFill>
              <a:effectLst/>
              <a:cs typeface="B Titr" pitchFamily="2" charset="-78"/>
            </a:endParaRPr>
          </a:p>
        </p:txBody>
      </p:sp>
      <p:graphicFrame>
        <p:nvGraphicFramePr>
          <p:cNvPr id="4" name="Table 3"/>
          <p:cNvGraphicFramePr>
            <a:graphicFrameLocks noGrp="1"/>
          </p:cNvGraphicFramePr>
          <p:nvPr/>
        </p:nvGraphicFramePr>
        <p:xfrm>
          <a:off x="1447800" y="914400"/>
          <a:ext cx="7267577" cy="4800600"/>
        </p:xfrm>
        <a:graphic>
          <a:graphicData uri="http://schemas.openxmlformats.org/drawingml/2006/table">
            <a:tbl>
              <a:tblPr rtl="1" firstRow="1" bandRow="1">
                <a:tableStyleId>{5C22544A-7EE6-4342-B048-85BDC9FD1C3A}</a:tableStyleId>
              </a:tblPr>
              <a:tblGrid>
                <a:gridCol w="990600"/>
                <a:gridCol w="937745"/>
                <a:gridCol w="795700"/>
                <a:gridCol w="804780"/>
                <a:gridCol w="819307"/>
                <a:gridCol w="2919445"/>
              </a:tblGrid>
              <a:tr h="1200150">
                <a:tc>
                  <a:txBody>
                    <a:bodyPr/>
                    <a:lstStyle/>
                    <a:p>
                      <a:pPr algn="ctr" rtl="1"/>
                      <a:r>
                        <a:rPr lang="fa-IR" sz="1800" dirty="0" smtClean="0">
                          <a:cs typeface="B Zar" pitchFamily="2" charset="-78"/>
                        </a:rPr>
                        <a:t>جهان</a:t>
                      </a:r>
                      <a:endParaRPr lang="fa-IR" sz="1800" dirty="0">
                        <a:cs typeface="B Zar" pitchFamily="2" charset="-78"/>
                      </a:endParaRPr>
                    </a:p>
                  </a:txBody>
                  <a:tcPr marL="91442" marR="91442" marT="45726" marB="45726" anchor="ctr"/>
                </a:tc>
                <a:tc>
                  <a:txBody>
                    <a:bodyPr/>
                    <a:lstStyle/>
                    <a:p>
                      <a:pPr algn="ctr" rtl="1"/>
                      <a:r>
                        <a:rPr lang="fa-IR" sz="1800" dirty="0" smtClean="0">
                          <a:cs typeface="B Zar" pitchFamily="2" charset="-78"/>
                        </a:rPr>
                        <a:t>ايران</a:t>
                      </a:r>
                      <a:endParaRPr lang="fa-IR" sz="1800" dirty="0">
                        <a:cs typeface="B Zar" pitchFamily="2" charset="-78"/>
                      </a:endParaRPr>
                    </a:p>
                  </a:txBody>
                  <a:tcPr marL="91442" marR="91442" marT="45726" marB="45726" anchor="ctr"/>
                </a:tc>
                <a:tc>
                  <a:txBody>
                    <a:bodyPr/>
                    <a:lstStyle/>
                    <a:p>
                      <a:pPr algn="ctr" rtl="1"/>
                      <a:r>
                        <a:rPr lang="fa-IR" sz="1800" dirty="0" smtClean="0">
                          <a:cs typeface="B Zar" pitchFamily="2" charset="-78"/>
                        </a:rPr>
                        <a:t>ژاپن</a:t>
                      </a:r>
                      <a:endParaRPr lang="fa-IR" sz="1800" dirty="0">
                        <a:cs typeface="B Zar" pitchFamily="2" charset="-78"/>
                      </a:endParaRPr>
                    </a:p>
                  </a:txBody>
                  <a:tcPr marL="91442" marR="91442" marT="45726" marB="45726" anchor="ctr"/>
                </a:tc>
                <a:tc>
                  <a:txBody>
                    <a:bodyPr/>
                    <a:lstStyle/>
                    <a:p>
                      <a:pPr algn="ctr" rtl="1"/>
                      <a:r>
                        <a:rPr lang="fa-IR" sz="1800" dirty="0" smtClean="0">
                          <a:cs typeface="B Zar" pitchFamily="2" charset="-78"/>
                        </a:rPr>
                        <a:t>آلمان</a:t>
                      </a:r>
                      <a:endParaRPr lang="fa-IR" sz="1800" dirty="0">
                        <a:cs typeface="B Zar" pitchFamily="2" charset="-78"/>
                      </a:endParaRPr>
                    </a:p>
                  </a:txBody>
                  <a:tcPr marL="91442" marR="91442" marT="45726" marB="45726" anchor="ctr"/>
                </a:tc>
                <a:tc>
                  <a:txBody>
                    <a:bodyPr/>
                    <a:lstStyle/>
                    <a:p>
                      <a:pPr algn="ctr" rtl="1"/>
                      <a:r>
                        <a:rPr lang="fa-IR" sz="1800" dirty="0" smtClean="0">
                          <a:cs typeface="B Zar" pitchFamily="2" charset="-78"/>
                        </a:rPr>
                        <a:t>فرانسه</a:t>
                      </a:r>
                      <a:endParaRPr lang="fa-IR" sz="1800" dirty="0">
                        <a:cs typeface="B Zar" pitchFamily="2" charset="-78"/>
                      </a:endParaRPr>
                    </a:p>
                  </a:txBody>
                  <a:tcPr marL="91442" marR="91442" marT="45726" marB="45726" anchor="ctr"/>
                </a:tc>
                <a:tc>
                  <a:txBody>
                    <a:bodyPr/>
                    <a:lstStyle/>
                    <a:p>
                      <a:pPr algn="ctr" rtl="1"/>
                      <a:r>
                        <a:rPr lang="fa-IR" sz="1800" dirty="0" smtClean="0">
                          <a:cs typeface="B Zar" pitchFamily="2" charset="-78"/>
                        </a:rPr>
                        <a:t>كشور</a:t>
                      </a:r>
                      <a:endParaRPr lang="fa-IR" sz="1800" dirty="0">
                        <a:cs typeface="B Zar" pitchFamily="2" charset="-78"/>
                      </a:endParaRPr>
                    </a:p>
                  </a:txBody>
                  <a:tcPr marL="91442" marR="91442" marT="45726" marB="45726" anchor="ctr"/>
                </a:tc>
              </a:tr>
              <a:tr h="1200150">
                <a:tc>
                  <a:txBody>
                    <a:bodyPr/>
                    <a:lstStyle/>
                    <a:p>
                      <a:pPr algn="ctr" rtl="1"/>
                      <a:r>
                        <a:rPr lang="fa-IR" sz="2400" b="1" dirty="0" smtClean="0">
                          <a:solidFill>
                            <a:srgbClr val="FF0000"/>
                          </a:solidFill>
                          <a:cs typeface="B Zar" pitchFamily="2" charset="-78"/>
                        </a:rPr>
                        <a:t>1/83</a:t>
                      </a:r>
                      <a:endParaRPr lang="fa-IR" sz="2400" b="1" dirty="0">
                        <a:solidFill>
                          <a:srgbClr val="FF0000"/>
                        </a:solidFill>
                        <a:cs typeface="B Zar" pitchFamily="2" charset="-78"/>
                      </a:endParaRPr>
                    </a:p>
                  </a:txBody>
                  <a:tcPr marL="91442" marR="91442" marT="45726" marB="45726" anchor="ctr"/>
                </a:tc>
                <a:tc>
                  <a:txBody>
                    <a:bodyPr/>
                    <a:lstStyle/>
                    <a:p>
                      <a:pPr algn="ctr" rtl="1"/>
                      <a:r>
                        <a:rPr lang="fa-IR" sz="2400" b="1" dirty="0" smtClean="0">
                          <a:solidFill>
                            <a:schemeClr val="tx1"/>
                          </a:solidFill>
                          <a:cs typeface="B Zar" pitchFamily="2" charset="-78"/>
                        </a:rPr>
                        <a:t>2/81</a:t>
                      </a:r>
                      <a:endParaRPr lang="fa-IR" sz="2400" b="1" dirty="0">
                        <a:solidFill>
                          <a:schemeClr val="tx1"/>
                        </a:solidFill>
                        <a:cs typeface="B Zar" pitchFamily="2" charset="-78"/>
                      </a:endParaRPr>
                    </a:p>
                  </a:txBody>
                  <a:tcPr marL="91442" marR="91442" marT="45726" marB="45726" anchor="ctr"/>
                </a:tc>
                <a:tc>
                  <a:txBody>
                    <a:bodyPr/>
                    <a:lstStyle/>
                    <a:p>
                      <a:pPr algn="ctr" rtl="1"/>
                      <a:r>
                        <a:rPr lang="fa-IR" sz="2400" b="1" dirty="0" smtClean="0">
                          <a:solidFill>
                            <a:srgbClr val="003399"/>
                          </a:solidFill>
                          <a:cs typeface="B Zar" pitchFamily="2" charset="-78"/>
                        </a:rPr>
                        <a:t>3/88</a:t>
                      </a:r>
                      <a:endParaRPr lang="fa-IR" sz="2400" b="1" dirty="0">
                        <a:solidFill>
                          <a:srgbClr val="003399"/>
                        </a:solidFill>
                        <a:cs typeface="B Zar" pitchFamily="2" charset="-78"/>
                      </a:endParaRPr>
                    </a:p>
                  </a:txBody>
                  <a:tcPr marL="91442" marR="91442" marT="45726" marB="45726" anchor="ctr"/>
                </a:tc>
                <a:tc>
                  <a:txBody>
                    <a:bodyPr/>
                    <a:lstStyle/>
                    <a:p>
                      <a:pPr algn="ctr" rtl="1"/>
                      <a:r>
                        <a:rPr lang="fa-IR" sz="2400" b="1" dirty="0" smtClean="0">
                          <a:solidFill>
                            <a:srgbClr val="003399"/>
                          </a:solidFill>
                          <a:cs typeface="B Zar" pitchFamily="2" charset="-78"/>
                        </a:rPr>
                        <a:t>4/08</a:t>
                      </a:r>
                      <a:endParaRPr lang="fa-IR" sz="2400" b="1" dirty="0">
                        <a:solidFill>
                          <a:srgbClr val="003399"/>
                        </a:solidFill>
                        <a:cs typeface="B Zar" pitchFamily="2" charset="-78"/>
                      </a:endParaRPr>
                    </a:p>
                  </a:txBody>
                  <a:tcPr marL="91442" marR="91442" marT="45726" marB="45726" anchor="ctr"/>
                </a:tc>
                <a:tc>
                  <a:txBody>
                    <a:bodyPr/>
                    <a:lstStyle/>
                    <a:p>
                      <a:pPr algn="ctr" rtl="1"/>
                      <a:r>
                        <a:rPr lang="fa-IR" sz="2400" b="1" dirty="0" smtClean="0">
                          <a:solidFill>
                            <a:srgbClr val="003399"/>
                          </a:solidFill>
                          <a:cs typeface="B Zar" pitchFamily="2" charset="-78"/>
                        </a:rPr>
                        <a:t>4/16</a:t>
                      </a:r>
                      <a:endParaRPr lang="fa-IR" sz="2400" b="1" dirty="0">
                        <a:solidFill>
                          <a:srgbClr val="003399"/>
                        </a:solidFill>
                        <a:cs typeface="B Zar" pitchFamily="2" charset="-78"/>
                      </a:endParaRPr>
                    </a:p>
                  </a:txBody>
                  <a:tcPr marL="91442" marR="91442" marT="45726" marB="45726" anchor="ctr"/>
                </a:tc>
                <a:tc>
                  <a:txBody>
                    <a:bodyPr/>
                    <a:lstStyle/>
                    <a:p>
                      <a:pPr algn="ctr" rtl="1"/>
                      <a:r>
                        <a:rPr lang="fa-IR" sz="1800" b="1" dirty="0" smtClean="0">
                          <a:solidFill>
                            <a:srgbClr val="003399"/>
                          </a:solidFill>
                          <a:cs typeface="B Zar" pitchFamily="2" charset="-78"/>
                        </a:rPr>
                        <a:t>ميزان مصرف</a:t>
                      </a:r>
                      <a:r>
                        <a:rPr lang="fa-IR" sz="1800" b="1" baseline="0" dirty="0" smtClean="0">
                          <a:solidFill>
                            <a:srgbClr val="003399"/>
                          </a:solidFill>
                          <a:cs typeface="B Zar" pitchFamily="2" charset="-78"/>
                        </a:rPr>
                        <a:t> سرانه انرژي</a:t>
                      </a:r>
                    </a:p>
                    <a:p>
                      <a:pPr algn="ctr" rtl="1"/>
                      <a:r>
                        <a:rPr lang="fa-IR" sz="1800" baseline="0" dirty="0" smtClean="0">
                          <a:solidFill>
                            <a:srgbClr val="003399"/>
                          </a:solidFill>
                          <a:cs typeface="B Zar" pitchFamily="2" charset="-78"/>
                        </a:rPr>
                        <a:t>(تن نفت خام به ازاي هر نفر در سال)</a:t>
                      </a:r>
                      <a:endParaRPr lang="fa-IR" sz="1800" dirty="0">
                        <a:solidFill>
                          <a:srgbClr val="003399"/>
                        </a:solidFill>
                        <a:cs typeface="B Zar" pitchFamily="2" charset="-78"/>
                      </a:endParaRPr>
                    </a:p>
                  </a:txBody>
                  <a:tcPr marL="91442" marR="91442" marT="45726" marB="45726" anchor="ctr"/>
                </a:tc>
              </a:tr>
              <a:tr h="1200150">
                <a:tc>
                  <a:txBody>
                    <a:bodyPr/>
                    <a:lstStyle/>
                    <a:p>
                      <a:pPr algn="ctr" rtl="1"/>
                      <a:r>
                        <a:rPr lang="fa-IR" sz="2000" b="1" dirty="0" smtClean="0">
                          <a:solidFill>
                            <a:srgbClr val="FF0000"/>
                          </a:solidFill>
                          <a:cs typeface="B Zar" pitchFamily="2" charset="-78"/>
                        </a:rPr>
                        <a:t>6053</a:t>
                      </a:r>
                      <a:endParaRPr lang="fa-IR" sz="2000" b="1" dirty="0">
                        <a:solidFill>
                          <a:srgbClr val="FF0000"/>
                        </a:solidFill>
                        <a:cs typeface="B Zar" pitchFamily="2" charset="-78"/>
                      </a:endParaRPr>
                    </a:p>
                  </a:txBody>
                  <a:tcPr marL="91442" marR="91442" marT="45726" marB="45726" anchor="ctr"/>
                </a:tc>
                <a:tc>
                  <a:txBody>
                    <a:bodyPr/>
                    <a:lstStyle/>
                    <a:p>
                      <a:pPr algn="ctr" rtl="1"/>
                      <a:r>
                        <a:rPr lang="fa-IR" sz="2000" b="1" dirty="0" smtClean="0">
                          <a:solidFill>
                            <a:schemeClr val="tx1"/>
                          </a:solidFill>
                          <a:cs typeface="B Zar" pitchFamily="2" charset="-78"/>
                        </a:rPr>
                        <a:t>2227</a:t>
                      </a:r>
                      <a:endParaRPr lang="fa-IR" sz="2000" b="1" dirty="0">
                        <a:solidFill>
                          <a:schemeClr val="tx1"/>
                        </a:solidFill>
                        <a:cs typeface="B Zar" pitchFamily="2" charset="-78"/>
                      </a:endParaRPr>
                    </a:p>
                  </a:txBody>
                  <a:tcPr marL="91442" marR="91442" marT="45726" marB="45726" anchor="ctr"/>
                </a:tc>
                <a:tc>
                  <a:txBody>
                    <a:bodyPr/>
                    <a:lstStyle/>
                    <a:p>
                      <a:pPr algn="ctr" rtl="1"/>
                      <a:r>
                        <a:rPr lang="fa-IR" sz="2000" b="1" dirty="0" smtClean="0">
                          <a:solidFill>
                            <a:srgbClr val="003399"/>
                          </a:solidFill>
                          <a:cs typeface="B Zar" pitchFamily="2" charset="-78"/>
                        </a:rPr>
                        <a:t>40459</a:t>
                      </a:r>
                      <a:endParaRPr lang="fa-IR" sz="2000" b="1" dirty="0">
                        <a:solidFill>
                          <a:srgbClr val="003399"/>
                        </a:solidFill>
                        <a:cs typeface="B Zar" pitchFamily="2" charset="-78"/>
                      </a:endParaRPr>
                    </a:p>
                  </a:txBody>
                  <a:tcPr marL="91442" marR="91442" marT="45726" marB="45726" anchor="ctr"/>
                </a:tc>
                <a:tc>
                  <a:txBody>
                    <a:bodyPr/>
                    <a:lstStyle/>
                    <a:p>
                      <a:pPr algn="ctr" rtl="1"/>
                      <a:r>
                        <a:rPr lang="fa-IR" sz="2000" b="1" dirty="0" smtClean="0">
                          <a:solidFill>
                            <a:srgbClr val="003399"/>
                          </a:solidFill>
                          <a:cs typeface="B Zar" pitchFamily="2" charset="-78"/>
                        </a:rPr>
                        <a:t>25514</a:t>
                      </a:r>
                      <a:endParaRPr lang="fa-IR" sz="2000" b="1" dirty="0">
                        <a:solidFill>
                          <a:srgbClr val="003399"/>
                        </a:solidFill>
                        <a:cs typeface="B Zar" pitchFamily="2" charset="-78"/>
                      </a:endParaRPr>
                    </a:p>
                  </a:txBody>
                  <a:tcPr marL="91442" marR="91442" marT="45726" marB="45726" anchor="ctr"/>
                </a:tc>
                <a:tc>
                  <a:txBody>
                    <a:bodyPr/>
                    <a:lstStyle/>
                    <a:p>
                      <a:pPr algn="ctr" rtl="1"/>
                      <a:r>
                        <a:rPr lang="fa-IR" sz="2000" b="1" dirty="0" smtClean="0">
                          <a:solidFill>
                            <a:srgbClr val="003399"/>
                          </a:solidFill>
                          <a:cs typeface="B Zar" pitchFamily="2" charset="-78"/>
                        </a:rPr>
                        <a:t>23627</a:t>
                      </a:r>
                      <a:endParaRPr lang="fa-IR" sz="2000" b="1" dirty="0">
                        <a:solidFill>
                          <a:srgbClr val="003399"/>
                        </a:solidFill>
                        <a:cs typeface="B Zar" pitchFamily="2" charset="-78"/>
                      </a:endParaRPr>
                    </a:p>
                  </a:txBody>
                  <a:tcPr marL="91442" marR="91442" marT="45726" marB="45726" anchor="ctr"/>
                </a:tc>
                <a:tc>
                  <a:txBody>
                    <a:bodyPr/>
                    <a:lstStyle/>
                    <a:p>
                      <a:pPr algn="ctr" rtl="1"/>
                      <a:r>
                        <a:rPr lang="fa-IR" sz="2000" b="1" baseline="0" dirty="0" smtClean="0">
                          <a:solidFill>
                            <a:srgbClr val="003399"/>
                          </a:solidFill>
                          <a:cs typeface="B Zar" pitchFamily="2" charset="-78"/>
                        </a:rPr>
                        <a:t>تولید ناخالص سرانه</a:t>
                      </a:r>
                    </a:p>
                    <a:p>
                      <a:pPr algn="ctr" rtl="1"/>
                      <a:r>
                        <a:rPr lang="fa-IR" sz="2000" baseline="0" dirty="0" smtClean="0">
                          <a:solidFill>
                            <a:srgbClr val="003399"/>
                          </a:solidFill>
                          <a:cs typeface="B Zar" pitchFamily="2" charset="-78"/>
                        </a:rPr>
                        <a:t> </a:t>
                      </a:r>
                      <a:r>
                        <a:rPr lang="fa-IR" sz="1800" baseline="0" dirty="0" smtClean="0">
                          <a:solidFill>
                            <a:srgbClr val="003399"/>
                          </a:solidFill>
                          <a:cs typeface="B Zar" pitchFamily="2" charset="-78"/>
                        </a:rPr>
                        <a:t>(دلار آمريكا به ازاي هر نفر در سال) </a:t>
                      </a:r>
                    </a:p>
                    <a:p>
                      <a:pPr algn="ctr" rtl="1"/>
                      <a:r>
                        <a:rPr lang="fa-IR" sz="1800" baseline="0" dirty="0" smtClean="0">
                          <a:solidFill>
                            <a:srgbClr val="003399"/>
                          </a:solidFill>
                          <a:cs typeface="B Zar" pitchFamily="2" charset="-78"/>
                        </a:rPr>
                        <a:t>(دلار سال2000)</a:t>
                      </a:r>
                      <a:endParaRPr lang="fa-IR" sz="1800" dirty="0">
                        <a:solidFill>
                          <a:srgbClr val="003399"/>
                        </a:solidFill>
                        <a:cs typeface="B Zar" pitchFamily="2" charset="-78"/>
                      </a:endParaRPr>
                    </a:p>
                  </a:txBody>
                  <a:tcPr marL="91442" marR="91442" marT="45726" marB="45726" anchor="ctr"/>
                </a:tc>
              </a:tr>
              <a:tr h="1200150">
                <a:tc>
                  <a:txBody>
                    <a:bodyPr/>
                    <a:lstStyle/>
                    <a:p>
                      <a:pPr algn="ctr" rtl="1"/>
                      <a:r>
                        <a:rPr lang="fa-IR" sz="2400" b="1" dirty="0" smtClean="0">
                          <a:solidFill>
                            <a:srgbClr val="FF0000"/>
                          </a:solidFill>
                          <a:cs typeface="B Zar" pitchFamily="2" charset="-78"/>
                        </a:rPr>
                        <a:t>300</a:t>
                      </a:r>
                      <a:endParaRPr lang="fa-IR" sz="2400" b="1" dirty="0">
                        <a:solidFill>
                          <a:srgbClr val="FF0000"/>
                        </a:solidFill>
                        <a:cs typeface="B Zar" pitchFamily="2" charset="-78"/>
                      </a:endParaRPr>
                    </a:p>
                  </a:txBody>
                  <a:tcPr marL="91442" marR="91442" marT="45726" marB="45726" anchor="ctr"/>
                </a:tc>
                <a:tc>
                  <a:txBody>
                    <a:bodyPr/>
                    <a:lstStyle/>
                    <a:p>
                      <a:pPr algn="ctr" rtl="1"/>
                      <a:r>
                        <a:rPr lang="fa-IR" sz="2400" b="1" dirty="0" smtClean="0">
                          <a:solidFill>
                            <a:schemeClr val="tx1"/>
                          </a:solidFill>
                          <a:cs typeface="B Zar" pitchFamily="2" charset="-78"/>
                        </a:rPr>
                        <a:t>1260</a:t>
                      </a:r>
                      <a:endParaRPr lang="fa-IR" sz="2400" b="1" dirty="0">
                        <a:solidFill>
                          <a:schemeClr val="tx1"/>
                        </a:solidFill>
                        <a:cs typeface="B Zar" pitchFamily="2" charset="-78"/>
                      </a:endParaRPr>
                    </a:p>
                  </a:txBody>
                  <a:tcPr marL="91442" marR="91442" marT="45726" marB="45726" anchor="ctr"/>
                </a:tc>
                <a:tc>
                  <a:txBody>
                    <a:bodyPr/>
                    <a:lstStyle/>
                    <a:p>
                      <a:pPr algn="ctr" rtl="1"/>
                      <a:r>
                        <a:rPr lang="fa-IR" sz="2400" b="1" dirty="0" smtClean="0">
                          <a:solidFill>
                            <a:srgbClr val="003399"/>
                          </a:solidFill>
                          <a:cs typeface="B Zar" pitchFamily="2" charset="-78"/>
                        </a:rPr>
                        <a:t>100</a:t>
                      </a:r>
                      <a:endParaRPr lang="fa-IR" sz="2400" b="1" dirty="0">
                        <a:solidFill>
                          <a:srgbClr val="003399"/>
                        </a:solidFill>
                        <a:cs typeface="B Zar" pitchFamily="2" charset="-78"/>
                      </a:endParaRPr>
                    </a:p>
                  </a:txBody>
                  <a:tcPr marL="91442" marR="91442" marT="45726" marB="45726" anchor="ctr"/>
                </a:tc>
                <a:tc>
                  <a:txBody>
                    <a:bodyPr/>
                    <a:lstStyle/>
                    <a:p>
                      <a:pPr algn="ctr" rtl="1"/>
                      <a:r>
                        <a:rPr lang="fa-IR" sz="2400" b="1" dirty="0" smtClean="0">
                          <a:solidFill>
                            <a:srgbClr val="003399"/>
                          </a:solidFill>
                          <a:cs typeface="B Zar" pitchFamily="2" charset="-78"/>
                        </a:rPr>
                        <a:t>160</a:t>
                      </a:r>
                      <a:endParaRPr lang="fa-IR" sz="2400" b="1" dirty="0">
                        <a:solidFill>
                          <a:srgbClr val="003399"/>
                        </a:solidFill>
                        <a:cs typeface="B Zar" pitchFamily="2" charset="-78"/>
                      </a:endParaRPr>
                    </a:p>
                  </a:txBody>
                  <a:tcPr marL="91442" marR="91442" marT="45726" marB="45726" anchor="ctr"/>
                </a:tc>
                <a:tc>
                  <a:txBody>
                    <a:bodyPr/>
                    <a:lstStyle/>
                    <a:p>
                      <a:pPr algn="ctr" rtl="1"/>
                      <a:r>
                        <a:rPr lang="fa-IR" sz="2400" b="1" dirty="0" smtClean="0">
                          <a:solidFill>
                            <a:srgbClr val="003399"/>
                          </a:solidFill>
                          <a:cs typeface="B Zar" pitchFamily="2" charset="-78"/>
                        </a:rPr>
                        <a:t>180</a:t>
                      </a:r>
                      <a:endParaRPr lang="fa-IR" sz="2400" b="1" dirty="0">
                        <a:solidFill>
                          <a:srgbClr val="003399"/>
                        </a:solidFill>
                        <a:cs typeface="B Zar" pitchFamily="2" charset="-78"/>
                      </a:endParaRPr>
                    </a:p>
                  </a:txBody>
                  <a:tcPr marL="91442" marR="91442" marT="45726" marB="45726" anchor="ctr"/>
                </a:tc>
                <a:tc>
                  <a:txBody>
                    <a:bodyPr/>
                    <a:lstStyle/>
                    <a:p>
                      <a:pPr algn="ctr" rtl="1"/>
                      <a:r>
                        <a:rPr lang="fa-IR" sz="2000" b="1" dirty="0" smtClean="0">
                          <a:solidFill>
                            <a:srgbClr val="003399"/>
                          </a:solidFill>
                          <a:cs typeface="B Zar" pitchFamily="2" charset="-78"/>
                        </a:rPr>
                        <a:t>شدت</a:t>
                      </a:r>
                      <a:r>
                        <a:rPr lang="fa-IR" sz="2000" b="1" baseline="0" dirty="0" smtClean="0">
                          <a:solidFill>
                            <a:srgbClr val="003399"/>
                          </a:solidFill>
                          <a:cs typeface="B Zar" pitchFamily="2" charset="-78"/>
                        </a:rPr>
                        <a:t> مصرف انرژي</a:t>
                      </a:r>
                      <a:endParaRPr lang="en-US" sz="2000" b="1" baseline="0" dirty="0" smtClean="0">
                        <a:solidFill>
                          <a:srgbClr val="003399"/>
                        </a:solidFill>
                        <a:cs typeface="B Zar" pitchFamily="2" charset="-78"/>
                      </a:endParaRPr>
                    </a:p>
                    <a:p>
                      <a:pPr algn="ctr" rtl="1"/>
                      <a:r>
                        <a:rPr lang="fa-IR" sz="1800" baseline="0" dirty="0" smtClean="0">
                          <a:solidFill>
                            <a:srgbClr val="003399"/>
                          </a:solidFill>
                          <a:cs typeface="B Zar" pitchFamily="2" charset="-78"/>
                        </a:rPr>
                        <a:t> (كيلوگرم نفت خام به ازاي هزار دلار آمريكا توليد ناخالص)</a:t>
                      </a:r>
                      <a:endParaRPr lang="fa-IR" sz="1800" dirty="0">
                        <a:solidFill>
                          <a:srgbClr val="003399"/>
                        </a:solidFill>
                        <a:cs typeface="B Zar" pitchFamily="2" charset="-78"/>
                      </a:endParaRPr>
                    </a:p>
                  </a:txBody>
                  <a:tcPr marL="91442" marR="91442" marT="45726" marB="45726" anchor="ctr"/>
                </a:tc>
              </a:tr>
            </a:tbl>
          </a:graphicData>
        </a:graphic>
      </p:graphicFrame>
      <p:sp>
        <p:nvSpPr>
          <p:cNvPr id="5" name="Sous-titre 2"/>
          <p:cNvSpPr txBox="1">
            <a:spLocks/>
          </p:cNvSpPr>
          <p:nvPr/>
        </p:nvSpPr>
        <p:spPr bwMode="auto">
          <a:xfrm>
            <a:off x="2995612" y="5943600"/>
            <a:ext cx="4319588" cy="533400"/>
          </a:xfrm>
          <a:prstGeom prst="rect">
            <a:avLst/>
          </a:prstGeom>
          <a:noFill/>
          <a:ln w="9525">
            <a:noFill/>
            <a:miter lim="800000"/>
            <a:headEnd/>
            <a:tailEnd/>
          </a:ln>
        </p:spPr>
        <p:txBody>
          <a:bodyPr/>
          <a:lstStyle/>
          <a:p>
            <a:pPr marL="342900" indent="-342900" algn="ctr" rtl="1" eaLnBrk="1" fontAlgn="auto" hangingPunct="1">
              <a:spcBef>
                <a:spcPct val="20000"/>
              </a:spcBef>
              <a:spcAft>
                <a:spcPts val="0"/>
              </a:spcAft>
              <a:buClr>
                <a:schemeClr val="tx1"/>
              </a:buClr>
              <a:defRPr/>
            </a:pPr>
            <a:r>
              <a:rPr lang="en-US" b="1" kern="0" dirty="0">
                <a:solidFill>
                  <a:srgbClr val="009A46"/>
                </a:solidFill>
                <a:latin typeface="Times New Roman" pitchFamily="18" charset="0"/>
                <a:cs typeface="Times New Roman" pitchFamily="18" charset="0"/>
              </a:rPr>
              <a:t>Ref: Key World Energy Statistics 2010</a:t>
            </a:r>
            <a:endParaRPr lang="en-US" sz="1200" b="1" kern="0" dirty="0">
              <a:solidFill>
                <a:srgbClr val="009A46"/>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105E0DF5-D03D-4D6D-8DBF-58208C980EBF}" type="slidenum">
              <a:rPr lang="ar-SA"/>
              <a:pPr/>
              <a:t>80</a:t>
            </a:fld>
            <a:endParaRPr lang="en-US"/>
          </a:p>
        </p:txBody>
      </p:sp>
      <p:pic>
        <p:nvPicPr>
          <p:cNvPr id="493661" name="Picture 93"/>
          <p:cNvPicPr>
            <a:picLocks noChangeAspect="1" noChangeArrowheads="1"/>
          </p:cNvPicPr>
          <p:nvPr/>
        </p:nvPicPr>
        <p:blipFill>
          <a:blip r:embed="rId2" cstate="print"/>
          <a:srcRect/>
          <a:stretch>
            <a:fillRect/>
          </a:stretch>
        </p:blipFill>
        <p:spPr bwMode="auto">
          <a:xfrm>
            <a:off x="1371600" y="1524000"/>
            <a:ext cx="7339013" cy="4214812"/>
          </a:xfrm>
          <a:prstGeom prst="rect">
            <a:avLst/>
          </a:prstGeom>
          <a:noFill/>
          <a:ln w="9525">
            <a:noFill/>
            <a:miter lim="800000"/>
            <a:headEnd/>
            <a:tailEnd/>
          </a:ln>
          <a:effectLst/>
        </p:spPr>
      </p:pic>
      <p:sp>
        <p:nvSpPr>
          <p:cNvPr id="493662" name="Text Box 94"/>
          <p:cNvSpPr txBox="1">
            <a:spLocks noChangeArrowheads="1"/>
          </p:cNvSpPr>
          <p:nvPr/>
        </p:nvSpPr>
        <p:spPr bwMode="auto">
          <a:xfrm>
            <a:off x="1938337" y="685800"/>
            <a:ext cx="6062663" cy="584775"/>
          </a:xfrm>
          <a:prstGeom prst="rect">
            <a:avLst/>
          </a:prstGeom>
          <a:noFill/>
          <a:ln w="9525">
            <a:noFill/>
            <a:miter lim="800000"/>
            <a:headEnd/>
            <a:tailEnd/>
          </a:ln>
          <a:effectLst/>
        </p:spPr>
        <p:txBody>
          <a:bodyPr wrap="square">
            <a:spAutoFit/>
          </a:bodyPr>
          <a:lstStyle/>
          <a:p>
            <a:pPr algn="ctr">
              <a:spcBef>
                <a:spcPct val="50000"/>
              </a:spcBef>
            </a:pPr>
            <a:r>
              <a:rPr lang="fa-IR" sz="3200" b="1" dirty="0" smtClean="0">
                <a:solidFill>
                  <a:srgbClr val="A50021"/>
                </a:solidFill>
                <a:cs typeface="B Nazanin" pitchFamily="2" charset="-78"/>
              </a:rPr>
              <a:t>قوانين افينيتي</a:t>
            </a:r>
            <a:endParaRPr lang="en-US" sz="3200" b="1" dirty="0">
              <a:solidFill>
                <a:srgbClr val="A50021"/>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93662"/>
                                        </p:tgtEl>
                                        <p:attrNameLst>
                                          <p:attrName>style.visibility</p:attrName>
                                        </p:attrNameLst>
                                      </p:cBhvr>
                                      <p:to>
                                        <p:strVal val="visible"/>
                                      </p:to>
                                    </p:set>
                                    <p:animEffect transition="in" filter="fade">
                                      <p:cBhvr>
                                        <p:cTn id="7" dur="1000"/>
                                        <p:tgtEl>
                                          <p:spTgt spid="493662"/>
                                        </p:tgtEl>
                                      </p:cBhvr>
                                    </p:animEffect>
                                    <p:anim calcmode="lin" valueType="num">
                                      <p:cBhvr>
                                        <p:cTn id="8" dur="1000" fill="hold"/>
                                        <p:tgtEl>
                                          <p:spTgt spid="493662"/>
                                        </p:tgtEl>
                                        <p:attrNameLst>
                                          <p:attrName>ppt_x</p:attrName>
                                        </p:attrNameLst>
                                      </p:cBhvr>
                                      <p:tavLst>
                                        <p:tav tm="0">
                                          <p:val>
                                            <p:strVal val="#ppt_x"/>
                                          </p:val>
                                        </p:tav>
                                        <p:tav tm="100000">
                                          <p:val>
                                            <p:strVal val="#ppt_x"/>
                                          </p:val>
                                        </p:tav>
                                      </p:tavLst>
                                    </p:anim>
                                    <p:anim calcmode="lin" valueType="num">
                                      <p:cBhvr>
                                        <p:cTn id="9" dur="900" decel="100000" fill="hold"/>
                                        <p:tgtEl>
                                          <p:spTgt spid="4936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366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7" presetClass="entr" presetSubtype="10" fill="hold" nodeType="afterEffect">
                                  <p:stCondLst>
                                    <p:cond delay="0"/>
                                  </p:stCondLst>
                                  <p:childTnLst>
                                    <p:set>
                                      <p:cBhvr>
                                        <p:cTn id="13" dur="1" fill="hold">
                                          <p:stCondLst>
                                            <p:cond delay="0"/>
                                          </p:stCondLst>
                                        </p:cTn>
                                        <p:tgtEl>
                                          <p:spTgt spid="493661"/>
                                        </p:tgtEl>
                                        <p:attrNameLst>
                                          <p:attrName>style.visibility</p:attrName>
                                        </p:attrNameLst>
                                      </p:cBhvr>
                                      <p:to>
                                        <p:strVal val="visible"/>
                                      </p:to>
                                    </p:set>
                                    <p:anim calcmode="lin" valueType="num">
                                      <p:cBhvr>
                                        <p:cTn id="14" dur="500" fill="hold"/>
                                        <p:tgtEl>
                                          <p:spTgt spid="493661"/>
                                        </p:tgtEl>
                                        <p:attrNameLst>
                                          <p:attrName>ppt_w</p:attrName>
                                        </p:attrNameLst>
                                      </p:cBhvr>
                                      <p:tavLst>
                                        <p:tav tm="0">
                                          <p:val>
                                            <p:fltVal val="0"/>
                                          </p:val>
                                        </p:tav>
                                        <p:tav tm="100000">
                                          <p:val>
                                            <p:strVal val="#ppt_w"/>
                                          </p:val>
                                        </p:tav>
                                      </p:tavLst>
                                    </p:anim>
                                    <p:anim calcmode="lin" valueType="num">
                                      <p:cBhvr>
                                        <p:cTn id="15" dur="500" fill="hold"/>
                                        <p:tgtEl>
                                          <p:spTgt spid="4936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66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fld id="{BA91DE8F-5891-4612-B7FC-BB3E5BF9D231}" type="slidenum">
              <a:rPr lang="ar-SA"/>
              <a:pPr/>
              <a:t>81</a:t>
            </a:fld>
            <a:endParaRPr lang="en-US"/>
          </a:p>
        </p:txBody>
      </p:sp>
      <p:pic>
        <p:nvPicPr>
          <p:cNvPr id="483331" name="Picture 3"/>
          <p:cNvPicPr>
            <a:picLocks noChangeAspect="1" noChangeArrowheads="1"/>
          </p:cNvPicPr>
          <p:nvPr/>
        </p:nvPicPr>
        <p:blipFill>
          <a:blip r:embed="rId3" cstate="print"/>
          <a:srcRect/>
          <a:stretch>
            <a:fillRect/>
          </a:stretch>
        </p:blipFill>
        <p:spPr bwMode="auto">
          <a:xfrm>
            <a:off x="1784350" y="1143000"/>
            <a:ext cx="5759450" cy="4222750"/>
          </a:xfrm>
          <a:prstGeom prst="rect">
            <a:avLst/>
          </a:prstGeom>
          <a:noFill/>
          <a:ln w="9525">
            <a:noFill/>
            <a:miter lim="800000"/>
            <a:headEnd/>
            <a:tailEnd/>
          </a:ln>
        </p:spPr>
      </p:pic>
      <p:sp>
        <p:nvSpPr>
          <p:cNvPr id="483332" name="Rectangle 4"/>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83333" name="Object 5"/>
          <p:cNvGraphicFramePr>
            <a:graphicFrameLocks noChangeAspect="1"/>
          </p:cNvGraphicFramePr>
          <p:nvPr/>
        </p:nvGraphicFramePr>
        <p:xfrm>
          <a:off x="2906713" y="5475287"/>
          <a:ext cx="4103687" cy="849313"/>
        </p:xfrm>
        <a:graphic>
          <a:graphicData uri="http://schemas.openxmlformats.org/presentationml/2006/ole">
            <p:oleObj spid="_x0000_s190466" name="Equation" r:id="rId4" imgW="2209800" imgH="457200" progId="Equation.3">
              <p:embed/>
            </p:oleObj>
          </a:graphicData>
        </a:graphic>
      </p:graphicFrame>
      <p:sp>
        <p:nvSpPr>
          <p:cNvPr id="483334" name="Text Box 6"/>
          <p:cNvSpPr txBox="1">
            <a:spLocks noChangeArrowheads="1"/>
          </p:cNvSpPr>
          <p:nvPr/>
        </p:nvSpPr>
        <p:spPr bwMode="auto">
          <a:xfrm>
            <a:off x="1673225" y="457200"/>
            <a:ext cx="6480175" cy="584775"/>
          </a:xfrm>
          <a:prstGeom prst="rect">
            <a:avLst/>
          </a:prstGeom>
          <a:noFill/>
          <a:ln w="9525">
            <a:noFill/>
            <a:miter lim="800000"/>
            <a:headEnd/>
            <a:tailEnd/>
          </a:ln>
          <a:effectLst/>
        </p:spPr>
        <p:txBody>
          <a:bodyPr>
            <a:spAutoFit/>
          </a:bodyPr>
          <a:lstStyle/>
          <a:p>
            <a:pPr algn="ctr" rtl="1">
              <a:spcBef>
                <a:spcPct val="50000"/>
              </a:spcBef>
            </a:pPr>
            <a:r>
              <a:rPr lang="fa-IR" sz="3200" b="1" dirty="0" smtClean="0">
                <a:solidFill>
                  <a:srgbClr val="A50021"/>
                </a:solidFill>
                <a:cs typeface="B Nazanin" pitchFamily="2" charset="-78"/>
              </a:rPr>
              <a:t>رابطه دور با توان مصرفی موتور </a:t>
            </a:r>
            <a:endParaRPr lang="en-US" sz="3200" b="1" dirty="0">
              <a:solidFill>
                <a:srgbClr val="A50021"/>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83334"/>
                                        </p:tgtEl>
                                        <p:attrNameLst>
                                          <p:attrName>style.visibility</p:attrName>
                                        </p:attrNameLst>
                                      </p:cBhvr>
                                      <p:to>
                                        <p:strVal val="visible"/>
                                      </p:to>
                                    </p:set>
                                    <p:animEffect transition="in" filter="barn(outHorizontal)">
                                      <p:cBhvr>
                                        <p:cTn id="7" dur="1000"/>
                                        <p:tgtEl>
                                          <p:spTgt spid="48333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483331"/>
                                        </p:tgtEl>
                                        <p:attrNameLst>
                                          <p:attrName>style.visibility</p:attrName>
                                        </p:attrNameLst>
                                      </p:cBhvr>
                                      <p:to>
                                        <p:strVal val="visible"/>
                                      </p:to>
                                    </p:set>
                                    <p:anim calcmode="lin" valueType="num">
                                      <p:cBhvr>
                                        <p:cTn id="11" dur="1000" fill="hold"/>
                                        <p:tgtEl>
                                          <p:spTgt spid="483331"/>
                                        </p:tgtEl>
                                        <p:attrNameLst>
                                          <p:attrName>ppt_w</p:attrName>
                                        </p:attrNameLst>
                                      </p:cBhvr>
                                      <p:tavLst>
                                        <p:tav tm="0">
                                          <p:val>
                                            <p:fltVal val="0"/>
                                          </p:val>
                                        </p:tav>
                                        <p:tav tm="100000">
                                          <p:val>
                                            <p:strVal val="#ppt_w"/>
                                          </p:val>
                                        </p:tav>
                                      </p:tavLst>
                                    </p:anim>
                                    <p:anim calcmode="lin" valueType="num">
                                      <p:cBhvr>
                                        <p:cTn id="12" dur="1000" fill="hold"/>
                                        <p:tgtEl>
                                          <p:spTgt spid="48333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83333"/>
                                        </p:tgtEl>
                                        <p:attrNameLst>
                                          <p:attrName>style.visibility</p:attrName>
                                        </p:attrNameLst>
                                      </p:cBhvr>
                                      <p:to>
                                        <p:strVal val="visible"/>
                                      </p:to>
                                    </p:set>
                                    <p:anim calcmode="lin" valueType="num">
                                      <p:cBhvr>
                                        <p:cTn id="17" dur="1000" fill="hold"/>
                                        <p:tgtEl>
                                          <p:spTgt spid="483333"/>
                                        </p:tgtEl>
                                        <p:attrNameLst>
                                          <p:attrName>ppt_x</p:attrName>
                                        </p:attrNameLst>
                                      </p:cBhvr>
                                      <p:tavLst>
                                        <p:tav tm="0">
                                          <p:val>
                                            <p:strVal val="#ppt_x-.2"/>
                                          </p:val>
                                        </p:tav>
                                        <p:tav tm="100000">
                                          <p:val>
                                            <p:strVal val="#ppt_x"/>
                                          </p:val>
                                        </p:tav>
                                      </p:tavLst>
                                    </p:anim>
                                    <p:anim calcmode="lin" valueType="num">
                                      <p:cBhvr>
                                        <p:cTn id="18" dur="1000" fill="hold"/>
                                        <p:tgtEl>
                                          <p:spTgt spid="48333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8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3112" r="21326"/>
          <a:stretch>
            <a:fillRect/>
          </a:stretch>
        </p:blipFill>
        <p:spPr bwMode="auto">
          <a:xfrm>
            <a:off x="2209800" y="990600"/>
            <a:ext cx="5181600" cy="5334000"/>
          </a:xfrm>
          <a:prstGeom prst="rect">
            <a:avLst/>
          </a:prstGeom>
          <a:noFill/>
          <a:ln w="9525">
            <a:noFill/>
            <a:miter lim="800000"/>
            <a:headEnd/>
            <a:tailEnd/>
          </a:ln>
        </p:spPr>
      </p:pic>
      <p:sp>
        <p:nvSpPr>
          <p:cNvPr id="6" name="Title 1"/>
          <p:cNvSpPr>
            <a:spLocks noGrp="1"/>
          </p:cNvSpPr>
          <p:nvPr>
            <p:ph type="title"/>
          </p:nvPr>
        </p:nvSpPr>
        <p:spPr>
          <a:xfrm>
            <a:off x="1219200" y="228600"/>
            <a:ext cx="7498080" cy="584775"/>
          </a:xfrm>
          <a:noFill/>
          <a:ln w="9525">
            <a:noFill/>
            <a:miter lim="800000"/>
            <a:headEnd/>
            <a:tailEnd/>
          </a:ln>
          <a:effectLst/>
        </p:spPr>
        <p:txBody>
          <a:bodyPr>
            <a:spAutoFit/>
          </a:bodyPr>
          <a:lstStyle/>
          <a:p>
            <a:pPr algn="ctr">
              <a:spcBef>
                <a:spcPct val="50000"/>
              </a:spcBef>
            </a:pPr>
            <a:r>
              <a:rPr lang="fa-IR" sz="3200" b="1" dirty="0" smtClean="0">
                <a:solidFill>
                  <a:srgbClr val="A50021"/>
                </a:solidFill>
                <a:latin typeface="+mn-lt"/>
                <a:ea typeface="+mn-ea"/>
                <a:cs typeface="B Nazanin" pitchFamily="2" charset="-78"/>
              </a:rPr>
              <a:t>تاثیر کاهش سرعت بر عملکرد تجهیزات دوار</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C:\Documents and Settings\Asgari-PC\My Documents\My Pictures\untitled2.bmp"/>
          <p:cNvPicPr>
            <a:picLocks noChangeAspect="1" noChangeArrowheads="1"/>
          </p:cNvPicPr>
          <p:nvPr/>
        </p:nvPicPr>
        <p:blipFill>
          <a:blip r:embed="rId2" cstate="print"/>
          <a:srcRect t="16147" b="7523"/>
          <a:stretch>
            <a:fillRect/>
          </a:stretch>
        </p:blipFill>
        <p:spPr bwMode="auto">
          <a:xfrm>
            <a:off x="1066800" y="1600200"/>
            <a:ext cx="7852756" cy="4495800"/>
          </a:xfrm>
          <a:prstGeom prst="rect">
            <a:avLst/>
          </a:prstGeom>
          <a:noFill/>
        </p:spPr>
      </p:pic>
      <p:sp>
        <p:nvSpPr>
          <p:cNvPr id="5" name="Title 1"/>
          <p:cNvSpPr>
            <a:spLocks noGrp="1"/>
          </p:cNvSpPr>
          <p:nvPr>
            <p:ph type="title"/>
          </p:nvPr>
        </p:nvSpPr>
        <p:spPr>
          <a:xfrm>
            <a:off x="2514600" y="467380"/>
            <a:ext cx="4953000" cy="646331"/>
          </a:xfrm>
          <a:noFill/>
          <a:ln w="9525">
            <a:noFill/>
            <a:miter lim="800000"/>
            <a:headEnd/>
            <a:tailEnd/>
          </a:ln>
          <a:effectLst/>
        </p:spPr>
        <p:txBody>
          <a:bodyPr vert="horz" wrap="square" lIns="91440" tIns="45720" rIns="91440" bIns="45720" rtlCol="0" anchor="ctr">
            <a:spAutoFit/>
          </a:bodyPr>
          <a:lstStyle/>
          <a:p>
            <a:pPr algn="ctr">
              <a:spcBef>
                <a:spcPct val="50000"/>
              </a:spcBef>
            </a:pPr>
            <a:r>
              <a:rPr lang="en-US" sz="3600" b="1" dirty="0" smtClean="0">
                <a:solidFill>
                  <a:srgbClr val="A50021"/>
                </a:solidFill>
                <a:latin typeface="+mn-lt"/>
                <a:ea typeface="+mn-ea"/>
                <a:cs typeface="B Nazanin" pitchFamily="2" charset="-78"/>
              </a:rPr>
              <a:t>Pump Save</a:t>
            </a:r>
            <a:endParaRPr lang="en-US" sz="3600" b="1" dirty="0">
              <a:solidFill>
                <a:srgbClr val="A50021"/>
              </a:solidFill>
              <a:latin typeface="+mn-lt"/>
              <a:ea typeface="+mn-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8" presetClass="entr" presetSubtype="32" fill="hold" nodeType="afterEffect">
                                  <p:stCondLst>
                                    <p:cond delay="0"/>
                                  </p:stCondLst>
                                  <p:childTnLst>
                                    <p:set>
                                      <p:cBhvr>
                                        <p:cTn id="12" dur="1" fill="hold">
                                          <p:stCondLst>
                                            <p:cond delay="0"/>
                                          </p:stCondLst>
                                        </p:cTn>
                                        <p:tgtEl>
                                          <p:spTgt spid="230402"/>
                                        </p:tgtEl>
                                        <p:attrNameLst>
                                          <p:attrName>style.visibility</p:attrName>
                                        </p:attrNameLst>
                                      </p:cBhvr>
                                      <p:to>
                                        <p:strVal val="visible"/>
                                      </p:to>
                                    </p:set>
                                    <p:animEffect transition="in" filter="diamond(out)">
                                      <p:cBhvr>
                                        <p:cTn id="13" dur="1000"/>
                                        <p:tgtEl>
                                          <p:spTgt spid="23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953000" cy="646331"/>
          </a:xfrm>
          <a:noFill/>
          <a:ln w="9525">
            <a:noFill/>
            <a:miter lim="800000"/>
            <a:headEnd/>
            <a:tailEnd/>
          </a:ln>
          <a:effectLst/>
        </p:spPr>
        <p:txBody>
          <a:bodyPr wrap="square">
            <a:spAutoFit/>
          </a:bodyPr>
          <a:lstStyle/>
          <a:p>
            <a:pPr algn="ctr">
              <a:spcBef>
                <a:spcPct val="50000"/>
              </a:spcBef>
            </a:pPr>
            <a:r>
              <a:rPr lang="en-US" sz="3600" b="1" dirty="0" smtClean="0">
                <a:solidFill>
                  <a:srgbClr val="A50021"/>
                </a:solidFill>
                <a:latin typeface="+mn-lt"/>
                <a:ea typeface="+mn-ea"/>
                <a:cs typeface="B Nazanin" pitchFamily="2" charset="-78"/>
              </a:rPr>
              <a:t>Fan Save</a:t>
            </a:r>
            <a:endParaRPr lang="en-US" sz="3600" b="1" dirty="0">
              <a:solidFill>
                <a:srgbClr val="A50021"/>
              </a:solidFill>
              <a:latin typeface="+mn-lt"/>
              <a:ea typeface="+mn-ea"/>
              <a:cs typeface="B Nazanin" pitchFamily="2" charset="-78"/>
            </a:endParaRPr>
          </a:p>
        </p:txBody>
      </p:sp>
      <p:pic>
        <p:nvPicPr>
          <p:cNvPr id="4" name="Picture 3"/>
          <p:cNvPicPr>
            <a:picLocks noChangeAspect="1"/>
          </p:cNvPicPr>
          <p:nvPr/>
        </p:nvPicPr>
        <p:blipFill>
          <a:blip r:embed="rId2" cstate="print"/>
          <a:srcRect/>
          <a:stretch>
            <a:fillRect/>
          </a:stretch>
        </p:blipFill>
        <p:spPr bwMode="auto">
          <a:xfrm>
            <a:off x="1171255" y="1295400"/>
            <a:ext cx="7896545" cy="44958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0469"/>
            <a:ext cx="8229600" cy="646331"/>
          </a:xfrm>
          <a:noFill/>
          <a:ln w="9525">
            <a:noFill/>
            <a:miter lim="800000"/>
            <a:headEnd/>
            <a:tailEnd/>
          </a:ln>
          <a:effectLst/>
        </p:spPr>
        <p:txBody>
          <a:bodyPr vert="horz" wrap="square" lIns="91440" tIns="45720" rIns="91440" bIns="45720" rtlCol="0" anchor="ctr">
            <a:spAutoFit/>
          </a:bodyPr>
          <a:lstStyle/>
          <a:p>
            <a:pPr algn="ctr">
              <a:spcBef>
                <a:spcPct val="50000"/>
              </a:spcBef>
            </a:pPr>
            <a:r>
              <a:rPr lang="en-US" sz="3600" b="1" dirty="0" err="1" smtClean="0">
                <a:solidFill>
                  <a:srgbClr val="A50021"/>
                </a:solidFill>
                <a:latin typeface="+mn-lt"/>
                <a:ea typeface="+mn-ea"/>
                <a:cs typeface="B Nazanin" pitchFamily="2" charset="-78"/>
              </a:rPr>
              <a:t>Seai</a:t>
            </a:r>
            <a:endParaRPr lang="fa-IR" sz="3600" b="1" dirty="0" smtClean="0">
              <a:solidFill>
                <a:srgbClr val="A50021"/>
              </a:solidFill>
              <a:latin typeface="+mn-lt"/>
              <a:ea typeface="+mn-ea"/>
              <a:cs typeface="B Nazanin" pitchFamily="2" charset="-78"/>
            </a:endParaRPr>
          </a:p>
        </p:txBody>
      </p:sp>
      <p:pic>
        <p:nvPicPr>
          <p:cNvPr id="4" name="Picture 3"/>
          <p:cNvPicPr/>
          <p:nvPr/>
        </p:nvPicPr>
        <p:blipFill>
          <a:blip r:embed="rId2" cstate="print"/>
          <a:srcRect t="2434" r="5432" b="16425"/>
          <a:stretch>
            <a:fillRect/>
          </a:stretch>
        </p:blipFill>
        <p:spPr bwMode="auto">
          <a:xfrm>
            <a:off x="1143000" y="1524000"/>
            <a:ext cx="7772400" cy="4114800"/>
          </a:xfrm>
          <a:prstGeom prst="rect">
            <a:avLst/>
          </a:prstGeom>
          <a:noFill/>
          <a:ln w="9525">
            <a:solidFill>
              <a:schemeClr val="tx1"/>
            </a:solid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19198" y="1726900"/>
          <a:ext cx="7696201" cy="3378500"/>
        </p:xfrm>
        <a:graphic>
          <a:graphicData uri="http://schemas.openxmlformats.org/drawingml/2006/table">
            <a:tbl>
              <a:tblPr rtl="1"/>
              <a:tblGrid>
                <a:gridCol w="1381124"/>
                <a:gridCol w="1724025"/>
                <a:gridCol w="1686905"/>
                <a:gridCol w="1808770"/>
                <a:gridCol w="1095377"/>
              </a:tblGrid>
              <a:tr h="815546">
                <a:tc>
                  <a:txBody>
                    <a:bodyPr/>
                    <a:lstStyle/>
                    <a:p>
                      <a:pPr algn="ctr" rtl="1">
                        <a:lnSpc>
                          <a:spcPct val="115000"/>
                        </a:lnSpc>
                        <a:spcAft>
                          <a:spcPts val="0"/>
                        </a:spcAft>
                      </a:pPr>
                      <a:r>
                        <a:rPr lang="fa-IR" sz="1600" b="1" dirty="0" smtClean="0">
                          <a:latin typeface="Calibri"/>
                          <a:ea typeface="Calibri"/>
                          <a:cs typeface="B Nazanin"/>
                        </a:rPr>
                        <a:t>مجموعه</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صرفه جویی انرژی سالیانه </a:t>
                      </a:r>
                      <a:endParaRPr lang="en-US" sz="1400">
                        <a:latin typeface="Calibri"/>
                        <a:ea typeface="Calibri"/>
                        <a:cs typeface="Arial"/>
                      </a:endParaRPr>
                    </a:p>
                    <a:p>
                      <a:pPr algn="ctr" rtl="1">
                        <a:lnSpc>
                          <a:spcPct val="115000"/>
                        </a:lnSpc>
                        <a:spcAft>
                          <a:spcPts val="0"/>
                        </a:spcAft>
                      </a:pPr>
                      <a:r>
                        <a:rPr lang="fa-IR" sz="1600" b="1">
                          <a:latin typeface="Calibri"/>
                          <a:ea typeface="Calibri"/>
                          <a:cs typeface="B Nazanin"/>
                        </a:rPr>
                        <a:t>(کیلووات ساعت)</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صرفه جویی هزینه سالیانه (ریال)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هزینه سرمایه گذاری (ریال)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dirty="0">
                          <a:latin typeface="Calibri"/>
                          <a:ea typeface="Calibri"/>
                          <a:cs typeface="B Nazanin"/>
                        </a:rPr>
                        <a:t>زمان بازگشت </a:t>
                      </a:r>
                      <a:r>
                        <a:rPr lang="fa-IR" sz="1600" b="1" dirty="0" smtClean="0">
                          <a:latin typeface="Calibri"/>
                          <a:ea typeface="Calibri"/>
                          <a:cs typeface="B Nazanin"/>
                        </a:rPr>
                        <a:t>سرمایه (سال)</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34313">
                <a:tc>
                  <a:txBody>
                    <a:bodyPr/>
                    <a:lstStyle/>
                    <a:p>
                      <a:pPr algn="ctr" rtl="1">
                        <a:lnSpc>
                          <a:spcPct val="115000"/>
                        </a:lnSpc>
                        <a:spcAft>
                          <a:spcPts val="0"/>
                        </a:spcAft>
                      </a:pPr>
                      <a:r>
                        <a:rPr lang="fa-IR" sz="1600" b="1">
                          <a:latin typeface="Calibri"/>
                          <a:ea typeface="Calibri"/>
                          <a:cs typeface="B Nazanin"/>
                        </a:rPr>
                        <a:t>4 کارخانه سیمان</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Calibri"/>
                          <a:cs typeface="B Nazanin"/>
                        </a:rPr>
                        <a:t>6,900,000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Calibri"/>
                          <a:cs typeface="B Nazanin"/>
                        </a:rPr>
                        <a:t>4,400,000,000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Calibri"/>
                          <a:cs typeface="B Nazanin"/>
                        </a:rPr>
                        <a:t>5,600,000,000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dirty="0">
                          <a:latin typeface="Calibri"/>
                          <a:ea typeface="Calibri"/>
                          <a:cs typeface="B Nazanin"/>
                        </a:rPr>
                        <a:t>1.3</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313">
                <a:tc>
                  <a:txBody>
                    <a:bodyPr/>
                    <a:lstStyle/>
                    <a:p>
                      <a:pPr algn="ctr" rtl="1">
                        <a:lnSpc>
                          <a:spcPct val="115000"/>
                        </a:lnSpc>
                        <a:spcAft>
                          <a:spcPts val="0"/>
                        </a:spcAft>
                      </a:pPr>
                      <a:r>
                        <a:rPr lang="fa-IR" sz="1600" b="1" dirty="0">
                          <a:latin typeface="Calibri"/>
                          <a:ea typeface="Calibri"/>
                          <a:cs typeface="B Nazanin"/>
                        </a:rPr>
                        <a:t>پتروشیمی</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latin typeface="Calibri"/>
                          <a:ea typeface="Calibri"/>
                          <a:cs typeface="B Nazanin"/>
                        </a:rPr>
                        <a:t>4,200,000</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latin typeface="Calibri"/>
                          <a:ea typeface="Calibri"/>
                          <a:cs typeface="B Nazanin"/>
                        </a:rPr>
                        <a:t>3,600,000,000</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Calibri"/>
                          <a:cs typeface="B Nazanin"/>
                        </a:rPr>
                        <a:t>4,850,000,000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Calibri"/>
                          <a:cs typeface="B Nazanin"/>
                        </a:rPr>
                        <a:t>1.3</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313">
                <a:tc>
                  <a:txBody>
                    <a:bodyPr/>
                    <a:lstStyle/>
                    <a:p>
                      <a:pPr algn="ctr" rtl="1">
                        <a:lnSpc>
                          <a:spcPct val="115000"/>
                        </a:lnSpc>
                        <a:spcAft>
                          <a:spcPts val="0"/>
                        </a:spcAft>
                      </a:pPr>
                      <a:r>
                        <a:rPr lang="fa-IR" sz="1600" b="1">
                          <a:latin typeface="Calibri"/>
                          <a:ea typeface="Calibri"/>
                          <a:cs typeface="B Nazanin"/>
                        </a:rPr>
                        <a:t>فولاد</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Calibri"/>
                          <a:cs typeface="B Nazanin"/>
                        </a:rPr>
                        <a:t>2,300,000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Calibri"/>
                          <a:cs typeface="B Nazanin"/>
                        </a:rPr>
                        <a:t>1,300,000,000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Calibri"/>
                          <a:cs typeface="B Nazanin"/>
                        </a:rPr>
                        <a:t>1,250,000,000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Calibri"/>
                          <a:cs typeface="B Nazanin"/>
                        </a:rPr>
                        <a:t>0.9</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313">
                <a:tc>
                  <a:txBody>
                    <a:bodyPr/>
                    <a:lstStyle/>
                    <a:p>
                      <a:pPr algn="ctr" rtl="1">
                        <a:lnSpc>
                          <a:spcPct val="115000"/>
                        </a:lnSpc>
                        <a:spcAft>
                          <a:spcPts val="0"/>
                        </a:spcAft>
                      </a:pPr>
                      <a:r>
                        <a:rPr lang="fa-IR" sz="1600" b="1">
                          <a:latin typeface="Calibri"/>
                          <a:ea typeface="Calibri"/>
                          <a:cs typeface="B Nazanin"/>
                        </a:rPr>
                        <a:t>نیروگاه</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a:latin typeface="Calibri"/>
                          <a:ea typeface="Calibri"/>
                          <a:cs typeface="B Nazanin"/>
                        </a:rPr>
                        <a:t>30,000,000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Calibri"/>
                          <a:cs typeface="B Nazanin"/>
                        </a:rPr>
                        <a:t>25,000,000,000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a:latin typeface="Calibri"/>
                          <a:ea typeface="Calibri"/>
                          <a:cs typeface="B Nazanin"/>
                        </a:rPr>
                        <a:t>50,000,000,000</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800" b="1" dirty="0">
                          <a:latin typeface="Calibri"/>
                          <a:ea typeface="Calibri"/>
                          <a:cs typeface="B Nazanin"/>
                        </a:rPr>
                        <a:t>2</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914400" y="610597"/>
            <a:ext cx="8305800" cy="738664"/>
          </a:xfrm>
          <a:prstGeom prst="rect">
            <a:avLst/>
          </a:prstGeom>
          <a:noFill/>
          <a:ln w="9525">
            <a:noFill/>
            <a:miter lim="800000"/>
            <a:headEnd/>
            <a:tailEnd/>
          </a:ln>
          <a:effectLst/>
        </p:spPr>
        <p:txBody>
          <a:bodyPr vert="horz" wrap="square" lIns="91440" tIns="45720" rIns="91440" bIns="45720" rtlCol="0" anchor="ctr">
            <a:spAutoFit/>
          </a:bodyPr>
          <a:lstStyle/>
          <a:p>
            <a:pPr algn="ctr" rtl="1">
              <a:lnSpc>
                <a:spcPct val="150000"/>
              </a:lnSpc>
            </a:pPr>
            <a:r>
              <a:rPr lang="fa-IR" sz="2800" b="1" dirty="0" smtClean="0">
                <a:solidFill>
                  <a:srgbClr val="FF0000"/>
                </a:solidFill>
                <a:cs typeface="B Nazanin" pitchFamily="2" charset="-78"/>
              </a:rPr>
              <a:t>نمونه بررسی های انجام گرفته جهت استفاده از درایوهای کنترل دور</a:t>
            </a:r>
            <a:endParaRPr lang="fa-IR" sz="2800" b="1" dirty="0">
              <a:solidFill>
                <a:srgbClr val="FF0000"/>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0"/>
            <a:ext cx="7498080" cy="1143000"/>
          </a:xfrm>
        </p:spPr>
        <p:txBody>
          <a:bodyPr vert="horz" lIns="91440" tIns="45720" rIns="91440" bIns="45720" rtlCol="0" anchor="ctr">
            <a:normAutofit/>
          </a:bodyPr>
          <a:lstStyle/>
          <a:p>
            <a:pPr algn="ctr"/>
            <a:r>
              <a:rPr lang="fa-IR" sz="4400" b="1" dirty="0" smtClean="0">
                <a:solidFill>
                  <a:srgbClr val="0000FF"/>
                </a:solidFill>
                <a:cs typeface="B Nazanin" pitchFamily="2" charset="-78"/>
              </a:rPr>
              <a:t>کوپلینگ هیدرولیک</a:t>
            </a:r>
            <a:endParaRPr lang="fa-IR" sz="4400" b="1" dirty="0">
              <a:solidFill>
                <a:srgbClr val="0000FF"/>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524001" y="1219200"/>
            <a:ext cx="6934199" cy="3733800"/>
          </a:xfrm>
          <a:prstGeom prst="rect">
            <a:avLst/>
          </a:prstGeom>
          <a:noFill/>
          <a:ln w="9525">
            <a:noFill/>
            <a:miter lim="800000"/>
            <a:headEnd/>
            <a:tailEnd/>
          </a:ln>
        </p:spPr>
      </p:pic>
      <p:sp>
        <p:nvSpPr>
          <p:cNvPr id="5" name="Oval 4">
            <a:hlinkClick r:id="rId3" action="ppaction://hlinkfile"/>
          </p:cNvPr>
          <p:cNvSpPr/>
          <p:nvPr/>
        </p:nvSpPr>
        <p:spPr>
          <a:xfrm>
            <a:off x="6934200" y="5486400"/>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C00000"/>
                </a:solidFill>
              </a:rPr>
              <a:t>Animation</a:t>
            </a:r>
            <a:endParaRPr lang="fa-IR" b="1" dirty="0">
              <a:solidFill>
                <a:srgbClr val="C000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3"/>
          <p:cNvPicPr>
            <a:picLocks noChangeAspect="1"/>
          </p:cNvPicPr>
          <p:nvPr/>
        </p:nvPicPr>
        <p:blipFill>
          <a:blip r:embed="rId2" cstate="print"/>
          <a:srcRect/>
          <a:stretch>
            <a:fillRect/>
          </a:stretch>
        </p:blipFill>
        <p:spPr bwMode="auto">
          <a:xfrm>
            <a:off x="1788795" y="1497330"/>
            <a:ext cx="6440805" cy="4293870"/>
          </a:xfrm>
          <a:prstGeom prst="rect">
            <a:avLst/>
          </a:prstGeom>
          <a:noFill/>
          <a:ln w="9525">
            <a:noFill/>
            <a:miter lim="800000"/>
            <a:headEnd/>
            <a:tailEnd/>
          </a:ln>
        </p:spPr>
      </p:pic>
      <p:sp>
        <p:nvSpPr>
          <p:cNvPr id="3" name="Title 1"/>
          <p:cNvSpPr txBox="1">
            <a:spLocks/>
          </p:cNvSpPr>
          <p:nvPr/>
        </p:nvSpPr>
        <p:spPr>
          <a:xfrm>
            <a:off x="1264920" y="457200"/>
            <a:ext cx="7498080" cy="584775"/>
          </a:xfrm>
          <a:prstGeom prst="rect">
            <a:avLst/>
          </a:prstGeom>
          <a:no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uLnTx/>
                <a:uFillTx/>
                <a:latin typeface="+mn-lt"/>
                <a:ea typeface="+mn-ea"/>
                <a:cs typeface="B Nazanin" pitchFamily="2" charset="-78"/>
              </a:rPr>
              <a:t>صرفه جویی انرژی با استفاده از کوپلینگ هیدرولیک</a:t>
            </a:r>
            <a:endParaRPr kumimoji="0" lang="fa-IR" sz="3200" b="1" i="0" u="none" strike="noStrike" kern="1200" cap="none" spc="0" normalizeH="0" baseline="0" noProof="0" dirty="0">
              <a:ln>
                <a:noFill/>
              </a:ln>
              <a:solidFill>
                <a:srgbClr val="FF0000"/>
              </a:solidFill>
              <a:uLnTx/>
              <a:uFillTx/>
              <a:latin typeface="+mn-lt"/>
              <a:ea typeface="+mn-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3241" name="Group 121"/>
          <p:cNvGraphicFramePr>
            <a:graphicFrameLocks noGrp="1"/>
          </p:cNvGraphicFramePr>
          <p:nvPr>
            <p:ph/>
          </p:nvPr>
        </p:nvGraphicFramePr>
        <p:xfrm>
          <a:off x="1143000" y="1290637"/>
          <a:ext cx="7620000" cy="3967163"/>
        </p:xfrm>
        <a:graphic>
          <a:graphicData uri="http://schemas.openxmlformats.org/drawingml/2006/table">
            <a:tbl>
              <a:tblPr/>
              <a:tblGrid>
                <a:gridCol w="2540000"/>
                <a:gridCol w="2540000"/>
                <a:gridCol w="2540000"/>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chemeClr val="tx1"/>
                          </a:solidFill>
                          <a:effectLst/>
                          <a:latin typeface="Tahoma" pitchFamily="34" charset="0"/>
                          <a:cs typeface="B Titr" pitchFamily="2" charset="-78"/>
                        </a:rPr>
                        <a:t>ايران</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chemeClr val="tx1"/>
                          </a:solidFill>
                          <a:effectLst/>
                          <a:latin typeface="Tahoma" pitchFamily="34" charset="0"/>
                          <a:cs typeface="B Titr" pitchFamily="2" charset="-78"/>
                        </a:rPr>
                        <a:t>(تکنولوژي در دسترس)</a:t>
                      </a:r>
                      <a:endParaRPr kumimoji="0" lang="en-US" sz="1800" b="1" i="0" u="none" strike="noStrike" cap="none" normalizeH="0" baseline="0" dirty="0" smtClean="0">
                        <a:ln>
                          <a:noFill/>
                        </a:ln>
                        <a:solidFill>
                          <a:schemeClr val="tx1"/>
                        </a:solidFill>
                        <a:effectLst/>
                        <a:latin typeface="Tahoma" pitchFamily="34"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chemeClr val="tx1"/>
                          </a:solidFill>
                          <a:effectLst/>
                          <a:latin typeface="Tahoma" pitchFamily="34" charset="0"/>
                          <a:cs typeface="B Titr" pitchFamily="2" charset="-78"/>
                        </a:rPr>
                        <a:t>جهان</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chemeClr val="tx1"/>
                          </a:solidFill>
                          <a:effectLst/>
                          <a:latin typeface="Tahoma" pitchFamily="34" charset="0"/>
                          <a:cs typeface="B Titr" pitchFamily="2" charset="-78"/>
                        </a:rPr>
                        <a:t>تکنولوژي پيشرفته</a:t>
                      </a:r>
                      <a:endParaRPr kumimoji="0" lang="en-US" sz="1800" b="1" i="0" u="none" strike="noStrike" cap="none" normalizeH="0" baseline="0" dirty="0" smtClean="0">
                        <a:ln>
                          <a:noFill/>
                        </a:ln>
                        <a:solidFill>
                          <a:schemeClr val="tx1"/>
                        </a:solidFill>
                        <a:effectLst/>
                        <a:latin typeface="Tahoma" pitchFamily="34"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chemeClr val="tx1"/>
                          </a:solidFill>
                          <a:effectLst/>
                          <a:latin typeface="Tahoma" pitchFamily="34" charset="0"/>
                          <a:cs typeface="B Titr" pitchFamily="2" charset="-78"/>
                        </a:rPr>
                        <a:t>صنعت</a:t>
                      </a:r>
                      <a:endParaRPr kumimoji="0" lang="en-US" sz="1800" b="1" i="0" u="none" strike="noStrike" cap="none" normalizeH="0" baseline="0" dirty="0" smtClean="0">
                        <a:ln>
                          <a:noFill/>
                        </a:ln>
                        <a:solidFill>
                          <a:schemeClr val="tx1"/>
                        </a:solidFill>
                        <a:effectLst/>
                        <a:latin typeface="Tahoma" pitchFamily="34"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chemeClr val="tx1"/>
                          </a:solidFill>
                          <a:effectLst/>
                          <a:latin typeface="Tahoma" pitchFamily="34" charset="0"/>
                          <a:cs typeface="Nazanin" pitchFamily="2" charset="-78"/>
                        </a:rPr>
                        <a:t>KWh/ton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Zar-s" pitchFamily="2" charset="0"/>
                          <a:cs typeface="Nazanin" pitchFamily="2" charset="-78"/>
                        </a:rPr>
                        <a:t>161-130</a:t>
                      </a:r>
                      <a:endParaRPr kumimoji="0" lang="en-US" sz="2400" b="0" i="0" u="none" strike="noStrike" cap="none" normalizeH="0" baseline="0" dirty="0" smtClean="0">
                        <a:ln>
                          <a:noFill/>
                        </a:ln>
                        <a:solidFill>
                          <a:schemeClr val="tx1"/>
                        </a:solidFill>
                        <a:effectLst/>
                        <a:latin typeface="Zar-s" pitchFamily="2" charset="0"/>
                        <a:cs typeface="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Zar-s" pitchFamily="2" charset="0"/>
                          <a:cs typeface="Zar" pitchFamily="2" charset="-78"/>
                        </a:rPr>
                        <a:t>110-85   </a:t>
                      </a:r>
                      <a:endParaRPr kumimoji="0" lang="en-US" sz="2400" b="0" i="0" u="none" strike="noStrike" cap="none" normalizeH="0" baseline="0" dirty="0" smtClean="0">
                        <a:ln>
                          <a:noFill/>
                        </a:ln>
                        <a:solidFill>
                          <a:schemeClr val="tx1"/>
                        </a:solidFill>
                        <a:effectLst/>
                        <a:latin typeface="Zar-s" pitchFamily="2" charset="0"/>
                        <a:cs typeface="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latin typeface="Tahoma" pitchFamily="34" charset="0"/>
                          <a:cs typeface="Nazanin" pitchFamily="2" charset="-78"/>
                        </a:rPr>
                        <a:t>توليد سيمان</a:t>
                      </a:r>
                      <a:endParaRPr kumimoji="0" lang="en-US" sz="2000" b="1" i="0" u="none" strike="noStrike" cap="none" normalizeH="0" baseline="0" dirty="0" smtClean="0">
                        <a:ln>
                          <a:noFill/>
                        </a:ln>
                        <a:solidFill>
                          <a:schemeClr val="tx1"/>
                        </a:solidFill>
                        <a:effectLst/>
                        <a:latin typeface="Tahoma" pitchFamily="34" charset="0"/>
                        <a:cs typeface="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Tahoma" pitchFamily="34" charset="0"/>
                          <a:cs typeface="Zar" pitchFamily="2" charset="-78"/>
                        </a:rPr>
                        <a:t>12600-7400</a:t>
                      </a:r>
                      <a:endParaRPr kumimoji="0" lang="en-US" sz="2400" b="0" i="0" u="none" strike="noStrike" cap="none" normalizeH="0" baseline="0" dirty="0" smtClean="0">
                        <a:ln>
                          <a:noFill/>
                        </a:ln>
                        <a:solidFill>
                          <a:schemeClr val="tx1"/>
                        </a:solidFill>
                        <a:effectLst/>
                        <a:latin typeface="Tahoma" pitchFamily="34" charset="0"/>
                        <a:cs typeface="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Tahoma" pitchFamily="34" charset="0"/>
                          <a:cs typeface="Zar" pitchFamily="2" charset="-78"/>
                        </a:rPr>
                        <a:t>5500-3500</a:t>
                      </a:r>
                      <a:endParaRPr kumimoji="0" lang="en-US" sz="2400" b="0" i="0" u="none" strike="noStrike" cap="none" normalizeH="0" baseline="0" dirty="0" smtClean="0">
                        <a:ln>
                          <a:noFill/>
                        </a:ln>
                        <a:solidFill>
                          <a:schemeClr val="tx1"/>
                        </a:solidFill>
                        <a:effectLst/>
                        <a:latin typeface="Tahoma" pitchFamily="34" charset="0"/>
                        <a:cs typeface="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latin typeface="Tahoma" pitchFamily="34" charset="0"/>
                          <a:cs typeface="Nazanin" pitchFamily="2" charset="-78"/>
                        </a:rPr>
                        <a:t>توليد محصولات نساجي</a:t>
                      </a:r>
                      <a:endParaRPr kumimoji="0" lang="en-US" sz="2000" b="1" i="0" u="none" strike="noStrike" cap="none" normalizeH="0" baseline="0" dirty="0" smtClean="0">
                        <a:ln>
                          <a:noFill/>
                        </a:ln>
                        <a:solidFill>
                          <a:schemeClr val="tx1"/>
                        </a:solidFill>
                        <a:effectLst/>
                        <a:latin typeface="Tahoma" pitchFamily="34" charset="0"/>
                        <a:cs typeface="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smtClean="0">
                          <a:ln>
                            <a:noFill/>
                          </a:ln>
                          <a:solidFill>
                            <a:schemeClr val="tx1"/>
                          </a:solidFill>
                          <a:effectLst/>
                          <a:latin typeface="Tahoma" pitchFamily="34" charset="0"/>
                          <a:cs typeface="Zar" pitchFamily="2" charset="-78"/>
                        </a:rPr>
                        <a:t>120</a:t>
                      </a:r>
                      <a:endParaRPr kumimoji="0" lang="en-US" sz="2400" b="0" i="0" u="none" strike="noStrike" cap="none" normalizeH="0" baseline="0" smtClean="0">
                        <a:ln>
                          <a:noFill/>
                        </a:ln>
                        <a:solidFill>
                          <a:schemeClr val="tx1"/>
                        </a:solidFill>
                        <a:effectLst/>
                        <a:latin typeface="Tahoma" pitchFamily="34" charset="0"/>
                        <a:cs typeface="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smtClean="0">
                          <a:ln>
                            <a:noFill/>
                          </a:ln>
                          <a:solidFill>
                            <a:schemeClr val="tx1"/>
                          </a:solidFill>
                          <a:effectLst/>
                          <a:latin typeface="Tahoma" pitchFamily="34" charset="0"/>
                          <a:cs typeface="Zar" pitchFamily="2" charset="-78"/>
                        </a:rPr>
                        <a:t>95-70</a:t>
                      </a:r>
                      <a:endParaRPr kumimoji="0" lang="en-US" sz="2400" b="0" i="0" u="none" strike="noStrike" cap="none" normalizeH="0" baseline="0" smtClean="0">
                        <a:ln>
                          <a:noFill/>
                        </a:ln>
                        <a:solidFill>
                          <a:schemeClr val="tx1"/>
                        </a:solidFill>
                        <a:effectLst/>
                        <a:latin typeface="Tahoma" pitchFamily="34" charset="0"/>
                        <a:cs typeface="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latin typeface="Tahoma" pitchFamily="34" charset="0"/>
                          <a:cs typeface="Nazanin" pitchFamily="2" charset="-78"/>
                        </a:rPr>
                        <a:t>توليد شيشه</a:t>
                      </a:r>
                      <a:endParaRPr kumimoji="0" lang="en-US" sz="2000" b="1" i="0" u="none" strike="noStrike" cap="none" normalizeH="0" baseline="0" dirty="0" smtClean="0">
                        <a:ln>
                          <a:noFill/>
                        </a:ln>
                        <a:solidFill>
                          <a:schemeClr val="tx1"/>
                        </a:solidFill>
                        <a:effectLst/>
                        <a:latin typeface="Tahoma" pitchFamily="34" charset="0"/>
                        <a:cs typeface="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Tahoma" pitchFamily="34" charset="0"/>
                          <a:cs typeface="Zar" pitchFamily="2" charset="-78"/>
                        </a:rPr>
                        <a:t>30</a:t>
                      </a:r>
                      <a:endParaRPr kumimoji="0" lang="en-US" sz="2400" b="0" i="0" u="none" strike="noStrike" cap="none" normalizeH="0" baseline="0" dirty="0" smtClean="0">
                        <a:ln>
                          <a:noFill/>
                        </a:ln>
                        <a:solidFill>
                          <a:schemeClr val="tx1"/>
                        </a:solidFill>
                        <a:effectLst/>
                        <a:latin typeface="Tahoma" pitchFamily="34" charset="0"/>
                        <a:cs typeface="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smtClean="0">
                          <a:ln>
                            <a:noFill/>
                          </a:ln>
                          <a:solidFill>
                            <a:schemeClr val="tx1"/>
                          </a:solidFill>
                          <a:effectLst/>
                          <a:latin typeface="Tahoma" pitchFamily="34" charset="0"/>
                          <a:cs typeface="Zar" pitchFamily="2" charset="-78"/>
                        </a:rPr>
                        <a:t>12-8</a:t>
                      </a:r>
                      <a:endParaRPr kumimoji="0" lang="en-US" sz="2400" b="0" i="0" u="none" strike="noStrike" cap="none" normalizeH="0" baseline="0" smtClean="0">
                        <a:ln>
                          <a:noFill/>
                        </a:ln>
                        <a:solidFill>
                          <a:schemeClr val="tx1"/>
                        </a:solidFill>
                        <a:effectLst/>
                        <a:latin typeface="Tahoma" pitchFamily="34" charset="0"/>
                        <a:cs typeface="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latin typeface="Tahoma" pitchFamily="34" charset="0"/>
                          <a:cs typeface="Nazanin" pitchFamily="2" charset="-78"/>
                        </a:rPr>
                        <a:t>توليد محصولات فلزي</a:t>
                      </a:r>
                      <a:endParaRPr kumimoji="0" lang="en-US" sz="2000" b="1" i="0" u="none" strike="noStrike" cap="none" normalizeH="0" baseline="0" dirty="0" smtClean="0">
                        <a:ln>
                          <a:noFill/>
                        </a:ln>
                        <a:solidFill>
                          <a:schemeClr val="tx1"/>
                        </a:solidFill>
                        <a:effectLst/>
                        <a:latin typeface="Tahoma" pitchFamily="34" charset="0"/>
                        <a:cs typeface="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Tahoma" pitchFamily="34" charset="0"/>
                          <a:cs typeface="Zar" pitchFamily="2" charset="-78"/>
                        </a:rPr>
                        <a:t>9</a:t>
                      </a:r>
                      <a:endParaRPr kumimoji="0" lang="en-US" sz="2400" b="0" i="0" u="none" strike="noStrike" cap="none" normalizeH="0" baseline="0" dirty="0" smtClean="0">
                        <a:ln>
                          <a:noFill/>
                        </a:ln>
                        <a:solidFill>
                          <a:schemeClr val="tx1"/>
                        </a:solidFill>
                        <a:effectLst/>
                        <a:latin typeface="Tahoma" pitchFamily="34" charset="0"/>
                        <a:cs typeface="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smtClean="0">
                          <a:ln>
                            <a:noFill/>
                          </a:ln>
                          <a:solidFill>
                            <a:schemeClr val="tx1"/>
                          </a:solidFill>
                          <a:effectLst/>
                          <a:latin typeface="Tahoma" pitchFamily="34" charset="0"/>
                          <a:cs typeface="Zar" pitchFamily="2" charset="-78"/>
                        </a:rPr>
                        <a:t>7/5</a:t>
                      </a:r>
                      <a:endParaRPr kumimoji="0" lang="en-US" sz="2400" b="0" i="0" u="none" strike="noStrike" cap="none" normalizeH="0" baseline="0" smtClean="0">
                        <a:ln>
                          <a:noFill/>
                        </a:ln>
                        <a:solidFill>
                          <a:schemeClr val="tx1"/>
                        </a:solidFill>
                        <a:effectLst/>
                        <a:latin typeface="Tahoma" pitchFamily="34" charset="0"/>
                        <a:cs typeface="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latin typeface="Tahoma" pitchFamily="34" charset="0"/>
                          <a:cs typeface="Nazanin" pitchFamily="2" charset="-78"/>
                        </a:rPr>
                        <a:t>توليد فولاد خام</a:t>
                      </a:r>
                      <a:endParaRPr kumimoji="0" lang="en-US" sz="2000" b="1" i="0" u="none" strike="noStrike" cap="none" normalizeH="0" baseline="0" dirty="0" smtClean="0">
                        <a:ln>
                          <a:noFill/>
                        </a:ln>
                        <a:solidFill>
                          <a:schemeClr val="tx1"/>
                        </a:solidFill>
                        <a:effectLst/>
                        <a:latin typeface="Tahoma" pitchFamily="34" charset="0"/>
                        <a:cs typeface="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Tahoma" pitchFamily="34" charset="0"/>
                          <a:cs typeface="Zar" pitchFamily="2" charset="-78"/>
                        </a:rPr>
                        <a:t>94/0-71/0</a:t>
                      </a:r>
                      <a:endParaRPr kumimoji="0" lang="en-US" sz="2400" b="0" i="0" u="none" strike="noStrike" cap="none" normalizeH="0" baseline="0" dirty="0" smtClean="0">
                        <a:ln>
                          <a:noFill/>
                        </a:ln>
                        <a:solidFill>
                          <a:schemeClr val="tx1"/>
                        </a:solidFill>
                        <a:effectLst/>
                        <a:latin typeface="Tahoma" pitchFamily="34" charset="0"/>
                        <a:cs typeface="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400" b="0" i="0" u="none" strike="noStrike" cap="none" normalizeH="0" baseline="0" dirty="0" smtClean="0">
                          <a:ln>
                            <a:noFill/>
                          </a:ln>
                          <a:solidFill>
                            <a:schemeClr val="tx1"/>
                          </a:solidFill>
                          <a:effectLst/>
                          <a:latin typeface="Tahoma" pitchFamily="34" charset="0"/>
                          <a:cs typeface="Zar" pitchFamily="2" charset="-78"/>
                        </a:rPr>
                        <a:t>28/0</a:t>
                      </a:r>
                      <a:endParaRPr kumimoji="0" lang="en-US" sz="2400" b="0" i="0" u="none" strike="noStrike" cap="none" normalizeH="0" baseline="0" dirty="0" smtClean="0">
                        <a:ln>
                          <a:noFill/>
                        </a:ln>
                        <a:solidFill>
                          <a:schemeClr val="tx1"/>
                        </a:solidFill>
                        <a:effectLst/>
                        <a:latin typeface="Tahoma" pitchFamily="34" charset="0"/>
                        <a:cs typeface="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latin typeface="Tahoma" pitchFamily="34" charset="0"/>
                          <a:cs typeface="Nazanin" pitchFamily="2" charset="-78"/>
                        </a:rPr>
                        <a:t>توليد محصولات شيميايي</a:t>
                      </a:r>
                      <a:endParaRPr kumimoji="0" lang="en-US" sz="2000" b="1" i="0" u="none" strike="noStrike" cap="none" normalizeH="0" baseline="0" dirty="0" smtClean="0">
                        <a:ln>
                          <a:noFill/>
                        </a:ln>
                        <a:solidFill>
                          <a:schemeClr val="tx1"/>
                        </a:solidFill>
                        <a:effectLst/>
                        <a:latin typeface="Tahoma" pitchFamily="34" charset="0"/>
                        <a:cs typeface="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21" name="Text Box 101"/>
          <p:cNvSpPr txBox="1">
            <a:spLocks noChangeArrowheads="1"/>
          </p:cNvSpPr>
          <p:nvPr/>
        </p:nvSpPr>
        <p:spPr bwMode="auto">
          <a:xfrm>
            <a:off x="1143000" y="228600"/>
            <a:ext cx="7620000" cy="523875"/>
          </a:xfrm>
          <a:prstGeom prst="rect">
            <a:avLst/>
          </a:prstGeom>
          <a:noFill/>
          <a:ln w="9525">
            <a:noFill/>
            <a:miter lim="800000"/>
            <a:headEnd/>
            <a:tailEnd/>
          </a:ln>
        </p:spPr>
        <p:txBody>
          <a:bodyPr>
            <a:spAutoFit/>
          </a:bodyPr>
          <a:lstStyle/>
          <a:p>
            <a:pPr algn="ctr" eaLnBrk="1" hangingPunct="1">
              <a:spcBef>
                <a:spcPct val="50000"/>
              </a:spcBef>
            </a:pPr>
            <a:r>
              <a:rPr lang="fa-IR" sz="2800" b="1" dirty="0">
                <a:solidFill>
                  <a:srgbClr val="FF0000"/>
                </a:solidFill>
                <a:latin typeface="Verdana" pitchFamily="34" charset="0"/>
                <a:cs typeface="B Titr" pitchFamily="2" charset="-78"/>
              </a:rPr>
              <a:t>مصرف انرژي در برخي صنايع ايران در مقايسه با جهان</a:t>
            </a:r>
            <a:endParaRPr lang="en-US" sz="2800" b="1" dirty="0">
              <a:solidFill>
                <a:srgbClr val="FF0000"/>
              </a:solidFill>
              <a:latin typeface="Verdana" pitchFamily="34" charset="0"/>
              <a:cs typeface="B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iterate type="lt">
                                    <p:tmAbs val="75"/>
                                  </p:iterate>
                                  <p:childTnLst>
                                    <p:set>
                                      <p:cBhvr>
                                        <p:cTn id="6" dur="1" fill="hold">
                                          <p:stCondLst>
                                            <p:cond delay="74"/>
                                          </p:stCondLst>
                                        </p:cTn>
                                        <p:tgtEl>
                                          <p:spTgt spid="133221"/>
                                        </p:tgtEl>
                                        <p:attrNameLst>
                                          <p:attrName>style.visibility</p:attrName>
                                        </p:attrNameLst>
                                      </p:cBhvr>
                                      <p:to>
                                        <p:strVal val="visible"/>
                                      </p:to>
                                    </p:set>
                                  </p:childTnLst>
                                </p:cTn>
                              </p:par>
                            </p:childTnLst>
                          </p:cTn>
                        </p:par>
                        <p:par>
                          <p:cTn id="7" fill="hold" nodeType="afterGroup">
                            <p:stCondLst>
                              <p:cond delay="2925"/>
                            </p:stCondLst>
                            <p:childTnLst>
                              <p:par>
                                <p:cTn id="8" presetID="1" presetClass="entr" presetSubtype="0" fill="hold" nodeType="afterEffect">
                                  <p:stCondLst>
                                    <p:cond delay="0"/>
                                  </p:stCondLst>
                                  <p:childTnLst>
                                    <p:set>
                                      <p:cBhvr>
                                        <p:cTn id="9" dur="1" fill="hold">
                                          <p:stCondLst>
                                            <p:cond delay="499"/>
                                          </p:stCondLst>
                                        </p:cTn>
                                        <p:tgtEl>
                                          <p:spTgt spid="133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1"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1"/>
          <p:cNvSpPr>
            <a:spLocks noChangeArrowheads="1"/>
          </p:cNvSpPr>
          <p:nvPr/>
        </p:nvSpPr>
        <p:spPr bwMode="auto">
          <a:xfrm>
            <a:off x="1143000" y="533400"/>
            <a:ext cx="7772400"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52413" algn="justLow" rtl="1" fontAlgn="base">
              <a:lnSpc>
                <a:spcPct val="150000"/>
              </a:lnSpc>
              <a:spcBef>
                <a:spcPct val="0"/>
              </a:spcBef>
              <a:spcAft>
                <a:spcPct val="0"/>
              </a:spcAft>
            </a:pPr>
            <a:r>
              <a:rPr kumimoji="0" lang="fa-IR" sz="2500"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مزاياي ديگري که مي‌توان براي هيدروکوپلينگ ها برشمرد، </a:t>
            </a:r>
            <a:br>
              <a:rPr kumimoji="0" lang="fa-IR" sz="2500"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br>
            <a:r>
              <a:rPr kumimoji="0" lang="fa-IR" sz="2500" b="1" i="0" u="none" strike="noStrike" cap="none" normalizeH="0" baseline="0" dirty="0" smtClean="0">
                <a:ln>
                  <a:noFill/>
                </a:ln>
                <a:solidFill>
                  <a:srgbClr val="0000FF"/>
                </a:solidFill>
                <a:effectLst/>
                <a:latin typeface="Arial" pitchFamily="34" charset="0"/>
                <a:ea typeface="Times New Roman" pitchFamily="18" charset="0"/>
                <a:cs typeface="Nazanin" pitchFamily="2" charset="-78"/>
              </a:rPr>
              <a:t>عبارتند از:</a:t>
            </a:r>
          </a:p>
          <a:p>
            <a:pPr indent="252413" algn="justLow" rtl="1" fontAlgn="base">
              <a:lnSpc>
                <a:spcPct val="150000"/>
              </a:lnSpc>
              <a:spcBef>
                <a:spcPct val="0"/>
              </a:spcBef>
              <a:spcAft>
                <a:spcPct val="0"/>
              </a:spcAft>
              <a:buFont typeface="Arial" pitchFamily="34" charset="0"/>
              <a:buChar char="•"/>
            </a:pPr>
            <a:r>
              <a:rPr kumimoji="0" lang="fa-IR" sz="25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به علت کنترل دبي از طريق تغيير دور، شير کنترل حذف مي‌شود.</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به دليل انتقال قدرت از طريق روغن، شوک هاي ناگهاني که به پمپ وارد مي‌شود، دمپ مي‌شود.</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هزينه تعميرات و نگهداري پمپ ها و والوها کاهش مي‌يابد.</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به علت مکانيکي بودن سيستم هيدروکوپلينگ ها، خاصيت هارمونيک زائي ندارند.</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Char char="•"/>
              <a:tabLst/>
            </a:pPr>
            <a:r>
              <a:rPr kumimoji="0" lang="fa-IR" sz="2500" b="0"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جهت کنترل دور موتورهاي 6 کيلوولت، هيدروکوپلينگ ها در مقايسه با درايوها از قابليت اطمينان بالاتري برخوردار هستند.</a:t>
            </a:r>
            <a:endParaRPr kumimoji="0" lang="fa-IR"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9009">
                                            <p:txEl>
                                              <p:pRg st="0" end="0"/>
                                            </p:txEl>
                                          </p:spTgt>
                                        </p:tgtEl>
                                        <p:attrNameLst>
                                          <p:attrName>style.visibility</p:attrName>
                                        </p:attrNameLst>
                                      </p:cBhvr>
                                      <p:to>
                                        <p:strVal val="visible"/>
                                      </p:to>
                                    </p:set>
                                    <p:anim calcmode="lin" valueType="num">
                                      <p:cBhvr>
                                        <p:cTn id="7" dur="1000" fill="hold"/>
                                        <p:tgtEl>
                                          <p:spTgt spid="29900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9900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99009">
                                            <p:txEl>
                                              <p:pRg st="1" end="1"/>
                                            </p:txEl>
                                          </p:spTgt>
                                        </p:tgtEl>
                                        <p:attrNameLst>
                                          <p:attrName>style.visibility</p:attrName>
                                        </p:attrNameLst>
                                      </p:cBhvr>
                                      <p:to>
                                        <p:strVal val="visible"/>
                                      </p:to>
                                    </p:set>
                                    <p:anim calcmode="lin" valueType="num">
                                      <p:cBhvr>
                                        <p:cTn id="13" dur="1000" fill="hold"/>
                                        <p:tgtEl>
                                          <p:spTgt spid="299009">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29900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990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299009">
                                            <p:txEl>
                                              <p:pRg st="2" end="2"/>
                                            </p:txEl>
                                          </p:spTgt>
                                        </p:tgtEl>
                                        <p:attrNameLst>
                                          <p:attrName>style.visibility</p:attrName>
                                        </p:attrNameLst>
                                      </p:cBhvr>
                                      <p:to>
                                        <p:strVal val="visible"/>
                                      </p:to>
                                    </p:set>
                                    <p:anim calcmode="lin" valueType="num">
                                      <p:cBhvr>
                                        <p:cTn id="20" dur="1000" fill="hold"/>
                                        <p:tgtEl>
                                          <p:spTgt spid="299009">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29900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990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299009">
                                            <p:txEl>
                                              <p:pRg st="3" end="3"/>
                                            </p:txEl>
                                          </p:spTgt>
                                        </p:tgtEl>
                                        <p:attrNameLst>
                                          <p:attrName>style.visibility</p:attrName>
                                        </p:attrNameLst>
                                      </p:cBhvr>
                                      <p:to>
                                        <p:strVal val="visible"/>
                                      </p:to>
                                    </p:set>
                                    <p:anim calcmode="lin" valueType="num">
                                      <p:cBhvr>
                                        <p:cTn id="27" dur="1000" fill="hold"/>
                                        <p:tgtEl>
                                          <p:spTgt spid="299009">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29900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9900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99009">
                                            <p:txEl>
                                              <p:pRg st="4" end="4"/>
                                            </p:txEl>
                                          </p:spTgt>
                                        </p:tgtEl>
                                        <p:attrNameLst>
                                          <p:attrName>style.visibility</p:attrName>
                                        </p:attrNameLst>
                                      </p:cBhvr>
                                      <p:to>
                                        <p:strVal val="visible"/>
                                      </p:to>
                                    </p:set>
                                    <p:anim calcmode="lin" valueType="num">
                                      <p:cBhvr>
                                        <p:cTn id="34" dur="1000" fill="hold"/>
                                        <p:tgtEl>
                                          <p:spTgt spid="299009">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29900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9900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299009">
                                            <p:txEl>
                                              <p:pRg st="5" end="5"/>
                                            </p:txEl>
                                          </p:spTgt>
                                        </p:tgtEl>
                                        <p:attrNameLst>
                                          <p:attrName>style.visibility</p:attrName>
                                        </p:attrNameLst>
                                      </p:cBhvr>
                                      <p:to>
                                        <p:strVal val="visible"/>
                                      </p:to>
                                    </p:set>
                                    <p:anim calcmode="lin" valueType="num">
                                      <p:cBhvr>
                                        <p:cTn id="41" dur="1000" fill="hold"/>
                                        <p:tgtEl>
                                          <p:spTgt spid="299009">
                                            <p:txEl>
                                              <p:pRg st="5" end="5"/>
                                            </p:txEl>
                                          </p:spTgt>
                                        </p:tgtEl>
                                        <p:attrNameLst>
                                          <p:attrName>ppt_x</p:attrName>
                                        </p:attrNameLst>
                                      </p:cBhvr>
                                      <p:tavLst>
                                        <p:tav tm="0">
                                          <p:val>
                                            <p:strVal val="#ppt_x-.2"/>
                                          </p:val>
                                        </p:tav>
                                        <p:tav tm="100000">
                                          <p:val>
                                            <p:strVal val="#ppt_x"/>
                                          </p:val>
                                        </p:tav>
                                      </p:tavLst>
                                    </p:anim>
                                    <p:anim calcmode="lin" valueType="num">
                                      <p:cBhvr>
                                        <p:cTn id="42" dur="1000" fill="hold"/>
                                        <p:tgtEl>
                                          <p:spTgt spid="29900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990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199" y="1981199"/>
          <a:ext cx="7772401" cy="3505202"/>
        </p:xfrm>
        <a:graphic>
          <a:graphicData uri="http://schemas.openxmlformats.org/drawingml/2006/table">
            <a:tbl>
              <a:tblPr rtl="1"/>
              <a:tblGrid>
                <a:gridCol w="1085850"/>
                <a:gridCol w="2019300"/>
                <a:gridCol w="1695450"/>
                <a:gridCol w="1781175"/>
                <a:gridCol w="1190626"/>
              </a:tblGrid>
              <a:tr h="1371600">
                <a:tc>
                  <a:txBody>
                    <a:bodyPr/>
                    <a:lstStyle/>
                    <a:p>
                      <a:pPr algn="ctr" rtl="1">
                        <a:lnSpc>
                          <a:spcPct val="115000"/>
                        </a:lnSpc>
                        <a:spcAft>
                          <a:spcPts val="0"/>
                        </a:spcAft>
                      </a:pPr>
                      <a:r>
                        <a:rPr lang="fa-IR" sz="1600" b="1" dirty="0" smtClean="0">
                          <a:latin typeface="Calibri"/>
                          <a:ea typeface="Calibri"/>
                          <a:cs typeface="B Nazanin"/>
                        </a:rPr>
                        <a:t>مجموعه</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dirty="0">
                          <a:latin typeface="Calibri"/>
                          <a:ea typeface="Calibri"/>
                          <a:cs typeface="B Nazanin"/>
                        </a:rPr>
                        <a:t>صرفه جویی انرژی سالیانه </a:t>
                      </a:r>
                      <a:endParaRPr lang="en-US" sz="1400" dirty="0">
                        <a:latin typeface="Calibri"/>
                        <a:ea typeface="Calibri"/>
                        <a:cs typeface="Arial"/>
                      </a:endParaRPr>
                    </a:p>
                    <a:p>
                      <a:pPr algn="ctr" rtl="1">
                        <a:lnSpc>
                          <a:spcPct val="115000"/>
                        </a:lnSpc>
                        <a:spcAft>
                          <a:spcPts val="0"/>
                        </a:spcAft>
                      </a:pPr>
                      <a:r>
                        <a:rPr lang="fa-IR" sz="1600" b="1" dirty="0">
                          <a:latin typeface="Calibri"/>
                          <a:ea typeface="Calibri"/>
                          <a:cs typeface="B Nazanin"/>
                        </a:rPr>
                        <a:t>(کیلووات ساعت)</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dirty="0">
                          <a:latin typeface="Calibri"/>
                          <a:ea typeface="Calibri"/>
                          <a:cs typeface="B Nazanin"/>
                        </a:rPr>
                        <a:t>صرفه جویی هزینه سالیانه (ریال)</a:t>
                      </a:r>
                      <a:endParaRPr lang="en-US" sz="1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هزینه سرمایه گذاری (ریال)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زمان بازگشت سرمایه (سال)</a:t>
                      </a:r>
                      <a:endParaRPr lang="en-US" sz="1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66801">
                <a:tc>
                  <a:txBody>
                    <a:bodyPr/>
                    <a:lstStyle/>
                    <a:p>
                      <a:pPr algn="ctr" rtl="1">
                        <a:lnSpc>
                          <a:spcPct val="115000"/>
                        </a:lnSpc>
                        <a:spcAft>
                          <a:spcPts val="0"/>
                        </a:spcAft>
                      </a:pPr>
                      <a:r>
                        <a:rPr lang="fa-IR" sz="1800" b="1" dirty="0" smtClean="0">
                          <a:latin typeface="Calibri"/>
                          <a:ea typeface="Calibri"/>
                          <a:cs typeface="B Nazanin"/>
                        </a:rPr>
                        <a:t>نیروگاه</a:t>
                      </a:r>
                      <a:r>
                        <a:rPr lang="en-US" sz="1800" b="1" baseline="0" dirty="0" smtClean="0">
                          <a:latin typeface="Calibri"/>
                          <a:ea typeface="Calibri"/>
                          <a:cs typeface="B Nazanin"/>
                        </a:rPr>
                        <a:t> </a:t>
                      </a:r>
                      <a:r>
                        <a:rPr lang="fa-IR" sz="1800" b="1" baseline="0" dirty="0" smtClean="0">
                          <a:latin typeface="Calibri"/>
                          <a:ea typeface="Calibri"/>
                          <a:cs typeface="B Nazanin"/>
                        </a:rPr>
                        <a:t> 1</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latin typeface="Calibri"/>
                          <a:ea typeface="Calibri"/>
                          <a:cs typeface="B Nazanin"/>
                        </a:rPr>
                        <a:t>4,200,000</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latin typeface="Calibri"/>
                          <a:ea typeface="Calibri"/>
                          <a:cs typeface="B Nazanin"/>
                        </a:rPr>
                        <a:t>3,500,000,000</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latin typeface="Calibri"/>
                          <a:ea typeface="Calibri"/>
                          <a:cs typeface="B Nazanin"/>
                        </a:rPr>
                        <a:t>20,000,000,000</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latin typeface="Calibri"/>
                          <a:ea typeface="Calibri"/>
                          <a:cs typeface="B Nazanin"/>
                        </a:rPr>
                        <a:t>5.7</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1">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600" b="1" dirty="0" smtClean="0">
                          <a:latin typeface="Calibri"/>
                          <a:ea typeface="Calibri"/>
                          <a:cs typeface="B Nazanin"/>
                        </a:rPr>
                        <a:t>نیروگاه</a:t>
                      </a:r>
                      <a:r>
                        <a:rPr lang="en-US" sz="1600" b="1" baseline="0" dirty="0" smtClean="0">
                          <a:latin typeface="Calibri"/>
                          <a:ea typeface="Calibri"/>
                          <a:cs typeface="B Nazanin"/>
                        </a:rPr>
                        <a:t> </a:t>
                      </a:r>
                      <a:r>
                        <a:rPr lang="fa-IR" sz="1600" b="1" baseline="0" dirty="0" smtClean="0">
                          <a:latin typeface="Calibri"/>
                          <a:ea typeface="Calibri"/>
                          <a:cs typeface="B Nazanin"/>
                        </a:rPr>
                        <a:t> 2</a:t>
                      </a:r>
                      <a:endParaRPr lang="en-US" sz="1400" dirty="0" smtClean="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1,750,000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kumimoji="0" lang="en-US" sz="2000" b="1" kern="1200" dirty="0" smtClean="0">
                          <a:solidFill>
                            <a:schemeClr val="tx1"/>
                          </a:solidFill>
                          <a:latin typeface="Calibri"/>
                          <a:ea typeface="Calibri"/>
                          <a:cs typeface="B Nazanin"/>
                        </a:rPr>
                        <a:t>1,500,000,000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6,500,000,000</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kumimoji="0" lang="en-US" sz="2000" b="1" kern="1200" dirty="0" smtClean="0">
                          <a:solidFill>
                            <a:schemeClr val="tx1"/>
                          </a:solidFill>
                          <a:latin typeface="Calibri"/>
                          <a:ea typeface="Calibri"/>
                          <a:cs typeface="B Nazanin"/>
                        </a:rPr>
                        <a:t>4.3</a:t>
                      </a:r>
                      <a:endParaRPr kumimoji="0" lang="en-US" sz="2000" b="1" kern="1200" dirty="0">
                        <a:solidFill>
                          <a:schemeClr val="tx1"/>
                        </a:solidFill>
                        <a:latin typeface="Calibri"/>
                        <a:ea typeface="Calibri"/>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762000" y="381000"/>
            <a:ext cx="8229600" cy="1331134"/>
          </a:xfrm>
          <a:prstGeom prst="rect">
            <a:avLst/>
          </a:prstGeom>
          <a:noFill/>
          <a:ln w="9525">
            <a:noFill/>
            <a:miter lim="800000"/>
            <a:headEnd/>
            <a:tailEnd/>
          </a:ln>
          <a:effectLst/>
        </p:spPr>
        <p:txBody>
          <a:bodyPr vert="horz" wrap="square" lIns="91440" tIns="45720" rIns="91440" bIns="45720" rtlCol="0" anchor="ctr">
            <a:spAutoFit/>
          </a:bodyPr>
          <a:lstStyle/>
          <a:p>
            <a:pPr algn="ctr" rtl="1">
              <a:lnSpc>
                <a:spcPct val="150000"/>
              </a:lnSpc>
            </a:pPr>
            <a:r>
              <a:rPr lang="fa-IR" sz="2800" b="1" dirty="0" smtClean="0">
                <a:solidFill>
                  <a:srgbClr val="FF0000"/>
                </a:solidFill>
                <a:cs typeface="B Nazanin" pitchFamily="2" charset="-78"/>
              </a:rPr>
              <a:t>نمونه بررسی های انجام گرفته جهت استفاده از </a:t>
            </a:r>
          </a:p>
          <a:p>
            <a:pPr algn="ctr" rtl="1">
              <a:lnSpc>
                <a:spcPct val="150000"/>
              </a:lnSpc>
            </a:pPr>
            <a:r>
              <a:rPr lang="fa-IR" sz="2800" b="1" dirty="0" smtClean="0">
                <a:solidFill>
                  <a:srgbClr val="FF0000"/>
                </a:solidFill>
                <a:cs typeface="B Nazanin" pitchFamily="2" charset="-78"/>
              </a:rPr>
              <a:t>کوپلینگ هیدرولیک</a:t>
            </a:r>
            <a:endParaRPr lang="fa-IR" sz="2800" b="1" dirty="0">
              <a:solidFill>
                <a:srgbClr val="FF0000"/>
              </a:solidFill>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7225"/>
            <a:ext cx="7498080" cy="584775"/>
          </a:xfrm>
          <a:noFill/>
          <a:ln w="9525">
            <a:noFill/>
            <a:miter lim="800000"/>
            <a:headEnd/>
            <a:tailEnd/>
          </a:ln>
          <a:effectLst/>
        </p:spPr>
        <p:txBody>
          <a:bodyPr anchor="ctr">
            <a:spAutoFit/>
          </a:bodyPr>
          <a:lstStyle/>
          <a:p>
            <a:pPr algn="ctr">
              <a:spcBef>
                <a:spcPct val="50000"/>
              </a:spcBef>
            </a:pPr>
            <a:r>
              <a:rPr lang="fa-IR" sz="3200" b="1" dirty="0" smtClean="0">
                <a:solidFill>
                  <a:srgbClr val="FF0000"/>
                </a:solidFill>
                <a:effectLst/>
                <a:latin typeface="+mn-lt"/>
                <a:ea typeface="+mn-ea"/>
                <a:cs typeface="B Nazanin" pitchFamily="2" charset="-78"/>
              </a:rPr>
              <a:t>مقایسه حالت های مختلف کنترل فنها</a:t>
            </a:r>
            <a:endParaRPr lang="fa-IR" sz="3200" b="1" dirty="0">
              <a:solidFill>
                <a:srgbClr val="FF0000"/>
              </a:solidFill>
              <a:effectLst/>
              <a:latin typeface="+mn-lt"/>
              <a:ea typeface="+mn-ea"/>
              <a:cs typeface="B Nazanin" pitchFamily="2" charset="-78"/>
            </a:endParaRPr>
          </a:p>
        </p:txBody>
      </p:sp>
      <p:pic>
        <p:nvPicPr>
          <p:cNvPr id="4" name="Picture 3"/>
          <p:cNvPicPr/>
          <p:nvPr/>
        </p:nvPicPr>
        <p:blipFill>
          <a:blip r:embed="rId2" cstate="print"/>
          <a:srcRect/>
          <a:stretch>
            <a:fillRect/>
          </a:stretch>
        </p:blipFill>
        <p:spPr bwMode="auto">
          <a:xfrm>
            <a:off x="1981200" y="914400"/>
            <a:ext cx="6019800" cy="54102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19200" y="1981200"/>
            <a:ext cx="7620000" cy="1752600"/>
          </a:xfrm>
          <a:prstGeom prst="rect">
            <a:avLst/>
          </a:prstGeom>
          <a:solidFill>
            <a:schemeClr val="accent4">
              <a:lumMod val="40000"/>
              <a:lumOff val="60000"/>
            </a:schemeClr>
          </a:solidFill>
          <a:ln>
            <a:solidFill>
              <a:schemeClr val="accent4">
                <a:lumMod val="50000"/>
              </a:schemeClr>
            </a:solidFill>
          </a:ln>
        </p:spPr>
        <p:txBody>
          <a:bodyPr vert="horz" lIns="91440" tIns="45720" rIns="91440" bIns="45720" rtlCol="0" anchor="ctr">
            <a:normAutofit/>
          </a:bodyPr>
          <a:lstStyle/>
          <a:p>
            <a:pPr lvl="0" algn="ctr" rtl="1">
              <a:spcBef>
                <a:spcPct val="0"/>
              </a:spcBef>
            </a:pPr>
            <a:r>
              <a:rPr lang="fa-IR" sz="4800" b="1" dirty="0" smtClean="0">
                <a:solidFill>
                  <a:srgbClr val="FF0000"/>
                </a:solidFill>
                <a:cs typeface="B Nazanin" pitchFamily="2" charset="-78"/>
              </a:rPr>
              <a:t>4) كاركرد ترانسفورماتورها</a:t>
            </a:r>
            <a:endParaRPr kumimoji="0" lang="en-US" sz="4800" b="1"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533400"/>
            <a:ext cx="7848600" cy="646331"/>
          </a:xfrm>
          <a:noFill/>
          <a:ln w="9525">
            <a:noFill/>
            <a:miter lim="800000"/>
            <a:headEnd/>
            <a:tailEnd/>
          </a:ln>
          <a:effectLst/>
        </p:spPr>
        <p:txBody>
          <a:bodyPr wrap="square">
            <a:spAutoFit/>
          </a:bodyPr>
          <a:lstStyle/>
          <a:p>
            <a:pPr algn="ctr">
              <a:spcBef>
                <a:spcPct val="50000"/>
              </a:spcBef>
            </a:pPr>
            <a:r>
              <a:rPr lang="fa-IR" sz="3600" b="1" dirty="0" smtClean="0">
                <a:solidFill>
                  <a:srgbClr val="FF0000"/>
                </a:solidFill>
                <a:effectLst/>
                <a:latin typeface="+mn-lt"/>
                <a:ea typeface="+mn-ea"/>
                <a:cs typeface="B Nazanin" pitchFamily="2" charset="-78"/>
              </a:rPr>
              <a:t>محاسبه تلفات ترانسفورمرها</a:t>
            </a:r>
            <a:endParaRPr lang="en-US" sz="3600" b="1" dirty="0" smtClean="0">
              <a:solidFill>
                <a:srgbClr val="FF0000"/>
              </a:solidFill>
              <a:effectLst/>
              <a:latin typeface="+mn-lt"/>
              <a:ea typeface="+mn-ea"/>
              <a:cs typeface="B Nazanin" pitchFamily="2" charset="-78"/>
            </a:endParaRPr>
          </a:p>
        </p:txBody>
      </p:sp>
      <p:sp>
        <p:nvSpPr>
          <p:cNvPr id="30723" name="Rectangle 3"/>
          <p:cNvSpPr>
            <a:spLocks noGrp="1" noChangeArrowheads="1"/>
          </p:cNvSpPr>
          <p:nvPr>
            <p:ph idx="1"/>
          </p:nvPr>
        </p:nvSpPr>
        <p:spPr>
          <a:xfrm>
            <a:off x="1066800" y="1524000"/>
            <a:ext cx="7924800" cy="4038600"/>
          </a:xfrm>
        </p:spPr>
        <p:txBody>
          <a:bodyPr/>
          <a:lstStyle/>
          <a:p>
            <a:pPr marL="609600" indent="-609600" algn="l" rtl="0" eaLnBrk="1" hangingPunct="1">
              <a:buFontTx/>
              <a:buAutoNum type="arabicPeriod"/>
            </a:pPr>
            <a:r>
              <a:rPr lang="en-US" dirty="0" smtClean="0"/>
              <a:t>Load loss (or copper loss)</a:t>
            </a:r>
          </a:p>
          <a:p>
            <a:pPr marL="609600" indent="-609600" algn="l" rtl="0" eaLnBrk="1" hangingPunct="1">
              <a:buFontTx/>
              <a:buAutoNum type="arabicPeriod"/>
            </a:pPr>
            <a:r>
              <a:rPr lang="en-US" dirty="0" smtClean="0"/>
              <a:t>No load loss (or iron loss)</a:t>
            </a:r>
          </a:p>
          <a:p>
            <a:pPr marL="609600" indent="-609600" eaLnBrk="1" hangingPunct="1">
              <a:buFontTx/>
              <a:buAutoNum type="arabicPeriod"/>
            </a:pPr>
            <a:endParaRPr lang="en-US" dirty="0" smtClean="0"/>
          </a:p>
          <a:p>
            <a:pPr marL="609600" indent="-609600" algn="just" eaLnBrk="1" hangingPunct="1">
              <a:buNone/>
            </a:pPr>
            <a:r>
              <a:rPr lang="en-US" dirty="0" smtClean="0">
                <a:cs typeface="Arial" pitchFamily="34" charset="0"/>
              </a:rPr>
              <a:t>The total transformer loss, P</a:t>
            </a:r>
            <a:r>
              <a:rPr lang="en-US" baseline="-30000" dirty="0" smtClean="0">
                <a:cs typeface="Arial" pitchFamily="34" charset="0"/>
              </a:rPr>
              <a:t>TOTAL</a:t>
            </a:r>
            <a:r>
              <a:rPr lang="en-US" dirty="0" smtClean="0">
                <a:cs typeface="Arial" pitchFamily="34" charset="0"/>
              </a:rPr>
              <a:t>, at any load level can then be calculated from: </a:t>
            </a:r>
          </a:p>
          <a:p>
            <a:pPr marL="609600" indent="-609600" eaLnBrk="1" hangingPunct="1">
              <a:buNone/>
            </a:pPr>
            <a:endParaRPr lang="en-US" dirty="0" smtClean="0">
              <a:cs typeface="Times New Roman" pitchFamily="18" charset="0"/>
            </a:endParaRPr>
          </a:p>
          <a:p>
            <a:pPr marL="609600" indent="-609600" algn="ctr">
              <a:buFontTx/>
              <a:buNone/>
            </a:pPr>
            <a:r>
              <a:rPr lang="en-US" dirty="0" smtClean="0">
                <a:cs typeface="Arial" pitchFamily="34" charset="0"/>
              </a:rPr>
              <a:t> </a:t>
            </a:r>
            <a:r>
              <a:rPr lang="en-US" b="1" dirty="0" smtClean="0">
                <a:cs typeface="Arial" pitchFamily="34" charset="0"/>
              </a:rPr>
              <a:t>P</a:t>
            </a:r>
            <a:r>
              <a:rPr lang="en-US" b="1" baseline="-30000" dirty="0" smtClean="0">
                <a:cs typeface="Arial" pitchFamily="34" charset="0"/>
              </a:rPr>
              <a:t>TOTAL</a:t>
            </a:r>
            <a:r>
              <a:rPr lang="en-US" b="1" dirty="0" smtClean="0">
                <a:cs typeface="Arial" pitchFamily="34" charset="0"/>
              </a:rPr>
              <a:t> = P</a:t>
            </a:r>
            <a:r>
              <a:rPr lang="en-US" b="1" baseline="-30000" dirty="0" smtClean="0">
                <a:cs typeface="Arial" pitchFamily="34" charset="0"/>
              </a:rPr>
              <a:t>NO-LOAD</a:t>
            </a:r>
            <a:r>
              <a:rPr lang="en-US" b="1" dirty="0" smtClean="0">
                <a:cs typeface="Arial" pitchFamily="34" charset="0"/>
              </a:rPr>
              <a:t>+ (% Load)</a:t>
            </a:r>
            <a:r>
              <a:rPr lang="en-US" b="1" baseline="30000" dirty="0" smtClean="0">
                <a:cs typeface="Arial" pitchFamily="34" charset="0"/>
              </a:rPr>
              <a:t>2</a:t>
            </a:r>
            <a:r>
              <a:rPr lang="en-US" b="1" dirty="0" smtClean="0">
                <a:cs typeface="Arial" pitchFamily="34" charset="0"/>
              </a:rPr>
              <a:t> x P</a:t>
            </a:r>
            <a:r>
              <a:rPr lang="en-US" b="1" baseline="-30000" dirty="0" smtClean="0">
                <a:cs typeface="Arial" pitchFamily="34" charset="0"/>
              </a:rPr>
              <a:t>LOAD</a:t>
            </a:r>
            <a:endParaRPr lang="en-US" dirty="0" smtClean="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from="(-#ppt_w/2)" to="(#ppt_x)" calcmode="lin" valueType="num">
                                      <p:cBhvr>
                                        <p:cTn id="7" dur="600" fill="hold">
                                          <p:stCondLst>
                                            <p:cond delay="0"/>
                                          </p:stCondLst>
                                        </p:cTn>
                                        <p:tgtEl>
                                          <p:spTgt spid="30722"/>
                                        </p:tgtEl>
                                        <p:attrNameLst>
                                          <p:attrName>ppt_x</p:attrName>
                                        </p:attrNameLst>
                                      </p:cBhvr>
                                    </p:anim>
                                    <p:anim from="0" to="-1.0" calcmode="lin" valueType="num">
                                      <p:cBhvr>
                                        <p:cTn id="8" dur="200" decel="50000" autoRev="1" fill="hold">
                                          <p:stCondLst>
                                            <p:cond delay="600"/>
                                          </p:stCondLst>
                                        </p:cTn>
                                        <p:tgtEl>
                                          <p:spTgt spid="30722"/>
                                        </p:tgtEl>
                                        <p:attrNameLst>
                                          <p:attrName>xshear</p:attrName>
                                        </p:attrNameLst>
                                      </p:cBhvr>
                                    </p:anim>
                                    <p:animScale>
                                      <p:cBhvr>
                                        <p:cTn id="9" dur="200" decel="100000" autoRev="1" fill="hold">
                                          <p:stCondLst>
                                            <p:cond delay="600"/>
                                          </p:stCondLst>
                                        </p:cTn>
                                        <p:tgtEl>
                                          <p:spTgt spid="30722"/>
                                        </p:tgtEl>
                                      </p:cBhvr>
                                      <p:from x="100000" y="100000"/>
                                      <p:to x="80000" y="100000"/>
                                    </p:animScale>
                                    <p:anim by="(#ppt_h/3+#ppt_w*0.1)" calcmode="lin" valueType="num">
                                      <p:cBhvr additive="sum">
                                        <p:cTn id="10" dur="200" decel="100000" autoRev="1" fill="hold">
                                          <p:stCondLst>
                                            <p:cond delay="600"/>
                                          </p:stCondLst>
                                        </p:cTn>
                                        <p:tgtEl>
                                          <p:spTgt spid="30722"/>
                                        </p:tgtEl>
                                        <p:attrNameLst>
                                          <p:attrName>ppt_x</p:attrName>
                                        </p:attrNameLst>
                                      </p:cBhvr>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1000"/>
                                        <p:tgtEl>
                                          <p:spTgt spid="30723">
                                            <p:txEl>
                                              <p:pRg st="0" end="0"/>
                                            </p:txEl>
                                          </p:spTgt>
                                        </p:tgtEl>
                                      </p:cBhvr>
                                    </p:animEffect>
                                    <p:anim calcmode="lin" valueType="num">
                                      <p:cBhvr>
                                        <p:cTn id="15"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0723">
                                            <p:txEl>
                                              <p:pRg st="1" end="1"/>
                                            </p:txEl>
                                          </p:spTgt>
                                        </p:tgtEl>
                                        <p:attrNameLst>
                                          <p:attrName>style.visibility</p:attrName>
                                        </p:attrNameLst>
                                      </p:cBhvr>
                                      <p:to>
                                        <p:strVal val="visible"/>
                                      </p:to>
                                    </p:set>
                                    <p:animEffect transition="in" filter="fade">
                                      <p:cBhvr>
                                        <p:cTn id="21" dur="1000"/>
                                        <p:tgtEl>
                                          <p:spTgt spid="30723">
                                            <p:txEl>
                                              <p:pRg st="1" end="1"/>
                                            </p:txEl>
                                          </p:spTgt>
                                        </p:tgtEl>
                                      </p:cBhvr>
                                    </p:animEffect>
                                    <p:anim calcmode="lin" valueType="num">
                                      <p:cBhvr>
                                        <p:cTn id="22"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072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0723">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072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072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0723">
                                            <p:txEl>
                                              <p:pRg st="5" end="5"/>
                                            </p:txEl>
                                          </p:spTgt>
                                        </p:tgtEl>
                                        <p:attrNameLst>
                                          <p:attrName>style.visibility</p:attrName>
                                        </p:attrNameLst>
                                      </p:cBhvr>
                                      <p:to>
                                        <p:strVal val="visible"/>
                                      </p:to>
                                    </p:set>
                                    <p:animEffect transition="in" filter="fade">
                                      <p:cBhvr>
                                        <p:cTn id="36" dur="1000"/>
                                        <p:tgtEl>
                                          <p:spTgt spid="30723">
                                            <p:txEl>
                                              <p:pRg st="5" end="5"/>
                                            </p:txEl>
                                          </p:spTgt>
                                        </p:tgtEl>
                                      </p:cBhvr>
                                    </p:animEffect>
                                    <p:anim calcmode="lin" valueType="num">
                                      <p:cBhvr>
                                        <p:cTn id="37"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0723">
                                            <p:txEl>
                                              <p:pRg st="5" end="5"/>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072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a:spLocks noGrp="1" noChangeArrowheads="1"/>
          </p:cNvSpPr>
          <p:nvPr>
            <p:ph type="title"/>
          </p:nvPr>
        </p:nvSpPr>
        <p:spPr>
          <a:xfrm>
            <a:off x="1143000" y="76200"/>
            <a:ext cx="7848600" cy="2057400"/>
          </a:xfrm>
          <a:noFill/>
        </p:spPr>
        <p:txBody>
          <a:bodyPr>
            <a:normAutofit fontScale="90000"/>
          </a:bodyPr>
          <a:lstStyle/>
          <a:p>
            <a:pPr algn="l" eaLnBrk="1" hangingPunct="1"/>
            <a:r>
              <a:rPr lang="en-US" sz="3200" b="1" dirty="0" smtClean="0">
                <a:solidFill>
                  <a:schemeClr val="tx1"/>
                </a:solidFill>
                <a:effectLst/>
                <a:cs typeface="Arial" pitchFamily="34" charset="0"/>
              </a:rPr>
              <a:t>Case Example</a:t>
            </a:r>
            <a:r>
              <a:rPr lang="en-US" sz="1800" b="1" dirty="0" smtClean="0">
                <a:solidFill>
                  <a:schemeClr val="tx1"/>
                </a:solidFill>
                <a:effectLst/>
                <a:cs typeface="Arial" pitchFamily="34" charset="0"/>
              </a:rPr>
              <a:t>:</a:t>
            </a:r>
            <a:r>
              <a:rPr lang="en-US" sz="1800" b="1" dirty="0" smtClean="0">
                <a:solidFill>
                  <a:srgbClr val="FF0000"/>
                </a:solidFill>
                <a:effectLst/>
                <a:cs typeface="Arial" pitchFamily="34" charset="0"/>
              </a:rPr>
              <a:t/>
            </a:r>
            <a:br>
              <a:rPr lang="en-US" sz="1800" b="1" dirty="0" smtClean="0">
                <a:solidFill>
                  <a:srgbClr val="FF0000"/>
                </a:solidFill>
                <a:effectLst/>
                <a:cs typeface="Arial" pitchFamily="34" charset="0"/>
              </a:rPr>
            </a:br>
            <a:r>
              <a:rPr lang="en-US" sz="1800" b="1" dirty="0" smtClean="0">
                <a:solidFill>
                  <a:srgbClr val="FF0000"/>
                </a:solidFill>
                <a:effectLst/>
                <a:cs typeface="Arial" pitchFamily="34" charset="0"/>
              </a:rPr>
              <a:t/>
            </a:r>
            <a:br>
              <a:rPr lang="en-US" sz="1800" b="1" dirty="0" smtClean="0">
                <a:solidFill>
                  <a:srgbClr val="FF0000"/>
                </a:solidFill>
                <a:effectLst/>
                <a:cs typeface="Arial" pitchFamily="34" charset="0"/>
              </a:rPr>
            </a:br>
            <a:r>
              <a:rPr lang="en-US" sz="2000" b="1" dirty="0" smtClean="0">
                <a:solidFill>
                  <a:srgbClr val="FF0000"/>
                </a:solidFill>
                <a:effectLst/>
                <a:cs typeface="Arial" pitchFamily="34" charset="0"/>
              </a:rPr>
              <a:t>For a load of 1500 KVA the plant has installed three numbers of 1000 KVA transformers. The No load loss is 2.8 KW and the full load loss 11.88 KW. Estimate the total loss with 3 transformers in operation and 2 transformers in operation</a:t>
            </a:r>
            <a:r>
              <a:rPr lang="en-US" sz="1800" b="1" dirty="0" smtClean="0">
                <a:solidFill>
                  <a:srgbClr val="FF0000"/>
                </a:solidFill>
                <a:effectLst/>
                <a:cs typeface="Arial" pitchFamily="34" charset="0"/>
              </a:rPr>
              <a:t>. </a:t>
            </a:r>
            <a:r>
              <a:rPr lang="en-US" sz="1800" b="1" dirty="0" smtClean="0">
                <a:solidFill>
                  <a:srgbClr val="FF0000"/>
                </a:solidFill>
                <a:effectLst/>
                <a:cs typeface="Times New Roman" pitchFamily="18" charset="0"/>
              </a:rPr>
              <a:t/>
            </a:r>
            <a:br>
              <a:rPr lang="en-US" sz="1800" b="1" dirty="0" smtClean="0">
                <a:solidFill>
                  <a:srgbClr val="FF0000"/>
                </a:solidFill>
                <a:effectLst/>
                <a:cs typeface="Times New Roman" pitchFamily="18" charset="0"/>
              </a:rPr>
            </a:br>
            <a:endParaRPr lang="en-US" sz="1800" b="1" dirty="0" smtClean="0">
              <a:solidFill>
                <a:srgbClr val="FF0000"/>
              </a:solidFill>
              <a:effectLst/>
              <a:cs typeface="Arial" pitchFamily="34" charset="0"/>
            </a:endParaRPr>
          </a:p>
        </p:txBody>
      </p:sp>
      <p:sp>
        <p:nvSpPr>
          <p:cNvPr id="3" name="Text Box 4"/>
          <p:cNvSpPr txBox="1">
            <a:spLocks noChangeArrowheads="1"/>
          </p:cNvSpPr>
          <p:nvPr/>
        </p:nvSpPr>
        <p:spPr>
          <a:xfrm>
            <a:off x="1295400" y="2133600"/>
            <a:ext cx="7391400" cy="4267200"/>
          </a:xfrm>
          <a:prstGeom prst="rect">
            <a:avLst/>
          </a:prstGeom>
          <a:noFill/>
        </p:spPr>
        <p:txBody>
          <a:bodyPr anchor="ctr">
            <a:normAutofit fontScale="92500" lnSpcReduction="10000"/>
          </a:bodyPr>
          <a:lstStyle/>
          <a:p>
            <a:pPr lvl="0" rtl="1">
              <a:spcBef>
                <a:spcPct val="0"/>
              </a:spcBef>
            </a:pPr>
            <a:r>
              <a:rPr lang="en-US" dirty="0" smtClean="0">
                <a:solidFill>
                  <a:srgbClr val="0000FF"/>
                </a:solidFill>
                <a:cs typeface="Arial" pitchFamily="34" charset="0"/>
              </a:rPr>
              <a:t>a) 2 transformers in operation :</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No load loss                 =    2 x 2.8  =  5.6</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Load loss                      =    2 x </a:t>
            </a:r>
            <a:r>
              <a:rPr lang="en-US" u="sng" dirty="0" smtClean="0">
                <a:solidFill>
                  <a:srgbClr val="0000FF"/>
                </a:solidFill>
                <a:cs typeface="Arial" pitchFamily="34" charset="0"/>
              </a:rPr>
              <a:t>(750)</a:t>
            </a:r>
            <a:r>
              <a:rPr lang="en-US" baseline="30000" dirty="0" smtClean="0">
                <a:solidFill>
                  <a:srgbClr val="0000FF"/>
                </a:solidFill>
                <a:cs typeface="Arial" pitchFamily="34" charset="0"/>
              </a:rPr>
              <a:t>2  </a:t>
            </a:r>
            <a:r>
              <a:rPr lang="en-US" dirty="0" smtClean="0">
                <a:solidFill>
                  <a:srgbClr val="0000FF"/>
                </a:solidFill>
                <a:cs typeface="Arial" pitchFamily="34" charset="0"/>
              </a:rPr>
              <a:t>x 11.88</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(1000)</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      13.36 kW</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b="1" dirty="0" smtClean="0">
                <a:solidFill>
                  <a:srgbClr val="0000FF"/>
                </a:solidFill>
                <a:cs typeface="Arial" pitchFamily="34" charset="0"/>
              </a:rPr>
              <a:t>                      Total Loss                =    5.6 + 13.36 = 18.96         </a:t>
            </a:r>
            <a:r>
              <a:rPr lang="en-US" b="1" dirty="0" smtClean="0">
                <a:solidFill>
                  <a:srgbClr val="0000FF"/>
                </a:solidFill>
                <a:cs typeface="Times New Roman" pitchFamily="18" charset="0"/>
              </a:rPr>
              <a:t/>
            </a:r>
            <a:br>
              <a:rPr lang="en-US" b="1" dirty="0" smtClean="0">
                <a:solidFill>
                  <a:srgbClr val="0000FF"/>
                </a:solidFill>
                <a:cs typeface="Times New Roman" pitchFamily="18" charset="0"/>
              </a:rPr>
            </a:br>
            <a:r>
              <a:rPr lang="en-US" dirty="0" smtClean="0">
                <a:solidFill>
                  <a:srgbClr val="0000FF"/>
                </a:solidFill>
                <a:cs typeface="Arial" pitchFamily="34" charset="0"/>
              </a:rPr>
              <a:t> </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b) 3 transformers in operation :</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No load loss                 =  3 x 2.8 = 8.4 KW</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Load loss                     =  3 x</a:t>
            </a:r>
            <a:r>
              <a:rPr lang="en-US" u="sng" dirty="0" smtClean="0">
                <a:solidFill>
                  <a:srgbClr val="0000FF"/>
                </a:solidFill>
                <a:cs typeface="Arial" pitchFamily="34" charset="0"/>
              </a:rPr>
              <a:t> (500)</a:t>
            </a:r>
            <a:r>
              <a:rPr lang="en-US" baseline="30000" dirty="0" smtClean="0">
                <a:solidFill>
                  <a:srgbClr val="0000FF"/>
                </a:solidFill>
                <a:cs typeface="Arial" pitchFamily="34" charset="0"/>
              </a:rPr>
              <a:t>2</a:t>
            </a:r>
            <a:r>
              <a:rPr lang="en-US" dirty="0" smtClean="0">
                <a:solidFill>
                  <a:srgbClr val="0000FF"/>
                </a:solidFill>
                <a:cs typeface="Arial" pitchFamily="34" charset="0"/>
              </a:rPr>
              <a:t> x 11.88  =  8.91 KW</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(1000)</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a:t>
            </a: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                    </a:t>
            </a:r>
            <a:r>
              <a:rPr lang="en-US" b="1" dirty="0" smtClean="0">
                <a:solidFill>
                  <a:srgbClr val="0000FF"/>
                </a:solidFill>
                <a:cs typeface="Arial" pitchFamily="34" charset="0"/>
              </a:rPr>
              <a:t>Total loss                    =  17.31 KW</a:t>
            </a:r>
            <a:endParaRPr lang="fa-IR" b="1" dirty="0" smtClean="0">
              <a:solidFill>
                <a:srgbClr val="0000FF"/>
              </a:solidFill>
              <a:cs typeface="Arial" pitchFamily="34" charset="0"/>
            </a:endParaRPr>
          </a:p>
          <a:p>
            <a:pPr lvl="0" rtl="1">
              <a:spcBef>
                <a:spcPct val="0"/>
              </a:spcBef>
            </a:pPr>
            <a:r>
              <a:rPr lang="en-US" dirty="0" smtClean="0">
                <a:solidFill>
                  <a:srgbClr val="0000FF"/>
                </a:solidFill>
                <a:cs typeface="Times New Roman" pitchFamily="18" charset="0"/>
              </a:rPr>
              <a:t/>
            </a:r>
            <a:br>
              <a:rPr lang="en-US" dirty="0" smtClean="0">
                <a:solidFill>
                  <a:srgbClr val="0000FF"/>
                </a:solidFill>
                <a:cs typeface="Times New Roman" pitchFamily="18" charset="0"/>
              </a:rPr>
            </a:br>
            <a:r>
              <a:rPr lang="en-US" dirty="0" smtClean="0">
                <a:solidFill>
                  <a:srgbClr val="0000FF"/>
                </a:solidFill>
                <a:cs typeface="Arial" pitchFamily="34" charset="0"/>
              </a:rPr>
              <a:t>Savings by loading</a:t>
            </a:r>
            <a:r>
              <a:rPr lang="en-US" dirty="0" smtClean="0">
                <a:solidFill>
                  <a:srgbClr val="0000FF"/>
                </a:solidFill>
                <a:cs typeface="Times New Roman" pitchFamily="18" charset="0"/>
              </a:rPr>
              <a:t> </a:t>
            </a:r>
            <a:r>
              <a:rPr lang="en-US" dirty="0" smtClean="0">
                <a:solidFill>
                  <a:srgbClr val="0000FF"/>
                </a:solidFill>
                <a:cs typeface="Arial" pitchFamily="34" charset="0"/>
              </a:rPr>
              <a:t>all the 3 transformers  =  13200 kWh. </a:t>
            </a:r>
            <a:r>
              <a:rPr kumimoji="0" lang="en-US" sz="1800" b="0" i="0" u="none" strike="noStrike" kern="1200" cap="none" spc="0" normalizeH="0" baseline="0" noProof="0" dirty="0" smtClean="0">
                <a:ln>
                  <a:noFill/>
                </a:ln>
                <a:solidFill>
                  <a:srgbClr val="0000FF"/>
                </a:solidFill>
                <a:effectLst>
                  <a:outerShdw blurRad="50000" dist="30000" dir="5400000" algn="tl" rotWithShape="0">
                    <a:srgbClr val="000000">
                      <a:alpha val="30000"/>
                    </a:srgbClr>
                  </a:outerShdw>
                </a:effectLst>
                <a:uLnTx/>
                <a:uFillTx/>
                <a:latin typeface="+mj-lt"/>
                <a:ea typeface="+mj-ea"/>
                <a:cs typeface="Arial" pitchFamily="34" charset="0"/>
              </a:rPr>
              <a:t> </a:t>
            </a:r>
            <a:r>
              <a:rPr kumimoji="0" lang="en-US" sz="1800" b="0" i="0" u="none" strike="noStrike" kern="1200" cap="none" spc="0" normalizeH="0" baseline="0" noProof="0" dirty="0" smtClean="0">
                <a:ln>
                  <a:noFill/>
                </a:ln>
                <a:solidFill>
                  <a:srgbClr val="0000FF"/>
                </a:solidFill>
                <a:effectLst>
                  <a:outerShdw blurRad="50000" dist="30000" dir="5400000" algn="tl" rotWithShape="0">
                    <a:srgbClr val="000000">
                      <a:alpha val="30000"/>
                    </a:srgbClr>
                  </a:outerShdw>
                </a:effectLst>
                <a:uLnTx/>
                <a:uFillTx/>
                <a:latin typeface="+mj-lt"/>
                <a:ea typeface="+mj-ea"/>
                <a:cs typeface="Times New Roman" pitchFamily="18" charset="0"/>
              </a:rPr>
              <a:t/>
            </a:r>
            <a:br>
              <a:rPr kumimoji="0" lang="en-US" sz="1800" b="0" i="0" u="none" strike="noStrike" kern="1200" cap="none" spc="0" normalizeH="0" baseline="0" noProof="0" dirty="0" smtClean="0">
                <a:ln>
                  <a:noFill/>
                </a:ln>
                <a:solidFill>
                  <a:srgbClr val="0000FF"/>
                </a:solidFill>
                <a:effectLst>
                  <a:outerShdw blurRad="50000" dist="30000" dir="5400000" algn="tl" rotWithShape="0">
                    <a:srgbClr val="000000">
                      <a:alpha val="30000"/>
                    </a:srgbClr>
                  </a:outerShdw>
                </a:effectLst>
                <a:uLnTx/>
                <a:uFillTx/>
                <a:latin typeface="+mj-lt"/>
                <a:ea typeface="+mj-ea"/>
                <a:cs typeface="Times New Roman" pitchFamily="18" charset="0"/>
              </a:rPr>
            </a:br>
            <a:endParaRPr kumimoji="0" lang="en-US" sz="1800" b="0" i="0" u="none" strike="noStrike" kern="1200" cap="none" spc="0" normalizeH="0" baseline="0" noProof="0" dirty="0" smtClean="0">
              <a:ln>
                <a:noFill/>
              </a:ln>
              <a:solidFill>
                <a:srgbClr val="0000FF"/>
              </a:solidFill>
              <a:effectLst>
                <a:outerShdw blurRad="50000" dist="30000" dir="5400000" algn="tl" rotWithShape="0">
                  <a:srgbClr val="000000">
                    <a:alpha val="30000"/>
                  </a:srgbClr>
                </a:outerShdw>
              </a:effectLst>
              <a:uLnTx/>
              <a:uFillTx/>
              <a:latin typeface="+mj-lt"/>
              <a:ea typeface="+mj-ea"/>
              <a:cs typeface="Arial"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1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800" y="1143000"/>
            <a:ext cx="7924800" cy="3352800"/>
          </a:xfrm>
          <a:prstGeom prst="roundRect">
            <a:avLst>
              <a:gd name="adj" fmla="val 16667"/>
            </a:avLst>
          </a:prstGeom>
          <a:solidFill>
            <a:schemeClr val="accent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800" b="1" dirty="0" smtClean="0">
                <a:solidFill>
                  <a:srgbClr val="FF0000"/>
                </a:solidFill>
                <a:cs typeface="B Nazanin" pitchFamily="2" charset="-78"/>
              </a:rPr>
              <a:t>كيفيت توان</a:t>
            </a:r>
            <a:endParaRPr lang="en-US" sz="8800"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981200" y="1030069"/>
            <a:ext cx="5715000" cy="646331"/>
          </a:xfrm>
          <a:noFill/>
          <a:ln w="9525">
            <a:noFill/>
            <a:miter lim="800000"/>
            <a:headEnd/>
            <a:tailEnd/>
          </a:ln>
        </p:spPr>
        <p:txBody>
          <a:bodyPr vert="horz" wrap="square" lIns="91440" tIns="45720" rIns="91440" bIns="45720" rtlCol="0" anchor="ctr">
            <a:spAutoFit/>
          </a:bodyPr>
          <a:lstStyle/>
          <a:p>
            <a:pPr marL="838200" indent="-838200" algn="ctr" rtl="1"/>
            <a:r>
              <a:rPr lang="fa-IR" sz="3600" b="1" dirty="0">
                <a:solidFill>
                  <a:srgbClr val="C00000"/>
                </a:solidFill>
                <a:effectLst/>
                <a:latin typeface="Arial" pitchFamily="34" charset="0"/>
                <a:ea typeface="Times New Roman" pitchFamily="18" charset="0"/>
                <a:cs typeface="B Nazanin" pitchFamily="2" charset="-78"/>
              </a:rPr>
              <a:t>تعریف کیفیت توان</a:t>
            </a:r>
            <a:endParaRPr lang="en-US" sz="3600" b="1" dirty="0">
              <a:solidFill>
                <a:srgbClr val="C00000"/>
              </a:solidFill>
              <a:effectLst/>
              <a:latin typeface="Arial" pitchFamily="34" charset="0"/>
              <a:ea typeface="Times New Roman" pitchFamily="18" charset="0"/>
              <a:cs typeface="B Nazanin" pitchFamily="2" charset="-78"/>
            </a:endParaRPr>
          </a:p>
        </p:txBody>
      </p:sp>
      <p:sp>
        <p:nvSpPr>
          <p:cNvPr id="136196" name="Rectangle 4"/>
          <p:cNvSpPr>
            <a:spLocks noGrp="1" noChangeArrowheads="1"/>
          </p:cNvSpPr>
          <p:nvPr>
            <p:ph type="body" idx="1"/>
          </p:nvPr>
        </p:nvSpPr>
        <p:spPr>
          <a:xfrm>
            <a:off x="1143000" y="1945466"/>
            <a:ext cx="7772400" cy="1331134"/>
          </a:xfr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252413" algn="ctr" rtl="1" fontAlgn="base">
              <a:lnSpc>
                <a:spcPct val="150000"/>
              </a:lnSpc>
              <a:spcBef>
                <a:spcPct val="0"/>
              </a:spcBef>
              <a:spcAft>
                <a:spcPct val="0"/>
              </a:spcAft>
              <a:buNone/>
            </a:pPr>
            <a:r>
              <a:rPr lang="fa-IR" sz="2800" b="1" dirty="0">
                <a:solidFill>
                  <a:srgbClr val="009A46"/>
                </a:solidFill>
                <a:latin typeface="Arial" pitchFamily="34" charset="0"/>
                <a:ea typeface="Times New Roman" pitchFamily="18" charset="0"/>
                <a:cs typeface="B Nazanin" pitchFamily="2" charset="-78"/>
              </a:rPr>
              <a:t>هرگونه تغییر در کمیت های ولتاژ، جریان و فرکانس که سبب خرابی و یا عملکرد نادرست تجهیزات مصرف کننده </a:t>
            </a:r>
            <a:r>
              <a:rPr lang="fa-IR" sz="2800" b="1" dirty="0" smtClean="0">
                <a:solidFill>
                  <a:srgbClr val="009A46"/>
                </a:solidFill>
                <a:latin typeface="Arial" pitchFamily="34" charset="0"/>
                <a:ea typeface="Times New Roman" pitchFamily="18" charset="0"/>
                <a:cs typeface="B Nazanin" pitchFamily="2" charset="-78"/>
              </a:rPr>
              <a:t>گردد</a:t>
            </a:r>
            <a:r>
              <a:rPr lang="fa-IR" sz="2800" b="1" dirty="0">
                <a:solidFill>
                  <a:srgbClr val="009A46"/>
                </a:solidFill>
                <a:latin typeface="Arial" pitchFamily="34" charset="0"/>
                <a:ea typeface="Times New Roman" pitchFamily="18" charset="0"/>
                <a:cs typeface="B Nazanin" pitchFamily="2" charset="-78"/>
              </a:rPr>
              <a:t>.</a:t>
            </a:r>
            <a:endParaRPr lang="en-US" sz="2800" b="1" dirty="0">
              <a:solidFill>
                <a:srgbClr val="009A46"/>
              </a:solidFill>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1000" fill="hold"/>
                                        <p:tgtEl>
                                          <p:spTgt spid="136194"/>
                                        </p:tgtEl>
                                        <p:attrNameLst>
                                          <p:attrName>ppt_x</p:attrName>
                                        </p:attrNameLst>
                                      </p:cBhvr>
                                      <p:tavLst>
                                        <p:tav tm="0">
                                          <p:val>
                                            <p:strVal val="#ppt_x-.2"/>
                                          </p:val>
                                        </p:tav>
                                        <p:tav tm="100000">
                                          <p:val>
                                            <p:strVal val="#ppt_x"/>
                                          </p:val>
                                        </p:tav>
                                      </p:tavLst>
                                    </p:anim>
                                    <p:anim calcmode="lin" valueType="num">
                                      <p:cBhvr>
                                        <p:cTn id="8" dur="1000" fill="hold"/>
                                        <p:tgtEl>
                                          <p:spTgt spid="136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61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6196">
                                            <p:txEl>
                                              <p:pRg st="0" end="0"/>
                                            </p:txEl>
                                          </p:spTgt>
                                        </p:tgtEl>
                                        <p:attrNameLst>
                                          <p:attrName>style.visibility</p:attrName>
                                        </p:attrNameLst>
                                      </p:cBhvr>
                                      <p:to>
                                        <p:strVal val="visible"/>
                                      </p:to>
                                    </p:set>
                                    <p:animEffect transition="in" filter="fade">
                                      <p:cBhvr>
                                        <p:cTn id="14" dur="500"/>
                                        <p:tgtEl>
                                          <p:spTgt spid="136196">
                                            <p:txEl>
                                              <p:pRg st="0" end="0"/>
                                            </p:txEl>
                                          </p:spTgt>
                                        </p:tgtEl>
                                      </p:cBhvr>
                                    </p:animEffect>
                                    <p:anim calcmode="lin" valueType="num">
                                      <p:cBhvr>
                                        <p:cTn id="15" dur="500" fill="hold"/>
                                        <p:tgtEl>
                                          <p:spTgt spid="13619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6196">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762000" y="420469"/>
            <a:ext cx="8229600" cy="646331"/>
          </a:xfrm>
          <a:prstGeom prst="rect">
            <a:avLst/>
          </a:prstGeom>
          <a:noFill/>
          <a:ln w="9525">
            <a:noFill/>
            <a:miter lim="800000"/>
            <a:headEnd/>
            <a:tailEnd/>
          </a:ln>
        </p:spPr>
        <p:txBody>
          <a:bodyPr vert="horz" wrap="square" lIns="91440" tIns="45720" rIns="91440" bIns="45720" rtlCol="0" anchor="ctr">
            <a:spAutoFit/>
          </a:bodyPr>
          <a:lstStyle/>
          <a:p>
            <a:pPr marL="838200" marR="0" lvl="0" indent="-83820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Arial" pitchFamily="34" charset="0"/>
                <a:ea typeface="Times New Roman" pitchFamily="18" charset="0"/>
                <a:cs typeface="B Nazanin" pitchFamily="2" charset="-78"/>
              </a:rPr>
              <a:t>اغتشاشات مربوط به کیفیت برق</a:t>
            </a:r>
            <a:endParaRPr kumimoji="0" lang="en-US" sz="3600" b="1" i="0" u="none" strike="noStrike" kern="1200" cap="none" spc="0" normalizeH="0" baseline="0" noProof="0" dirty="0" smtClean="0">
              <a:ln>
                <a:noFill/>
              </a:ln>
              <a:solidFill>
                <a:srgbClr val="FF0000"/>
              </a:solidFill>
              <a:effectLst/>
              <a:uLnTx/>
              <a:uFillTx/>
              <a:latin typeface="Arial" pitchFamily="34" charset="0"/>
              <a:ea typeface="Times New Roman" pitchFamily="18" charset="0"/>
              <a:cs typeface="B Nazanin" pitchFamily="2" charset="-78"/>
            </a:endParaRPr>
          </a:p>
        </p:txBody>
      </p:sp>
      <p:sp>
        <p:nvSpPr>
          <p:cNvPr id="5" name="Rectangle 5"/>
          <p:cNvSpPr txBox="1">
            <a:spLocks noChangeArrowheads="1"/>
          </p:cNvSpPr>
          <p:nvPr/>
        </p:nvSpPr>
        <p:spPr>
          <a:xfrm>
            <a:off x="1219200" y="1295400"/>
            <a:ext cx="7543800" cy="515525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indent="252413" algn="justLow" rtl="1" fontAlgn="base">
              <a:lnSpc>
                <a:spcPct val="200000"/>
              </a:lnSpc>
              <a:spcBef>
                <a:spcPct val="0"/>
              </a:spcBef>
              <a:spcAft>
                <a:spcPct val="0"/>
              </a:spcAft>
              <a:buFont typeface="+mj-lt"/>
              <a:buAutoNum type="arabicParenR"/>
              <a:defRPr/>
            </a:pPr>
            <a:r>
              <a:rPr lang="fa-IR" sz="2800" dirty="0" smtClean="0">
                <a:latin typeface="Arial" pitchFamily="34" charset="0"/>
                <a:ea typeface="Times New Roman" pitchFamily="18" charset="0"/>
                <a:cs typeface="B Nazanin" pitchFamily="2" charset="-78"/>
              </a:rPr>
              <a:t> عدم تعادل ولتاژ</a:t>
            </a:r>
          </a:p>
          <a:p>
            <a:pPr indent="252413" algn="justLow" rtl="1" fontAlgn="base">
              <a:lnSpc>
                <a:spcPct val="200000"/>
              </a:lnSpc>
              <a:spcBef>
                <a:spcPct val="0"/>
              </a:spcBef>
              <a:spcAft>
                <a:spcPct val="0"/>
              </a:spcAft>
              <a:buFont typeface="+mj-lt"/>
              <a:buAutoNum type="arabicParenR"/>
              <a:defRPr/>
            </a:pPr>
            <a:r>
              <a:rPr lang="fa-IR" sz="2800" dirty="0" smtClean="0">
                <a:latin typeface="Arial" pitchFamily="34" charset="0"/>
                <a:ea typeface="Times New Roman" pitchFamily="18" charset="0"/>
                <a:cs typeface="B Nazanin" pitchFamily="2" charset="-78"/>
              </a:rPr>
              <a:t> تغییرات ولتاژ</a:t>
            </a:r>
          </a:p>
          <a:p>
            <a:pPr marL="0" marR="0" lvl="0" indent="252413" algn="justLow" defTabSz="914400" rtl="1" eaLnBrk="1" fontAlgn="base" latinLnBrk="0" hangingPunct="1">
              <a:lnSpc>
                <a:spcPct val="200000"/>
              </a:lnSpc>
              <a:spcBef>
                <a:spcPct val="0"/>
              </a:spcBef>
              <a:spcAft>
                <a:spcPct val="0"/>
              </a:spcAft>
              <a:buClrTx/>
              <a:buSzTx/>
              <a:buFont typeface="+mj-lt"/>
              <a:buAutoNum type="arabicParenR"/>
              <a:tabLst/>
              <a:defRPr/>
            </a:pPr>
            <a:r>
              <a:rPr kumimoji="0" lang="fa-IR" sz="2800" b="0" i="0" u="none" strike="noStrike" kern="1200" cap="none" spc="0" normalizeH="0" baseline="0" noProof="0" dirty="0" smtClean="0">
                <a:ln>
                  <a:noFill/>
                </a:ln>
                <a:effectLst/>
                <a:uLnTx/>
                <a:uFillTx/>
                <a:latin typeface="Arial" pitchFamily="34" charset="0"/>
                <a:ea typeface="Times New Roman" pitchFamily="18" charset="0"/>
                <a:cs typeface="B Nazanin" pitchFamily="2" charset="-78"/>
              </a:rPr>
              <a:t> هارمونیک ها</a:t>
            </a:r>
          </a:p>
          <a:p>
            <a:pPr indent="252413" algn="justLow" rtl="1" fontAlgn="base">
              <a:lnSpc>
                <a:spcPct val="200000"/>
              </a:lnSpc>
              <a:spcBef>
                <a:spcPct val="0"/>
              </a:spcBef>
              <a:spcAft>
                <a:spcPct val="0"/>
              </a:spcAft>
              <a:buFont typeface="+mj-lt"/>
              <a:buAutoNum type="arabicParenR"/>
              <a:defRPr/>
            </a:pPr>
            <a:r>
              <a:rPr lang="fa-IR" sz="2800" dirty="0" smtClean="0">
                <a:latin typeface="Arial" pitchFamily="34" charset="0"/>
                <a:ea typeface="Times New Roman" pitchFamily="18" charset="0"/>
                <a:cs typeface="B Nazanin" pitchFamily="2" charset="-78"/>
              </a:rPr>
              <a:t> قطعی ها </a:t>
            </a:r>
            <a:r>
              <a:rPr lang="en-US" sz="2800" dirty="0" smtClean="0">
                <a:latin typeface="Arial" pitchFamily="34" charset="0"/>
                <a:ea typeface="Times New Roman" pitchFamily="18" charset="0"/>
                <a:cs typeface="B Nazanin" pitchFamily="2" charset="-78"/>
              </a:rPr>
              <a:t>(Interruptions)</a:t>
            </a:r>
            <a:endParaRPr lang="fa-IR" sz="2800" dirty="0" smtClean="0">
              <a:latin typeface="Arial" pitchFamily="34" charset="0"/>
              <a:ea typeface="Times New Roman" pitchFamily="18" charset="0"/>
              <a:cs typeface="B Nazanin" pitchFamily="2" charset="-78"/>
            </a:endParaRPr>
          </a:p>
          <a:p>
            <a:pPr marL="0" marR="0" lvl="0" indent="252413" algn="justLow" defTabSz="914400" rtl="1" eaLnBrk="1" fontAlgn="base" latinLnBrk="0" hangingPunct="1">
              <a:lnSpc>
                <a:spcPct val="200000"/>
              </a:lnSpc>
              <a:spcBef>
                <a:spcPct val="0"/>
              </a:spcBef>
              <a:spcAft>
                <a:spcPct val="0"/>
              </a:spcAft>
              <a:buClrTx/>
              <a:buSzTx/>
              <a:buFont typeface="+mj-lt"/>
              <a:buAutoNum type="arabicParenR"/>
              <a:tabLst/>
              <a:defRPr/>
            </a:pPr>
            <a:r>
              <a:rPr kumimoji="0" lang="fa-IR" sz="2800" b="0" i="0" u="none" strike="noStrike" kern="1200" cap="none" spc="0" normalizeH="0" baseline="0" noProof="0" dirty="0" smtClean="0">
                <a:ln>
                  <a:noFill/>
                </a:ln>
                <a:effectLst/>
                <a:uLnTx/>
                <a:uFillTx/>
                <a:latin typeface="Arial" pitchFamily="34" charset="0"/>
                <a:ea typeface="Times New Roman" pitchFamily="18" charset="0"/>
                <a:cs typeface="B Nazanin" pitchFamily="2" charset="-78"/>
              </a:rPr>
              <a:t> اغتشاشات گذرا</a:t>
            </a:r>
          </a:p>
          <a:p>
            <a:pPr marL="0" marR="0" lvl="0" indent="252413" algn="justLow" defTabSz="914400" rtl="1" eaLnBrk="1" fontAlgn="base" latinLnBrk="0" hangingPunct="1">
              <a:lnSpc>
                <a:spcPct val="200000"/>
              </a:lnSpc>
              <a:spcBef>
                <a:spcPct val="0"/>
              </a:spcBef>
              <a:spcAft>
                <a:spcPct val="0"/>
              </a:spcAft>
              <a:buClrTx/>
              <a:buSzTx/>
              <a:buFont typeface="+mj-lt"/>
              <a:buAutoNum type="arabicParenR"/>
              <a:tabLst/>
              <a:defRPr/>
            </a:pPr>
            <a:r>
              <a:rPr kumimoji="0" lang="fa-IR" sz="2800" b="0" i="0" u="none" strike="noStrike" kern="1200" cap="none" spc="0" normalizeH="0" baseline="0" noProof="0" dirty="0" smtClean="0">
                <a:ln>
                  <a:noFill/>
                </a:ln>
                <a:effectLst/>
                <a:uLnTx/>
                <a:uFillTx/>
                <a:latin typeface="Arial" pitchFamily="34" charset="0"/>
                <a:ea typeface="Times New Roman" pitchFamily="18" charset="0"/>
                <a:cs typeface="B Nazanin" pitchFamily="2" charset="-78"/>
              </a:rPr>
              <a:t> تغییرات کوتاه مدت ولتاژ</a:t>
            </a:r>
            <a:r>
              <a:rPr kumimoji="0" lang="en-US" sz="2800" b="0" i="0" u="none" strike="noStrike" kern="1200" cap="none" spc="0" normalizeH="0" baseline="0" noProof="0" dirty="0" smtClean="0">
                <a:ln>
                  <a:noFill/>
                </a:ln>
                <a:effectLst/>
                <a:uLnTx/>
                <a:uFillTx/>
                <a:latin typeface="Arial" pitchFamily="34" charset="0"/>
                <a:ea typeface="Times New Roman" pitchFamily="18" charset="0"/>
                <a:cs typeface="B Nazanin" pitchFamily="2" charset="-78"/>
              </a:rPr>
              <a:t>(Sag &amp; Swell) </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anim calcmode="lin" valueType="num">
                                      <p:cBhvr>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anim calcmode="lin" valueType="num">
                                      <p:cBhvr>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8077200" cy="4800600"/>
          </a:xfrm>
        </p:spPr>
        <p:txBody>
          <a:bodyPr>
            <a:normAutofit/>
          </a:bodyPr>
          <a:lstStyle/>
          <a:p>
            <a:pPr algn="just">
              <a:buFont typeface="Wingdings" pitchFamily="2" charset="2"/>
              <a:buChar char="§"/>
            </a:pPr>
            <a:r>
              <a:rPr lang="fa-IR" sz="2800" b="1" dirty="0" smtClean="0">
                <a:solidFill>
                  <a:srgbClr val="FF0000"/>
                </a:solidFill>
                <a:cs typeface="B Nazanin" pitchFamily="2" charset="-78"/>
              </a:rPr>
              <a:t>تعریف:</a:t>
            </a:r>
          </a:p>
          <a:p>
            <a:pPr algn="just">
              <a:buNone/>
            </a:pPr>
            <a:r>
              <a:rPr lang="fa-IR" sz="2800" dirty="0" smtClean="0">
                <a:cs typeface="B Nazanin" pitchFamily="2" charset="-78"/>
              </a:rPr>
              <a:t>مولفه های غیر فرکانس اصلی هستند که مضرب صحیحی از فرکانس اصلی می باشند.</a:t>
            </a:r>
          </a:p>
          <a:p>
            <a:pPr algn="just">
              <a:buNone/>
            </a:pPr>
            <a:r>
              <a:rPr lang="fa-IR" sz="2800" dirty="0" smtClean="0">
                <a:cs typeface="B Nazanin" pitchFamily="2" charset="-78"/>
              </a:rPr>
              <a:t>ترکیب هارمونیک ها با مولفه اصلی باعث اعوجاج در شکل موج </a:t>
            </a:r>
            <a:br>
              <a:rPr lang="fa-IR" sz="2800" dirty="0" smtClean="0">
                <a:cs typeface="B Nazanin" pitchFamily="2" charset="-78"/>
              </a:rPr>
            </a:br>
            <a:r>
              <a:rPr lang="fa-IR" sz="2800" dirty="0" smtClean="0">
                <a:cs typeface="B Nazanin" pitchFamily="2" charset="-78"/>
              </a:rPr>
              <a:t>می گردند. </a:t>
            </a:r>
          </a:p>
          <a:p>
            <a:pPr algn="just">
              <a:buNone/>
            </a:pPr>
            <a:endParaRPr lang="fa-IR" sz="2800" dirty="0" smtClean="0">
              <a:cs typeface="B Nazanin" pitchFamily="2" charset="-78"/>
            </a:endParaRPr>
          </a:p>
          <a:p>
            <a:pPr algn="just">
              <a:buFont typeface="Wingdings" pitchFamily="2" charset="2"/>
              <a:buChar char="§"/>
            </a:pPr>
            <a:r>
              <a:rPr lang="fa-IR" sz="2800" b="1" dirty="0" smtClean="0">
                <a:solidFill>
                  <a:srgbClr val="FF0000"/>
                </a:solidFill>
                <a:cs typeface="B Nazanin" pitchFamily="2" charset="-78"/>
              </a:rPr>
              <a:t>علت بوجود آمدن:</a:t>
            </a:r>
          </a:p>
          <a:p>
            <a:pPr algn="just">
              <a:lnSpc>
                <a:spcPct val="150000"/>
              </a:lnSpc>
              <a:buNone/>
            </a:pPr>
            <a:r>
              <a:rPr lang="fa-IR" sz="2800" dirty="0" smtClean="0">
                <a:cs typeface="B Nazanin" pitchFamily="2" charset="-78"/>
              </a:rPr>
              <a:t>به علت مشخصه های غیر خطی تجهیزات و بارهای سیستم قدرت – وجود المان های الکترونیک قدرت</a:t>
            </a:r>
            <a:endParaRPr lang="fa-IR" sz="2800" dirty="0">
              <a:cs typeface="B Nazanin" pitchFamily="2" charset="-78"/>
            </a:endParaRPr>
          </a:p>
        </p:txBody>
      </p:sp>
      <p:sp>
        <p:nvSpPr>
          <p:cNvPr id="4" name="Rectangle 2"/>
          <p:cNvSpPr txBox="1">
            <a:spLocks noChangeArrowheads="1"/>
          </p:cNvSpPr>
          <p:nvPr/>
        </p:nvSpPr>
        <p:spPr>
          <a:xfrm>
            <a:off x="1981200" y="457200"/>
            <a:ext cx="5943600" cy="707886"/>
          </a:xfrm>
          <a:prstGeom prst="rect">
            <a:avLst/>
          </a:prstGeom>
          <a:noFill/>
          <a:ln w="9525">
            <a:noFill/>
            <a:miter lim="800000"/>
            <a:headEnd/>
            <a:tailEnd/>
          </a:ln>
        </p:spPr>
        <p:txBody>
          <a:bodyPr vert="horz" wrap="square" lIns="91440" tIns="45720" rIns="91440" bIns="45720" rtlCol="0" anchor="ctr">
            <a:spAutoFit/>
          </a:bodyPr>
          <a:lstStyle/>
          <a:p>
            <a:pPr marL="838200" lvl="0" indent="-838200" algn="ctr" rtl="1">
              <a:spcBef>
                <a:spcPct val="0"/>
              </a:spcBef>
              <a:defRPr/>
            </a:pPr>
            <a:r>
              <a:rPr kumimoji="0" lang="fa-IR" sz="4000" b="1" i="0" u="none" strike="noStrike" kern="1200" cap="none" spc="0" normalizeH="0" baseline="0" noProof="0" dirty="0" smtClean="0">
                <a:ln>
                  <a:noFill/>
                </a:ln>
                <a:solidFill>
                  <a:srgbClr val="C00000"/>
                </a:solidFill>
                <a:uLnTx/>
                <a:uFillTx/>
                <a:latin typeface="Arial" pitchFamily="34" charset="0"/>
                <a:ea typeface="Times New Roman" pitchFamily="18" charset="0"/>
                <a:cs typeface="B Nazanin" pitchFamily="2" charset="-78"/>
              </a:rPr>
              <a:t>هارمونیک ها</a:t>
            </a:r>
            <a:endParaRPr kumimoji="0" lang="en-US" sz="4000" b="1" i="0" u="none" strike="noStrike" kern="1200" cap="none" spc="0" normalizeH="0" baseline="0" noProof="0" dirty="0">
              <a:ln>
                <a:noFill/>
              </a:ln>
              <a:solidFill>
                <a:srgbClr val="C00000"/>
              </a:solidFill>
              <a:uLnTx/>
              <a:uFillTx/>
              <a:latin typeface="Arial" pitchFamily="34" charset="0"/>
              <a:ea typeface="Times New Roman" pitchFamily="18" charset="0"/>
              <a:cs typeface="B Nazanin"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9"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9"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5083</TotalTime>
  <Words>3174</Words>
  <Application>Microsoft Office PowerPoint</Application>
  <PresentationFormat>On-screen Show (4:3)</PresentationFormat>
  <Paragraphs>730</Paragraphs>
  <Slides>128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128</vt:i4>
      </vt:variant>
    </vt:vector>
  </HeadingPairs>
  <TitlesOfParts>
    <vt:vector size="131" baseType="lpstr">
      <vt:lpstr>Solstice</vt:lpstr>
      <vt:lpstr>Microsoft Equation 3.0</vt:lpstr>
      <vt:lpstr>Equation</vt:lpstr>
      <vt:lpstr>Slide 1</vt:lpstr>
      <vt:lpstr>مميزي انرژي الكتريكي</vt:lpstr>
      <vt:lpstr>سرفصل مطالب</vt:lpstr>
      <vt:lpstr>Slide 4</vt:lpstr>
      <vt:lpstr>IEEE St. 739استاندارد </vt:lpstr>
      <vt:lpstr>IEEE St. 739مطالب آورده شده در </vt:lpstr>
      <vt:lpstr>تعريف مديريت انرژي</vt:lpstr>
      <vt:lpstr>اهمیت بحث انرژی</vt:lpstr>
      <vt:lpstr>Slide 9</vt:lpstr>
      <vt:lpstr>برنامه هاي مديريت انرژي در يك مجموعه</vt:lpstr>
      <vt:lpstr>شش دسته بندي جهت مميزي تجهيزات مطابق  IEEE St. 739</vt:lpstr>
      <vt:lpstr>مراحل انجام مميزي انرژي الکتريکي</vt:lpstr>
      <vt:lpstr>شاخص مصرف انرژی SEC</vt:lpstr>
      <vt:lpstr>بررسی پارامترهای قبوض برق</vt:lpstr>
      <vt:lpstr>تعرفه هاي برق و گزينه ها</vt:lpstr>
      <vt:lpstr>هزینه ها در قبوض برق</vt:lpstr>
      <vt:lpstr>انرژی مصرفی</vt:lpstr>
      <vt:lpstr>ضريب توان و ضريب زيان</vt:lpstr>
      <vt:lpstr>ديماند خوانده شده (قرائت شده)</vt:lpstr>
      <vt:lpstr>ديماند قراردادي، قرائت شده و محاسبه شده</vt:lpstr>
      <vt:lpstr>تعرفه 4-الف (سال 1394)</vt:lpstr>
      <vt:lpstr>مثال:   یک مشترک با تعرفه 4-الف و گزینه 1  </vt:lpstr>
      <vt:lpstr>Slide 23</vt:lpstr>
      <vt:lpstr>ممیزی انرژي در تجهیزات</vt:lpstr>
      <vt:lpstr>Slide 25</vt:lpstr>
      <vt:lpstr>Slide 26</vt:lpstr>
      <vt:lpstr>Slide 27</vt:lpstr>
      <vt:lpstr>Slide 28</vt:lpstr>
      <vt:lpstr>دستگاه سرعت سنج</vt:lpstr>
      <vt:lpstr>دستگاه اندازه گيري شدت نور Lux meter</vt:lpstr>
      <vt:lpstr>دستگاه دبي سنج التراسونيك</vt:lpstr>
      <vt:lpstr>دماسنج غير تماسي ( Testo 845)</vt:lpstr>
      <vt:lpstr>دستگاه اندازه گيري دما ، رطوبت  و سرعت جريان هوا</vt:lpstr>
      <vt:lpstr>دستگاه آنالايزر دود</vt:lpstr>
      <vt:lpstr>2) كاركرد الكتروموتورها</vt:lpstr>
      <vt:lpstr>Slide 36</vt:lpstr>
      <vt:lpstr>اورسایز بودن موتورها</vt:lpstr>
      <vt:lpstr>تغييرات ضريب توان در بارگذاريهاي مختلف</vt:lpstr>
      <vt:lpstr>Slide 39</vt:lpstr>
      <vt:lpstr> مثال:</vt:lpstr>
      <vt:lpstr>Slide 41</vt:lpstr>
      <vt:lpstr>کاهش تلفات ناشی از بهبود ضریب توان</vt:lpstr>
      <vt:lpstr>افزایش ظرفیت سیستم ناشی از بهبود ضریب توان</vt:lpstr>
      <vt:lpstr>خازن گذاری جهت اصلاح ضریب توان</vt:lpstr>
      <vt:lpstr>مثال:</vt:lpstr>
      <vt:lpstr>Slide 46</vt:lpstr>
      <vt:lpstr>انواع خازن گذاری</vt:lpstr>
      <vt:lpstr>Slide 48</vt:lpstr>
      <vt:lpstr>Slide 49</vt:lpstr>
      <vt:lpstr>Slide 50</vt:lpstr>
      <vt:lpstr>Slide 51</vt:lpstr>
      <vt:lpstr>Slide 52</vt:lpstr>
      <vt:lpstr>Slide 53</vt:lpstr>
      <vt:lpstr>Slide 54</vt:lpstr>
      <vt:lpstr>Slide 55</vt:lpstr>
      <vt:lpstr>Slide 56</vt:lpstr>
      <vt:lpstr>استفاده از اتصال ستاره براي بارهاي كمتر از 50 درصد</vt:lpstr>
      <vt:lpstr>استفاده از راه اندازهاي نرم</vt:lpstr>
      <vt:lpstr>Slide 59</vt:lpstr>
      <vt:lpstr>Slide 60</vt:lpstr>
      <vt:lpstr>Slide 61</vt:lpstr>
      <vt:lpstr>Slide 62</vt:lpstr>
      <vt:lpstr>Motor Master</vt:lpstr>
      <vt:lpstr>Slide 64</vt:lpstr>
      <vt:lpstr>Slide 65</vt:lpstr>
      <vt:lpstr>Slide 66</vt:lpstr>
      <vt:lpstr>Slide 67</vt:lpstr>
      <vt:lpstr>Slide 68</vt:lpstr>
      <vt:lpstr>Slide 69</vt:lpstr>
      <vt:lpstr>Slide 70</vt:lpstr>
      <vt:lpstr>Slide 71</vt:lpstr>
      <vt:lpstr>Slide 72</vt:lpstr>
      <vt:lpstr>منحنی های مشخصه، سیستم، توان و راندمان پمپ ها</vt:lpstr>
      <vt:lpstr>پمپ های موازی</vt:lpstr>
      <vt:lpstr>راندمان تجهیزات دوار</vt:lpstr>
      <vt:lpstr>PSAT</vt:lpstr>
      <vt:lpstr>FSAT</vt:lpstr>
      <vt:lpstr>کاهش مصرف انرژی در تجهیزات دوار</vt:lpstr>
      <vt:lpstr>درایوهای کنترل دور</vt:lpstr>
      <vt:lpstr>Slide 80</vt:lpstr>
      <vt:lpstr>Slide 81</vt:lpstr>
      <vt:lpstr>تاثیر کاهش سرعت بر عملکرد تجهیزات دوار</vt:lpstr>
      <vt:lpstr>Pump Save</vt:lpstr>
      <vt:lpstr>Fan Save</vt:lpstr>
      <vt:lpstr>Seai</vt:lpstr>
      <vt:lpstr>Slide 86</vt:lpstr>
      <vt:lpstr>کوپلینگ هیدرولیک</vt:lpstr>
      <vt:lpstr>Slide 88</vt:lpstr>
      <vt:lpstr>Slide 89</vt:lpstr>
      <vt:lpstr>Slide 90</vt:lpstr>
      <vt:lpstr>Slide 91</vt:lpstr>
      <vt:lpstr>مقایسه حالت های مختلف کنترل فنها</vt:lpstr>
      <vt:lpstr>Slide 93</vt:lpstr>
      <vt:lpstr>محاسبه تلفات ترانسفورمرها</vt:lpstr>
      <vt:lpstr>Case Example:  For a load of 1500 KVA the plant has installed three numbers of 1000 KVA transformers. The No load loss is 2.8 KW and the full load loss 11.88 KW. Estimate the total loss with 3 transformers in operation and 2 transformers in operation.  </vt:lpstr>
      <vt:lpstr>Slide 96</vt:lpstr>
      <vt:lpstr>تعریف کیفیت توان</vt:lpstr>
      <vt:lpstr>Slide 98</vt:lpstr>
      <vt:lpstr>Slide 99</vt:lpstr>
      <vt:lpstr>   اثر هارمونيك ها بر عملکرد خازن ها</vt:lpstr>
      <vt:lpstr>   درصد اعوجاج هارمونيكي كل Total Harmonic Distortion</vt:lpstr>
      <vt:lpstr>Slide 102</vt:lpstr>
      <vt:lpstr>بررسی سیستم روشنایی</vt:lpstr>
      <vt:lpstr>راهکارهای کاهش مصرف روشنایی</vt:lpstr>
      <vt:lpstr>Slide 105</vt:lpstr>
      <vt:lpstr>مقایسه لامپ های فلورسنت T8 به جای T10</vt:lpstr>
      <vt:lpstr>Slide 107</vt:lpstr>
      <vt:lpstr>Slide 108</vt:lpstr>
      <vt:lpstr>استفاده از لامپ های LED </vt:lpstr>
      <vt:lpstr>استفاده از بالاست الکترونیکی</vt:lpstr>
      <vt:lpstr>میزان نوردهی بر اساس فرکانس</vt:lpstr>
      <vt:lpstr>مزایای استفاده از بالاست الکترونیکی</vt:lpstr>
      <vt:lpstr>Slide 113</vt:lpstr>
      <vt:lpstr>Slide 114</vt:lpstr>
      <vt:lpstr>مثال:</vt:lpstr>
      <vt:lpstr>سیستم تعمیر و نگهداری مدون</vt:lpstr>
      <vt:lpstr>Slide 117</vt:lpstr>
      <vt:lpstr>Slide 118</vt:lpstr>
      <vt:lpstr>برخي از مزاياي استفاده از سيستم BMS  </vt:lpstr>
      <vt:lpstr>سنسور تشخیص حضور</vt:lpstr>
      <vt:lpstr>Slide 121</vt:lpstr>
      <vt:lpstr>برآورد اقتصادي</vt:lpstr>
      <vt:lpstr>Slide 123</vt:lpstr>
      <vt:lpstr>Slide 124</vt:lpstr>
      <vt:lpstr>Slide 125</vt:lpstr>
      <vt:lpstr>Slide 126</vt:lpstr>
      <vt:lpstr>Slide 127</vt:lpstr>
      <vt:lpstr>Slide 128</vt:lpstr>
    </vt:vector>
  </TitlesOfParts>
  <Company>Hekmat Rayaneh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Asgari</dc:creator>
  <cp:lastModifiedBy>rgh</cp:lastModifiedBy>
  <cp:revision>788</cp:revision>
  <dcterms:created xsi:type="dcterms:W3CDTF">2012-02-14T05:11:43Z</dcterms:created>
  <dcterms:modified xsi:type="dcterms:W3CDTF">2015-12-09T07:37:46Z</dcterms:modified>
</cp:coreProperties>
</file>