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7" r:id="rId2"/>
    <p:sldId id="28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EAA1B4-E28D-4B0D-AEE8-28F15AB86D02}" type="datetimeFigureOut">
              <a:rPr lang="fa-IR" smtClean="0"/>
              <a:pPr/>
              <a:t>02/18/1437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2BCF1C-B215-428E-A2D9-9E4AE97ED2C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FEEB-0FB6-4567-89F0-1284515F4DE3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7A60-D6A4-4339-BF9B-88804F4B1F91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DE9C-98D2-462E-A6E3-BA291037FA45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A344-287D-4E53-B848-06622AD237B5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4830-DEB1-4561-9779-204ACDC46637}" type="datetime8">
              <a:rPr lang="fa-IR" smtClean="0"/>
              <a:t>نوامبر 30، 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2D53-73E5-4569-97E2-A23BD3EC35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2363-BCFF-4C4E-AD2E-91108A89F2AB}" type="datetime8">
              <a:rPr lang="fa-IR" smtClean="0"/>
              <a:t>نوامبر 30، 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2D53-73E5-4569-97E2-A23BD3EC35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AB5-DE40-4024-A28F-F722BBF64069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A1F-D149-4F1E-A457-ABF30D2FED8C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C37D-BE50-4E67-BDBF-7B63594B05C1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EADA-5B79-4415-AB7E-899F85FBC4CA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99B4-A325-4F14-ACA7-4EFF2D9B79FB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9A53-0C5D-4414-B096-56F28031C6DB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46E7-8B90-4756-BBE8-9B268AEA8066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B70A-78FB-4FA7-AE2D-5333C248F270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49CB-5417-49EE-8050-16CBFDCF0BC6}" type="datetime8">
              <a:rPr lang="fa-IR" smtClean="0"/>
              <a:t>نوامبر 30، 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B81B-1D02-43A6-B22E-1D0A3C7C2BB6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-71470" y="71414"/>
            <a:ext cx="2016125" cy="797341"/>
            <a:chOff x="71406" y="260351"/>
            <a:chExt cx="2016125" cy="797341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600" dirty="0" smtClean="0">
                  <a:ln>
                    <a:solidFill>
                      <a:srgbClr val="0070C0"/>
                    </a:solidFill>
                  </a:ln>
                  <a:solidFill>
                    <a:srgbClr val="FFFF66"/>
                  </a:solidFill>
                  <a:cs typeface="Zar" pitchFamily="2" charset="-78"/>
                </a:rPr>
                <a:t>شرکت </a:t>
              </a:r>
              <a:r>
                <a:rPr lang="fa-IR" sz="1600" dirty="0">
                  <a:ln>
                    <a:solidFill>
                      <a:srgbClr val="0070C0"/>
                    </a:solidFill>
                  </a:ln>
                  <a:solidFill>
                    <a:srgbClr val="FFFF66"/>
                  </a:solidFill>
                  <a:cs typeface="Zar" pitchFamily="2" charset="-78"/>
                </a:rPr>
                <a:t>سامان </a:t>
              </a:r>
              <a:r>
                <a:rPr lang="fa-IR" sz="1600" dirty="0" smtClean="0">
                  <a:ln>
                    <a:solidFill>
                      <a:srgbClr val="0070C0"/>
                    </a:solidFill>
                  </a:ln>
                  <a:solidFill>
                    <a:srgbClr val="FFFF66"/>
                  </a:solidFill>
                  <a:cs typeface="Zar" pitchFamily="2" charset="-78"/>
                </a:rPr>
                <a:t>انرژي </a:t>
              </a:r>
              <a:r>
                <a:rPr lang="fa-IR" sz="1600" dirty="0">
                  <a:ln>
                    <a:solidFill>
                      <a:srgbClr val="0070C0"/>
                    </a:solidFill>
                  </a:ln>
                  <a:solidFill>
                    <a:srgbClr val="FFFF66"/>
                  </a:solidFill>
                  <a:cs typeface="Zar" pitchFamily="2" charset="-78"/>
                </a:rPr>
                <a:t>اصفهان</a:t>
              </a:r>
              <a:endParaRPr lang="en-US" sz="1600" dirty="0">
                <a:ln>
                  <a:solidFill>
                    <a:srgbClr val="0070C0"/>
                  </a:solidFill>
                </a:ln>
                <a:solidFill>
                  <a:srgbClr val="FFFF66"/>
                </a:solidFill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752600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ممیزی انرژی در تجهیزات دوار</a:t>
            </a:r>
          </a:p>
          <a:p>
            <a:r>
              <a:rPr lang="fa-IR" dirty="0" smtClean="0">
                <a:solidFill>
                  <a:schemeClr val="tx1"/>
                </a:solidFill>
                <a:cs typeface="B Zar" pitchFamily="2" charset="-78"/>
              </a:rPr>
              <a:t>(پمپ، کمپرسور، توربین)</a:t>
            </a:r>
          </a:p>
          <a:p>
            <a:pPr algn="l"/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آذر ماه 94</a:t>
            </a:r>
          </a:p>
          <a:p>
            <a:pPr algn="l"/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تدوین: روح ا... قلی پور</a:t>
            </a:r>
            <a:endParaRPr lang="fa-IR" sz="2400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328" t="25049" r="20572" b="9814"/>
          <a:stretch>
            <a:fillRect/>
          </a:stretch>
        </p:blipFill>
        <p:spPr bwMode="auto">
          <a:xfrm>
            <a:off x="2571736" y="142852"/>
            <a:ext cx="4830821" cy="43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21" y="1052513"/>
            <a:ext cx="4608512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4538" y="357166"/>
            <a:ext cx="691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cs typeface="B Zar" pitchFamily="2" charset="-78"/>
              </a:rPr>
              <a:t>پمپ گریز از مرکز جریان </a:t>
            </a:r>
            <a:r>
              <a:rPr lang="fa-IR" sz="3600" dirty="0" smtClean="0">
                <a:cs typeface="B Zar" pitchFamily="2" charset="-78"/>
              </a:rPr>
              <a:t>شعاعی (خطی </a:t>
            </a:r>
            <a:r>
              <a:rPr lang="en-US" sz="3600" dirty="0" smtClean="0">
                <a:cs typeface="B Zar" pitchFamily="2" charset="-78"/>
              </a:rPr>
              <a:t>inline</a:t>
            </a:r>
            <a:r>
              <a:rPr lang="fa-IR" sz="3600" dirty="0" smtClean="0">
                <a:cs typeface="B Zar" pitchFamily="2" charset="-78"/>
              </a:rPr>
              <a:t>)</a:t>
            </a:r>
            <a:endParaRPr lang="fa-I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7524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54144"/>
            <a:ext cx="53340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2461" y="357166"/>
            <a:ext cx="6800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پمپ گریز از مرکز جریان </a:t>
            </a:r>
            <a:r>
              <a:rPr lang="fa-IR" sz="3200" dirty="0" smtClean="0">
                <a:cs typeface="B Zar" pitchFamily="2" charset="-78"/>
              </a:rPr>
              <a:t>شعاعی (</a:t>
            </a:r>
            <a:r>
              <a:rPr lang="en-US" sz="3200" dirty="0" smtClean="0">
                <a:cs typeface="B Zar" pitchFamily="2" charset="-78"/>
              </a:rPr>
              <a:t>closed couple</a:t>
            </a:r>
            <a:r>
              <a:rPr lang="fa-IR" sz="3200" dirty="0" smtClean="0">
                <a:cs typeface="B Zar" pitchFamily="2" charset="-78"/>
              </a:rPr>
              <a:t>)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211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70"/>
          <a:stretch>
            <a:fillRect/>
          </a:stretch>
        </p:blipFill>
        <p:spPr bwMode="auto">
          <a:xfrm>
            <a:off x="2667000" y="1714488"/>
            <a:ext cx="3811588" cy="49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8926" y="425215"/>
            <a:ext cx="4759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cs typeface="B Zar" pitchFamily="2" charset="-78"/>
              </a:rPr>
              <a:t>پمپ گریز از مرکز جریان </a:t>
            </a:r>
            <a:r>
              <a:rPr lang="fa-IR" sz="3600" dirty="0" smtClean="0">
                <a:cs typeface="B Zar" pitchFamily="2" charset="-78"/>
              </a:rPr>
              <a:t>مخلوط</a:t>
            </a:r>
            <a:endParaRPr lang="fa-I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357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66" t="4074" r="28889" b="4074"/>
          <a:stretch>
            <a:fillRect/>
          </a:stretch>
        </p:blipFill>
        <p:spPr bwMode="auto">
          <a:xfrm>
            <a:off x="2508265" y="836613"/>
            <a:ext cx="4278313" cy="57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01889" y="21429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پمپ های گریز از مرکز موازی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937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6613"/>
            <a:ext cx="5119688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3015" y="214290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اصول عملکرد پمپ های دینامیکی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3453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7340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7139" y="571480"/>
            <a:ext cx="429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منحنی مشخصه لوله کشی(سیستم)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974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08050"/>
            <a:ext cx="4824413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45788" y="357166"/>
            <a:ext cx="400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 smtClean="0">
                <a:cs typeface="B Zar" pitchFamily="2" charset="-78"/>
              </a:rPr>
              <a:t>منحنی های مشخصه پمپ ها</a:t>
            </a:r>
            <a:endParaRPr lang="fa-I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1619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0-2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896"/>
          <a:stretch>
            <a:fillRect/>
          </a:stretch>
        </p:blipFill>
        <p:spPr bwMode="auto">
          <a:xfrm>
            <a:off x="381000" y="1238271"/>
            <a:ext cx="86106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2548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0-2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999"/>
          <a:stretch>
            <a:fillRect/>
          </a:stretch>
        </p:blipFill>
        <p:spPr bwMode="auto">
          <a:xfrm>
            <a:off x="539750" y="1143008"/>
            <a:ext cx="7748585" cy="55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6083" y="500042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dirty="0" smtClean="0">
                <a:cs typeface="B Zar" pitchFamily="2" charset="-78"/>
              </a:rPr>
              <a:t>نمونه ای از منحنی </a:t>
            </a:r>
            <a:r>
              <a:rPr lang="fa-IR" sz="3200" dirty="0" smtClean="0">
                <a:cs typeface="B Zar" pitchFamily="2" charset="-78"/>
              </a:rPr>
              <a:t>های مشخصه پمپ ها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7064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17575"/>
            <a:ext cx="49895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513" y="357166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منحنی های مشخصه پمپ ها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0194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5786" y="1500174"/>
            <a:ext cx="764386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dirty="0" smtClean="0">
                <a:solidFill>
                  <a:schemeClr val="tx2"/>
                </a:solidFill>
                <a:cs typeface="B Zar" pitchFamily="2" charset="-78"/>
              </a:rPr>
              <a:t>دوره  های مرتبط با پمپ ها</a:t>
            </a:r>
          </a:p>
          <a:p>
            <a:pPr algn="ctr"/>
            <a:r>
              <a:rPr lang="fa-IR" sz="4800" dirty="0" smtClean="0">
                <a:solidFill>
                  <a:schemeClr val="tx2"/>
                </a:solidFill>
                <a:cs typeface="B Zar" pitchFamily="2" charset="-78"/>
              </a:rPr>
              <a:t>1- شناخت پمپها</a:t>
            </a:r>
          </a:p>
          <a:p>
            <a:pPr algn="ctr"/>
            <a:r>
              <a:rPr lang="fa-IR" sz="4800" dirty="0" smtClean="0">
                <a:solidFill>
                  <a:schemeClr val="tx2"/>
                </a:solidFill>
                <a:cs typeface="B Zar" pitchFamily="2" charset="-78"/>
              </a:rPr>
              <a:t>2- تعمیرات پمپها</a:t>
            </a:r>
          </a:p>
          <a:p>
            <a:pPr algn="ctr"/>
            <a:r>
              <a:rPr lang="fa-IR" sz="4800" dirty="0" smtClean="0">
                <a:solidFill>
                  <a:schemeClr val="tx2"/>
                </a:solidFill>
                <a:cs typeface="B Zar" pitchFamily="2" charset="-78"/>
              </a:rPr>
              <a:t>3- بهره برداری پمپها</a:t>
            </a:r>
            <a:endParaRPr lang="fa-IR" sz="4800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89037"/>
            <a:ext cx="64770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4443" y="571480"/>
            <a:ext cx="641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cs typeface="B Zar" pitchFamily="2" charset="-78"/>
              </a:rPr>
              <a:t>منحنی </a:t>
            </a:r>
            <a:r>
              <a:rPr lang="fa-IR" sz="3200" dirty="0" smtClean="0">
                <a:cs typeface="B Zar" pitchFamily="2" charset="-78"/>
              </a:rPr>
              <a:t> </a:t>
            </a:r>
            <a:r>
              <a:rPr lang="fa-IR" sz="3200" dirty="0" smtClean="0">
                <a:cs typeface="B Zar" pitchFamily="2" charset="-78"/>
              </a:rPr>
              <a:t>مشخصه پمپ </a:t>
            </a:r>
            <a:r>
              <a:rPr lang="fa-IR" sz="3200" dirty="0" smtClean="0">
                <a:cs typeface="B Zar" pitchFamily="2" charset="-78"/>
              </a:rPr>
              <a:t>و سیستم لوله کشی و نقطه کار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228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42" y="1214422"/>
            <a:ext cx="6315092" cy="49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3240" y="571480"/>
            <a:ext cx="5444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200" dirty="0" smtClean="0">
                <a:cs typeface="B Zar" pitchFamily="2" charset="-78"/>
              </a:rPr>
              <a:t>تغییرات نقطه کار به دلیل بستن والو خروجی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312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2513"/>
            <a:ext cx="82296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7822" y="500042"/>
            <a:ext cx="6184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منحنی های مشخصه پمپ </a:t>
            </a:r>
            <a:r>
              <a:rPr lang="fa-IR" sz="2800" dirty="0" smtClean="0">
                <a:cs typeface="B Zar" pitchFamily="2" charset="-78"/>
              </a:rPr>
              <a:t>های موازی و سیستم لوله کشی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6195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52513"/>
            <a:ext cx="8061325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0255" y="428604"/>
            <a:ext cx="6040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منحنی های مشخصه پمپ های </a:t>
            </a:r>
            <a:r>
              <a:rPr lang="fa-IR" sz="2800" dirty="0" smtClean="0">
                <a:cs typeface="B Zar" pitchFamily="2" charset="-78"/>
              </a:rPr>
              <a:t>سری </a:t>
            </a:r>
            <a:r>
              <a:rPr lang="fa-IR" sz="2800" dirty="0" smtClean="0">
                <a:cs typeface="B Zar" pitchFamily="2" charset="-78"/>
              </a:rPr>
              <a:t>و سیستم لوله کشی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5239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28"/>
          <a:stretch>
            <a:fillRect/>
          </a:stretch>
        </p:blipFill>
        <p:spPr bwMode="auto">
          <a:xfrm>
            <a:off x="285720" y="1628775"/>
            <a:ext cx="850106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3661" y="857232"/>
            <a:ext cx="6458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چگونگی تغییرات توانهای ورودی و خروجی موتور و پمپ 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5691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25787"/>
            <a:ext cx="7824814" cy="5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7368" y="428604"/>
            <a:ext cx="7108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تلفات انرژی ناشی از بستن والو خروجی برای رسیدن به دبی کمتر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537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17596"/>
            <a:ext cx="7400948" cy="50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6612" y="500042"/>
            <a:ext cx="6747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تلفات انرژی ناشی از </a:t>
            </a:r>
            <a:r>
              <a:rPr lang="fa-IR" sz="2800" dirty="0" smtClean="0">
                <a:cs typeface="B Zar" pitchFamily="2" charset="-78"/>
              </a:rPr>
              <a:t>سیستم بای پاس برای </a:t>
            </a:r>
            <a:r>
              <a:rPr lang="fa-IR" sz="2800" dirty="0" smtClean="0">
                <a:cs typeface="B Zar" pitchFamily="2" charset="-78"/>
              </a:rPr>
              <a:t>رسیدن به دبی کمتر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920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6" y="1000108"/>
            <a:ext cx="7604150" cy="575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3863" y="428604"/>
            <a:ext cx="5065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تغییرات منحنی های پمپ ناشی از تغییرات دور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0476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6613"/>
            <a:ext cx="4862513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8101" y="357166"/>
            <a:ext cx="4899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cs typeface="B Zar" pitchFamily="2" charset="-78"/>
              </a:rPr>
              <a:t>مقایسه تلفات انرژی در سه روش فوق الذکر 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092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82" y="1852562"/>
            <a:ext cx="5857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a-IR" sz="3600" dirty="0" smtClean="0">
              <a:latin typeface="IranNastaliq" pitchFamily="18" charset="0"/>
              <a:cs typeface="B Zar" pitchFamily="2" charset="-78"/>
            </a:endParaRPr>
          </a:p>
          <a:p>
            <a:pPr algn="ctr" eaLnBrk="1" hangingPunct="1">
              <a:buFontTx/>
              <a:buNone/>
            </a:pPr>
            <a:r>
              <a:rPr lang="fa-IR" sz="4800" dirty="0" smtClean="0">
                <a:solidFill>
                  <a:srgbClr val="0070C0"/>
                </a:solidFill>
                <a:latin typeface="IranNastaliq" pitchFamily="18" charset="0"/>
                <a:cs typeface="B Zar" pitchFamily="2" charset="-78"/>
              </a:rPr>
              <a:t>صرفه جویی انرژی در </a:t>
            </a:r>
          </a:p>
          <a:p>
            <a:pPr algn="ctr" eaLnBrk="1" hangingPunct="1">
              <a:buFontTx/>
              <a:buNone/>
            </a:pPr>
            <a:r>
              <a:rPr lang="fa-IR" sz="4800" dirty="0" smtClean="0">
                <a:solidFill>
                  <a:srgbClr val="0070C0"/>
                </a:solidFill>
                <a:latin typeface="IranNastaliq" pitchFamily="18" charset="0"/>
                <a:cs typeface="B Zar" pitchFamily="2" charset="-78"/>
              </a:rPr>
              <a:t>کمپرسورها</a:t>
            </a:r>
          </a:p>
          <a:p>
            <a:pPr algn="ctr" eaLnBrk="1" hangingPunct="1">
              <a:buFontTx/>
              <a:buNone/>
            </a:pPr>
            <a:endParaRPr lang="en-US" sz="4800" dirty="0" smtClean="0">
              <a:latin typeface="IranNastaliq" pitchFamily="18" charset="0"/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4" y="357166"/>
            <a:ext cx="564473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687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928670"/>
            <a:ext cx="863573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604150" cy="53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0100" y="142853"/>
            <a:ext cx="7772400" cy="785818"/>
          </a:xfrm>
        </p:spPr>
        <p:txBody>
          <a:bodyPr/>
          <a:lstStyle/>
          <a:p>
            <a:r>
              <a:rPr lang="fa-IR" sz="4000" dirty="0" smtClean="0">
                <a:cs typeface="B Zar" pitchFamily="2" charset="-78"/>
              </a:rPr>
              <a:t> کمپرسور جریان شعاعی</a:t>
            </a:r>
            <a:endParaRPr lang="fa-IR" sz="4000" dirty="0">
              <a:cs typeface="B Zar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4059%20stage%20core%20compres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840" y="1351838"/>
            <a:ext cx="6959622" cy="522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fa-IR" sz="4000" dirty="0" smtClean="0">
                <a:cs typeface="B Zar" pitchFamily="2" charset="-78"/>
              </a:rPr>
              <a:t> کمپرسور جریان محوری</a:t>
            </a:r>
            <a:endParaRPr lang="fa-IR" sz="4000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21" y="1195410"/>
            <a:ext cx="61198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B Zar" pitchFamily="2" charset="-78"/>
              </a:rPr>
              <a:t>کمپرسور پیستونی دو مرحله</a:t>
            </a:r>
            <a:endParaRPr lang="fa-IR" sz="4000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72" y="71414"/>
            <a:ext cx="5681662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5000632" y="2857500"/>
            <a:ext cx="6143668" cy="1143000"/>
          </a:xfrm>
        </p:spPr>
        <p:txBody>
          <a:bodyPr/>
          <a:lstStyle/>
          <a:p>
            <a:r>
              <a:rPr lang="fa-IR" sz="4000" dirty="0" smtClean="0">
                <a:cs typeface="B Zar" pitchFamily="2" charset="-78"/>
              </a:rPr>
              <a:t>کمپرسور پیستونی دو مرحله دو طرفه</a:t>
            </a:r>
            <a:endParaRPr lang="fa-IR" sz="4000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ontrol valve1"/>
          <p:cNvPicPr>
            <a:picLocks noChangeAspect="1" noChangeArrowheads="1"/>
          </p:cNvPicPr>
          <p:nvPr/>
        </p:nvPicPr>
        <p:blipFill>
          <a:blip r:embed="rId2"/>
          <a:srcRect t="2469"/>
          <a:stretch>
            <a:fillRect/>
          </a:stretch>
        </p:blipFill>
        <p:spPr bwMode="auto">
          <a:xfrm>
            <a:off x="1955823" y="1000108"/>
            <a:ext cx="583088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B Zar" pitchFamily="2" charset="-78"/>
              </a:rPr>
              <a:t>کاربرد هوای ابزار دقیق</a:t>
            </a:r>
            <a:endParaRPr lang="fa-IR" sz="4000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142984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b="1" dirty="0" smtClean="0">
                <a:latin typeface="IranNastaliq" pitchFamily="18" charset="0"/>
                <a:cs typeface="B Zar" pitchFamily="2" charset="-78"/>
              </a:rPr>
              <a:t>مطالعه موردی:</a:t>
            </a:r>
            <a:br>
              <a:rPr lang="fa-IR" sz="4400" b="1" dirty="0" smtClean="0">
                <a:latin typeface="IranNastaliq" pitchFamily="18" charset="0"/>
                <a:cs typeface="B Zar" pitchFamily="2" charset="-78"/>
              </a:rPr>
            </a:br>
            <a:r>
              <a:rPr lang="fa-IR" sz="4400" b="1" dirty="0" smtClean="0">
                <a:latin typeface="IranNastaliq" pitchFamily="18" charset="0"/>
                <a:cs typeface="B Zar" pitchFamily="2" charset="-78"/>
              </a:rPr>
              <a:t>کمپرسور ممیزی شده دریکی از پتروشیمی ها صرفه جویی انرژی به مبلغ حدود 90 میلیون تومان در سال با قیمت برق یارانه ای می تواند داشته باشد.</a:t>
            </a:r>
            <a:br>
              <a:rPr lang="fa-IR" sz="4400" b="1" dirty="0" smtClean="0">
                <a:latin typeface="IranNastaliq" pitchFamily="18" charset="0"/>
                <a:cs typeface="B Zar" pitchFamily="2" charset="-78"/>
              </a:rPr>
            </a:br>
            <a:r>
              <a:rPr lang="fa-IR" sz="4400" b="1" dirty="0" smtClean="0">
                <a:latin typeface="IranNastaliq" pitchFamily="18" charset="0"/>
                <a:cs typeface="B Zar" pitchFamily="2" charset="-78"/>
              </a:rPr>
              <a:t>دلیل:  نا مناسب بودن اندازه کمپرسور</a:t>
            </a:r>
            <a:endParaRPr lang="fa-IR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571480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a-IR" sz="7200" dirty="0" smtClean="0">
              <a:latin typeface="IranNastaliq" pitchFamily="18" charset="0"/>
              <a:cs typeface="B Zar" pitchFamily="2" charset="-78"/>
            </a:endParaRPr>
          </a:p>
          <a:p>
            <a:pPr algn="ctr" eaLnBrk="1" hangingPunct="1">
              <a:buFontTx/>
              <a:buNone/>
            </a:pPr>
            <a:r>
              <a:rPr lang="fa-IR" sz="7200" dirty="0" smtClean="0">
                <a:latin typeface="IranNastaliq" pitchFamily="18" charset="0"/>
                <a:cs typeface="B Zar" pitchFamily="2" charset="-78"/>
              </a:rPr>
              <a:t>فراموش نکنیم که :</a:t>
            </a:r>
          </a:p>
          <a:p>
            <a:pPr algn="ctr" eaLnBrk="1" hangingPunct="1">
              <a:buFontTx/>
              <a:buNone/>
            </a:pPr>
            <a:r>
              <a:rPr lang="fa-IR" sz="7200" dirty="0" smtClean="0">
                <a:latin typeface="IranNastaliq" pitchFamily="18" charset="0"/>
                <a:cs typeface="B Zar" pitchFamily="2" charset="-78"/>
              </a:rPr>
              <a:t>تولید هوای فشرده </a:t>
            </a:r>
            <a:r>
              <a:rPr lang="fa-IR" sz="7200" dirty="0" smtClean="0">
                <a:solidFill>
                  <a:srgbClr val="FF0000"/>
                </a:solidFill>
                <a:latin typeface="IranNastaliq" pitchFamily="18" charset="0"/>
                <a:cs typeface="B Zar" pitchFamily="2" charset="-78"/>
              </a:rPr>
              <a:t>بسیار گران </a:t>
            </a:r>
            <a:r>
              <a:rPr lang="fa-IR" sz="7200" dirty="0" smtClean="0">
                <a:latin typeface="IranNastaliq" pitchFamily="18" charset="0"/>
                <a:cs typeface="B Zar" pitchFamily="2" charset="-78"/>
              </a:rPr>
              <a:t>است.</a:t>
            </a:r>
            <a:endParaRPr lang="en-US" sz="7200" dirty="0" smtClean="0">
              <a:latin typeface="IranNastaliq" pitchFamily="18" charset="0"/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ght_08.jpg"/>
          <p:cNvPicPr>
            <a:picLocks noChangeAspect="1"/>
          </p:cNvPicPr>
          <p:nvPr/>
        </p:nvPicPr>
        <p:blipFill>
          <a:blip r:embed="rId2">
            <a:lum bright="50000" contrast="-50000"/>
          </a:blip>
          <a:stretch>
            <a:fillRect/>
          </a:stretch>
        </p:blipFill>
        <p:spPr>
          <a:xfrm>
            <a:off x="-1" y="0"/>
            <a:ext cx="9143819" cy="68580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714356"/>
            <a:ext cx="82175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cs typeface="B Zar" pitchFamily="2" charset="-78"/>
              </a:rPr>
              <a:t>شرکت سامان انرژی اصفهان</a:t>
            </a:r>
            <a:r>
              <a:rPr lang="en-US" sz="2400" b="1" dirty="0">
                <a:cs typeface="B Zar" pitchFamily="2" charset="-78"/>
              </a:rPr>
              <a:t/>
            </a:r>
            <a:br>
              <a:rPr lang="en-US" sz="2400" b="1" dirty="0">
                <a:cs typeface="B Zar" pitchFamily="2" charset="-78"/>
              </a:rPr>
            </a:br>
            <a:endParaRPr lang="fa-IR" sz="2400" b="1" dirty="0">
              <a:cs typeface="B Zar" pitchFamily="2" charset="-78"/>
            </a:endParaRPr>
          </a:p>
          <a:p>
            <a:pPr algn="ctr" rtl="1"/>
            <a:r>
              <a:rPr lang="fa-IR" sz="2800" dirty="0" smtClean="0">
                <a:cs typeface="B Zar" pitchFamily="2" charset="-78"/>
              </a:rPr>
              <a:t>دفتر </a:t>
            </a:r>
            <a:r>
              <a:rPr lang="fa-IR" sz="2800" dirty="0">
                <a:cs typeface="B Zar" pitchFamily="2" charset="-78"/>
              </a:rPr>
              <a:t>مرکزی: اصفهان </a:t>
            </a:r>
            <a:r>
              <a:rPr lang="fa-IR" sz="2800" dirty="0" smtClean="0">
                <a:cs typeface="B Zar" pitchFamily="2" charset="-78"/>
              </a:rPr>
              <a:t>،تقاطع بولوار کشاورز و اتوبان شهید میثمی</a:t>
            </a:r>
          </a:p>
          <a:p>
            <a:pPr algn="ctr" rtl="1"/>
            <a:r>
              <a:rPr lang="fa-IR" sz="2800" dirty="0" smtClean="0">
                <a:cs typeface="B Zar" pitchFamily="2" charset="-78"/>
              </a:rPr>
              <a:t>مجتمع تجاری آزاد طبقه هفتم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842229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algn="ctr"/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Zar" pitchFamily="2" charset="-78"/>
              </a:rPr>
              <a:t> Tel: 031-37765478, 37764844</a:t>
            </a:r>
            <a:endParaRPr lang="fa-I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Zar" pitchFamily="2" charset="-78"/>
            </a:endParaRPr>
          </a:p>
          <a:p>
            <a:pPr marL="111125" algn="ctr"/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Zar" pitchFamily="2" charset="-78"/>
              </a:rPr>
              <a:t> Fax: 031-37764568</a:t>
            </a:r>
          </a:p>
          <a:p>
            <a:pPr marL="111125" algn="ctr"/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Zar" pitchFamily="2" charset="-78"/>
              </a:rPr>
              <a:t>www.samanenergy.ir</a:t>
            </a:r>
            <a:endParaRPr lang="en-US" sz="24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22D53-73E5-4569-97E2-A23BD3EC3512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317694"/>
            <a:ext cx="6958036" cy="521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395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411"/>
          <a:stretch>
            <a:fillRect/>
          </a:stretch>
        </p:blipFill>
        <p:spPr bwMode="auto">
          <a:xfrm>
            <a:off x="1258888" y="908050"/>
            <a:ext cx="65373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483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589"/>
          <a:stretch>
            <a:fillRect/>
          </a:stretch>
        </p:blipFill>
        <p:spPr bwMode="auto">
          <a:xfrm>
            <a:off x="928662" y="920771"/>
            <a:ext cx="6613525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046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146"/>
          <a:stretch>
            <a:fillRect/>
          </a:stretch>
        </p:blipFill>
        <p:spPr bwMode="auto">
          <a:xfrm>
            <a:off x="1285852" y="969983"/>
            <a:ext cx="646112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B Zar" pitchFamily="2" charset="-78"/>
              </a:rPr>
              <a:t>پمپ های اتوماتیک</a:t>
            </a:r>
            <a:endParaRPr lang="fa-IR" sz="4000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3013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B Zar" pitchFamily="2" charset="-78"/>
              </a:rPr>
              <a:t>پمپ گریز از مرکز جریان شعاعی</a:t>
            </a:r>
            <a:endParaRPr lang="fa-IR" sz="4000" dirty="0"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42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12" y="1212873"/>
            <a:ext cx="690245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7356" y="42860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cs typeface="B Zar" pitchFamily="2" charset="-78"/>
              </a:rPr>
              <a:t>پمپ گریز از مرکز جریان شعاعی</a:t>
            </a:r>
            <a:endParaRPr lang="fa-I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81B-1D02-43A6-B22E-1D0A3C7C2BB6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81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295</Words>
  <Application>Microsoft Office PowerPoint</Application>
  <PresentationFormat>On-screen Show (4:3)</PresentationFormat>
  <Paragraphs>86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پمپ های اتوماتیک</vt:lpstr>
      <vt:lpstr>پمپ گریز از مرکز جریان شعاعی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 کمپرسور جریان شعاعی</vt:lpstr>
      <vt:lpstr> کمپرسور جریان محوری</vt:lpstr>
      <vt:lpstr>کمپرسور پیستونی دو مرحله</vt:lpstr>
      <vt:lpstr>کمپرسور پیستونی دو مرحله دو طرفه</vt:lpstr>
      <vt:lpstr>کاربرد هوای ابزار دقیق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rgh</dc:creator>
  <cp:lastModifiedBy>rgh</cp:lastModifiedBy>
  <cp:revision>28</cp:revision>
  <dcterms:created xsi:type="dcterms:W3CDTF">2012-07-05T05:16:05Z</dcterms:created>
  <dcterms:modified xsi:type="dcterms:W3CDTF">2015-11-30T08:03:06Z</dcterms:modified>
</cp:coreProperties>
</file>