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1"/>
  </p:notesMasterIdLst>
  <p:sldIdLst>
    <p:sldId id="256" r:id="rId2"/>
    <p:sldId id="376" r:id="rId3"/>
    <p:sldId id="378" r:id="rId4"/>
    <p:sldId id="379" r:id="rId5"/>
    <p:sldId id="377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8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89" r:id="rId22"/>
    <p:sldId id="294" r:id="rId23"/>
    <p:sldId id="397" r:id="rId24"/>
    <p:sldId id="282" r:id="rId25"/>
    <p:sldId id="283" r:id="rId26"/>
    <p:sldId id="284" r:id="rId27"/>
    <p:sldId id="285" r:id="rId28"/>
    <p:sldId id="286" r:id="rId29"/>
    <p:sldId id="411" r:id="rId30"/>
    <p:sldId id="398" r:id="rId31"/>
    <p:sldId id="288" r:id="rId32"/>
    <p:sldId id="402" r:id="rId33"/>
    <p:sldId id="412" r:id="rId34"/>
    <p:sldId id="413" r:id="rId35"/>
    <p:sldId id="414" r:id="rId36"/>
    <p:sldId id="415" r:id="rId37"/>
    <p:sldId id="315" r:id="rId38"/>
    <p:sldId id="307" r:id="rId39"/>
    <p:sldId id="309" r:id="rId40"/>
    <p:sldId id="416" r:id="rId41"/>
    <p:sldId id="417" r:id="rId42"/>
    <p:sldId id="403" r:id="rId43"/>
    <p:sldId id="404" r:id="rId44"/>
    <p:sldId id="406" r:id="rId45"/>
    <p:sldId id="407" r:id="rId46"/>
    <p:sldId id="405" r:id="rId47"/>
    <p:sldId id="408" r:id="rId48"/>
    <p:sldId id="409" r:id="rId49"/>
    <p:sldId id="410" r:id="rId50"/>
    <p:sldId id="312" r:id="rId51"/>
    <p:sldId id="313" r:id="rId52"/>
    <p:sldId id="316" r:id="rId53"/>
    <p:sldId id="314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66" r:id="rId62"/>
    <p:sldId id="367" r:id="rId63"/>
    <p:sldId id="371" r:id="rId64"/>
    <p:sldId id="372" r:id="rId65"/>
    <p:sldId id="418" r:id="rId66"/>
    <p:sldId id="419" r:id="rId67"/>
    <p:sldId id="375" r:id="rId68"/>
    <p:sldId id="373" r:id="rId69"/>
    <p:sldId id="401" r:id="rId7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441502-89FA-4D93-BC0D-3AEF15B2C13B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C43CBB-5686-4D46-83C7-59BD9934AB7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17BD4-8533-4F5B-B193-82DDABC90A11}" type="datetimeFigureOut">
              <a:rPr lang="fa-IR" smtClean="0"/>
              <a:pPr/>
              <a:t>1437/02/27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CAEFD-AA40-4436-9F20-176275A0E1C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file:///C:\Documents%20and%20Settings\M.Haratiyan%20Eng\My%20Documents\Site\Varioscan\InfraTec&#174;%20GmbH%20App.2_files\45_en_files\elektroanlagen_04.jpg" TargetMode="External"/><Relationship Id="rId5" Type="http://schemas.openxmlformats.org/officeDocument/2006/relationships/image" Target="file:///C:\Documents%20and%20Settings\M.Haratiyan%20Eng\My%20Documents\Site\Varioscan\InfraTec&#174;%20GmbH%20App._files\44_en_files\anlageninspektion_01.jpg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tlv.com/global/images/about-tlv/240_tm5.jpg" TargetMode="Externa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8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file:///C:\Documents%20and%20Settings\Administrator\My%20Documents\My%20Pictures\ScreenHunter_001.gi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Documents%20and%20Settings\administrator.NPC_INSTRUCTER\Desktop\thermal\WHR\regenerative%20furnace.JP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MILLS\Mills\Brewery\Energy%20Smart%20Business%20Infosheet_files\heatRec2.jp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8662" y="2428876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بهينه سازي مصرف</a:t>
            </a:r>
            <a:r>
              <a:rPr kumimoji="0" lang="fa-IR" sz="4800" b="1" i="0" u="none" strike="noStrike" kern="1200" cap="none" spc="0" normalizeH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</a:t>
            </a:r>
            <a:r>
              <a:rPr kumimoji="0" lang="fa-IR" sz="48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انرژي حرارتي</a:t>
            </a:r>
            <a:endParaRPr kumimoji="0" lang="fa-IR" sz="48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472" y="57150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Majalla UI"/>
                <a:cs typeface="B Titr" pitchFamily="2" charset="-78"/>
              </a:rPr>
              <a:t>ارائه دهنده : ميلاد ظهير</a:t>
            </a:r>
            <a:endParaRPr kumimoji="0" lang="en-US" sz="24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Majalla UI"/>
              <a:cs typeface="B Titr" pitchFamily="2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پاييز 94</a:t>
            </a:r>
            <a:endParaRPr kumimoji="0" lang="fa-IR" sz="2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Majalla UI"/>
              <a:cs typeface="B Titr" pitchFamily="2" charset="-78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10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1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مراحل كاري مديريت انرژي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543" y="1071546"/>
            <a:ext cx="8149861" cy="52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ابزارهاي مديريت انرژي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5857884" y="3143248"/>
            <a:ext cx="3000375" cy="1000132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fa-IR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مديريت انرژي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28815" y="1357298"/>
            <a:ext cx="3000375" cy="1000132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fa-IR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مميزي انرژي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928815" y="3143248"/>
            <a:ext cx="3000375" cy="1000132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fa-IR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استانداردهاي مربوط به مديريت و مميزي انرژي 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28815" y="4929198"/>
            <a:ext cx="3000375" cy="1000132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fa-IR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معيارهاي مصرف انرژي</a:t>
            </a:r>
          </a:p>
        </p:txBody>
      </p:sp>
      <p:cxnSp>
        <p:nvCxnSpPr>
          <p:cNvPr id="18" name="Straight Arrow Connector 17"/>
          <p:cNvCxnSpPr>
            <a:stCxn id="14" idx="1"/>
            <a:endCxn id="15" idx="3"/>
          </p:cNvCxnSpPr>
          <p:nvPr/>
        </p:nvCxnSpPr>
        <p:spPr>
          <a:xfrm rot="10800000">
            <a:off x="4929190" y="1857364"/>
            <a:ext cx="928694" cy="1785950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  <a:endCxn id="16" idx="3"/>
          </p:cNvCxnSpPr>
          <p:nvPr/>
        </p:nvCxnSpPr>
        <p:spPr>
          <a:xfrm rot="10800000">
            <a:off x="4929190" y="3643314"/>
            <a:ext cx="928694" cy="1588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  <a:endCxn id="17" idx="3"/>
          </p:cNvCxnSpPr>
          <p:nvPr/>
        </p:nvCxnSpPr>
        <p:spPr>
          <a:xfrm rot="10800000" flipV="1">
            <a:off x="4929190" y="3643314"/>
            <a:ext cx="928694" cy="1785950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مميزي انرژي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428597" y="2357430"/>
            <a:ext cx="8286808" cy="2643206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lnSpc>
                <a:spcPct val="150000"/>
              </a:lnSpc>
              <a:tabLst>
                <a:tab pos="325438" algn="l"/>
              </a:tabLst>
            </a:pPr>
            <a:r>
              <a:rPr lang="fa-I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B Titr" pitchFamily="2" charset="-78"/>
              </a:rPr>
              <a:t>مميزي انرژي شامل بررسي و شناخت جريانهاي انرژي در يک واحد صنعتي (يا ساختمان) از نظرکمي و کيفي بوده که در نتيجه آن موقعيت و ميزان پتانسيلهاي صرفه جوئي در واحد تعيين مي گردد.</a:t>
            </a:r>
            <a:endParaRPr lang="fa-I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سطوح مميزي انرژي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6072188" y="2824163"/>
            <a:ext cx="3000375" cy="1500187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fa-I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 استاندارد</a:t>
            </a:r>
          </a:p>
          <a:p>
            <a:pPr algn="ctr">
              <a:defRPr/>
            </a:pPr>
            <a:r>
              <a:rPr lang="fa-IR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 </a:t>
            </a: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AS/NZS 3598:2000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14313" y="1143000"/>
            <a:ext cx="5000625" cy="1571625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سطح 1</a:t>
            </a:r>
          </a:p>
          <a:p>
            <a:pPr algn="ctr">
              <a:defRPr/>
            </a:pPr>
            <a:r>
              <a:rPr lang="fa-IR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ارزيابي ميزان مصرف انرژي در كل سازمان، ارائه ديد كلي در زمينه پتانسيل هاي صرفه جويي و كاهش هزينه و ارائه گزارش مميزي</a:t>
            </a:r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14313" y="2786063"/>
            <a:ext cx="5000625" cy="1571625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سطح 2</a:t>
            </a:r>
          </a:p>
          <a:p>
            <a:pPr algn="ctr">
              <a:defRPr/>
            </a:pPr>
            <a:r>
              <a:rPr lang="fa-IR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در برگيرنده خدمات سطح 1 بعلاوه شناسايي منابع انرژي، ميزان انرژي تامين شده و انواع مختلف آن، شناسايي نقاط بهبود و ارائه پيشنهاد در زمينه صرفه جويي ممكن و ارائه گزارش مميزي</a:t>
            </a:r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14313" y="4429125"/>
            <a:ext cx="5000625" cy="1571625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سطح 3</a:t>
            </a:r>
          </a:p>
          <a:p>
            <a:pPr algn="ctr">
              <a:defRPr/>
            </a:pPr>
            <a:r>
              <a:rPr lang="fa-IR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در برگيرنده خدمات سطوح 1 و 2 بعلاوه تحليل دقيق مصرف انرژي، صرفه جويي هاي ممكن، هزينه اجراي صرفه جويي ها و تحليل اقتصادي و ارائه گزارش مميزي </a:t>
            </a:r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cxnSpLocks noChangeShapeType="1"/>
            <a:stCxn id="14" idx="1"/>
            <a:endCxn id="15" idx="3"/>
          </p:cNvCxnSpPr>
          <p:nvPr/>
        </p:nvCxnSpPr>
        <p:spPr bwMode="auto">
          <a:xfrm rot="10800000">
            <a:off x="5214938" y="1928813"/>
            <a:ext cx="857250" cy="164465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stealth" w="lg" len="lg"/>
          </a:ln>
        </p:spPr>
      </p:cxnSp>
      <p:cxnSp>
        <p:nvCxnSpPr>
          <p:cNvPr id="19" name="Straight Arrow Connector 18"/>
          <p:cNvCxnSpPr>
            <a:cxnSpLocks noChangeShapeType="1"/>
            <a:stCxn id="14" idx="1"/>
            <a:endCxn id="16" idx="3"/>
          </p:cNvCxnSpPr>
          <p:nvPr/>
        </p:nvCxnSpPr>
        <p:spPr bwMode="auto">
          <a:xfrm rot="10800000">
            <a:off x="5214938" y="3571875"/>
            <a:ext cx="857250" cy="3175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stealth" w="lg" len="lg"/>
          </a:ln>
        </p:spPr>
      </p:cxnSp>
      <p:cxnSp>
        <p:nvCxnSpPr>
          <p:cNvPr id="20" name="Straight Arrow Connector 21"/>
          <p:cNvCxnSpPr>
            <a:cxnSpLocks noChangeShapeType="1"/>
            <a:stCxn id="14" idx="1"/>
            <a:endCxn id="17" idx="3"/>
          </p:cNvCxnSpPr>
          <p:nvPr/>
        </p:nvCxnSpPr>
        <p:spPr bwMode="auto">
          <a:xfrm rot="10800000" flipV="1">
            <a:off x="5214938" y="3573463"/>
            <a:ext cx="857250" cy="1641475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000240"/>
            <a:ext cx="9144000" cy="18573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معرفي انواع كوره ها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معرفي انواع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8262572" cy="561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6524" y="1036041"/>
            <a:ext cx="2571768" cy="3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معرفي انواع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94"/>
            <a:ext cx="8501122" cy="572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057260"/>
            <a:ext cx="2581276" cy="24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معرفي انواع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215338" cy="580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071547"/>
            <a:ext cx="3624253" cy="36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معرفي انواع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1"/>
            <a:ext cx="8072462" cy="57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928670"/>
            <a:ext cx="5143537" cy="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معرفي انواع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5700714" cy="427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2584" y="1467200"/>
            <a:ext cx="3538572" cy="39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28868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ضرورت بهينه سازي مصرف انرژي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معرفي انواع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4643470" cy="576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71546"/>
            <a:ext cx="3714776" cy="3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معرفي انواع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271166"/>
            <a:ext cx="8858280" cy="301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613734"/>
            <a:ext cx="1752603" cy="38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معرفي انواع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142845" y="965066"/>
            <a:ext cx="4643470" cy="3464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928" y="2571744"/>
            <a:ext cx="502107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000628" y="1357322"/>
            <a:ext cx="2928958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كوره</a:t>
            </a:r>
            <a:r>
              <a:rPr lang="fa-I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 هاي الكتريكي</a:t>
            </a:r>
            <a:endParaRPr kumimoji="0" lang="fa-IR" sz="2400" b="1" i="0" u="none" strike="noStrike" kern="120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000240"/>
            <a:ext cx="9144000" cy="18573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معرفي تجهيزات اندازه گيري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تجهيزات پرتابل</a:t>
            </a:r>
            <a:r>
              <a:rPr kumimoji="0" lang="fa-IR" sz="3200" b="1" i="0" u="none" strike="noStrike" kern="1200" spc="50" normalizeH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اندازه گيري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4" name="Picture 7" descr="DSC03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500188"/>
            <a:ext cx="6221412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>
            <a:off x="1714480" y="1571612"/>
            <a:ext cx="3214710" cy="128588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rtlCol="1" anchor="ctr"/>
          <a:lstStyle/>
          <a:p>
            <a:pPr algn="ctr" rtl="0">
              <a:defRPr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دستگاه پايرومتر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تجهيزات پرتابل</a:t>
            </a:r>
            <a:r>
              <a:rPr kumimoji="0" lang="fa-IR" sz="3200" b="1" i="0" u="none" strike="noStrike" kern="1200" spc="50" normalizeH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اندازه گيري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143125"/>
            <a:ext cx="40005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challstreck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2000" contrast="52000"/>
          </a:blip>
          <a:srcRect/>
          <a:stretch>
            <a:fillRect/>
          </a:stretch>
        </p:blipFill>
        <p:spPr bwMode="auto">
          <a:xfrm>
            <a:off x="5572125" y="4000500"/>
            <a:ext cx="2808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 bwMode="auto">
          <a:xfrm>
            <a:off x="714348" y="1357298"/>
            <a:ext cx="2500330" cy="114300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rtlCol="1" anchor="ctr"/>
          <a:lstStyle/>
          <a:p>
            <a:pPr algn="ctr" rtl="0">
              <a:defRPr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دستگاه فلومتر آلتراسونيك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تجهيزات پرتابل</a:t>
            </a:r>
            <a:r>
              <a:rPr kumimoji="0" lang="fa-IR" sz="3200" b="1" i="0" u="none" strike="noStrike" kern="1200" spc="50" normalizeH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اندازه گيري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5" name="Picture 5" descr="copy of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714500"/>
            <a:ext cx="63754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 bwMode="auto">
          <a:xfrm>
            <a:off x="857224" y="1214422"/>
            <a:ext cx="3214710" cy="128588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rtlCol="1" anchor="ctr"/>
          <a:lstStyle/>
          <a:p>
            <a:pPr algn="ctr" rtl="0">
              <a:defRPr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دستگاه ضخامت سنج آلتراسونيك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تجهيزات پرتابل</a:t>
            </a:r>
            <a:r>
              <a:rPr kumimoji="0" lang="fa-IR" sz="3200" b="1" i="0" u="none" strike="noStrike" kern="1200" spc="50" normalizeH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اندازه گيري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4" name="Oval 13"/>
          <p:cNvSpPr/>
          <p:nvPr/>
        </p:nvSpPr>
        <p:spPr bwMode="auto">
          <a:xfrm>
            <a:off x="714348" y="1357298"/>
            <a:ext cx="3214710" cy="128588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rtlCol="1" anchor="ctr"/>
          <a:lstStyle/>
          <a:p>
            <a:pPr algn="ctr" rtl="0">
              <a:defRPr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دستگاه آنالايزر دود</a:t>
            </a:r>
          </a:p>
        </p:txBody>
      </p:sp>
      <p:pic>
        <p:nvPicPr>
          <p:cNvPr id="16" name="Picture 4" descr="Untitled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1763" y="2286000"/>
            <a:ext cx="39322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2143125"/>
            <a:ext cx="3097212" cy="277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تجهيزات پرتابل</a:t>
            </a:r>
            <a:r>
              <a:rPr kumimoji="0" lang="fa-IR" sz="3200" b="1" i="0" u="none" strike="noStrike" kern="1200" spc="50" normalizeH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اندازه گيري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5" name="Picture 6" descr="Varion2"/>
          <p:cNvPicPr>
            <a:picLocks noChangeAspect="1" noChangeArrowheads="1"/>
          </p:cNvPicPr>
          <p:nvPr/>
        </p:nvPicPr>
        <p:blipFill>
          <a:blip r:embed="rId3">
            <a:lum bright="2000" contrast="14000"/>
          </a:blip>
          <a:srcRect/>
          <a:stretch>
            <a:fillRect/>
          </a:stretch>
        </p:blipFill>
        <p:spPr bwMode="auto">
          <a:xfrm>
            <a:off x="2714625" y="2000250"/>
            <a:ext cx="25923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Documents and Settings\M.Haratiyan Eng\My Documents\Site\Varioscan\InfraTec® GmbH App._files\44_en_files\anlageninspektion_01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072063" y="1285875"/>
            <a:ext cx="24003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bau_leckage_2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2571750"/>
            <a:ext cx="2419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bau_leckage_0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3929063"/>
            <a:ext cx="23907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bau_leckage_07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5286375"/>
            <a:ext cx="2314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elektroanlagen_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500" y="5000625"/>
            <a:ext cx="23145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Documents and Settings\M.Haratiyan Eng\My Documents\Site\Varioscan\InfraTec® GmbH App.2_files\45_en_files\elektroanlagen_04.jp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2428875" y="4214813"/>
            <a:ext cx="23907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 bwMode="auto">
          <a:xfrm>
            <a:off x="785786" y="1214422"/>
            <a:ext cx="3214710" cy="128588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rtlCol="1" anchor="ctr"/>
          <a:lstStyle/>
          <a:p>
            <a:pPr algn="ctr" rtl="0">
              <a:defRPr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دستگاه ترموويژن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25" name="Picture 24" descr="72269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000373"/>
            <a:ext cx="4286279" cy="321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 bwMode="auto">
          <a:xfrm>
            <a:off x="857224" y="1643050"/>
            <a:ext cx="3214710" cy="128588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tlCol="1" anchor="ctr"/>
          <a:lstStyle/>
          <a:p>
            <a:pPr algn="ctr" rtl="0">
              <a:defRPr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دستگاه نشت ياب آلتراسونيك</a:t>
            </a:r>
          </a:p>
        </p:txBody>
      </p:sp>
      <p:pic>
        <p:nvPicPr>
          <p:cNvPr id="27" name="Picture 3" descr="optimal performance of steam site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965872" y="3000372"/>
            <a:ext cx="399671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 bwMode="auto">
          <a:xfrm>
            <a:off x="5357818" y="1643050"/>
            <a:ext cx="3214710" cy="128588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tlCol="1" anchor="ctr"/>
          <a:lstStyle/>
          <a:p>
            <a:pPr algn="ctr">
              <a:defRPr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دستگاه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Trap Man</a:t>
            </a:r>
            <a:endParaRPr lang="fa-I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تجهيزات پرتابل</a:t>
            </a:r>
            <a:r>
              <a:rPr kumimoji="0" lang="fa-IR" sz="3200" b="1" i="0" u="none" strike="noStrike" kern="1200" spc="50" normalizeH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اندازه گيري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روند مصرف انرژي</a:t>
            </a:r>
            <a:r>
              <a:rPr kumimoji="0" lang="fa-IR" sz="3200" b="1" i="0" u="none" strike="noStrike" kern="1200" spc="50" normalizeH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 در جهان 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9062" y="770554"/>
            <a:ext cx="5000660" cy="319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" y="4041462"/>
            <a:ext cx="5472085" cy="274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ous-titre 2"/>
          <p:cNvSpPr txBox="1">
            <a:spLocks/>
          </p:cNvSpPr>
          <p:nvPr/>
        </p:nvSpPr>
        <p:spPr bwMode="auto">
          <a:xfrm>
            <a:off x="5357812" y="5786454"/>
            <a:ext cx="3786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00" b="1" kern="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Ref: Key World Energy Statistics </a:t>
            </a:r>
            <a:r>
              <a:rPr lang="en-US" sz="1400" b="1" kern="0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en-US" sz="1050" b="1" kern="0" dirty="0">
              <a:solidFill>
                <a:srgbClr val="8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000240"/>
            <a:ext cx="9144000" cy="18573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تعيين راندمان كوره ها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محاسبه راندمان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0" y="1071546"/>
            <a:ext cx="814393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محاسبه راندمان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3" name="Picture 12"/>
          <p:cNvPicPr/>
          <p:nvPr/>
        </p:nvPicPr>
        <p:blipFill>
          <a:blip r:embed="rId3"/>
          <a:srcRect r="2890"/>
          <a:stretch>
            <a:fillRect/>
          </a:stretch>
        </p:blipFill>
        <p:spPr bwMode="auto">
          <a:xfrm>
            <a:off x="1857355" y="714356"/>
            <a:ext cx="5870709" cy="59939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محاسبه راندمان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2000264" cy="33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14818"/>
            <a:ext cx="8572560" cy="56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785794"/>
            <a:ext cx="4643470" cy="30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929198"/>
            <a:ext cx="2214578" cy="35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6" y="5429264"/>
            <a:ext cx="207616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محاسبه راندمان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5" y="1214422"/>
            <a:ext cx="1995473" cy="23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85" y="1571613"/>
            <a:ext cx="5135184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785794"/>
            <a:ext cx="3714744" cy="247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572008"/>
            <a:ext cx="79896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357430"/>
            <a:ext cx="3109905" cy="8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357563"/>
            <a:ext cx="3500462" cy="47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5" y="5357826"/>
            <a:ext cx="4429155" cy="110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محاسبه راندمان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928670"/>
            <a:ext cx="8429685" cy="62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3286148" cy="27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76457"/>
            <a:ext cx="7143800" cy="6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8373" y="2967067"/>
            <a:ext cx="3614221" cy="374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06" y="3857628"/>
            <a:ext cx="5214974" cy="5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4429132"/>
            <a:ext cx="2500298" cy="155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محاسبه راندمان كوره ها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071546"/>
            <a:ext cx="8143933" cy="89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814276"/>
            <a:ext cx="5143504" cy="374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143116"/>
            <a:ext cx="2786082" cy="6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648" y="3000372"/>
            <a:ext cx="2861220" cy="134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000240"/>
            <a:ext cx="9144000" cy="18573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بهينه سازي مصرف انرژي در كوره ها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بهبود راندمان احتراق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143248"/>
            <a:ext cx="4810848" cy="3643314"/>
          </a:xfrm>
          <a:prstGeom prst="rect">
            <a:avLst/>
          </a:prstGeom>
          <a:noFill/>
          <a:ln w="158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71546"/>
            <a:ext cx="8429684" cy="1679518"/>
          </a:xfrm>
          <a:prstGeom prst="rect">
            <a:avLst/>
          </a:prstGeom>
          <a:noFill/>
          <a:ln w="158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68" y="2928934"/>
            <a:ext cx="4292646" cy="2428892"/>
          </a:xfrm>
          <a:prstGeom prst="rect">
            <a:avLst/>
          </a:prstGeom>
          <a:noFill/>
          <a:ln w="158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اصلاح نحوه توزيع حرارت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500034" y="1000108"/>
            <a:ext cx="8339166" cy="100013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نحوه توزيع درجه حرارت در يک کوره بايد به صورتي باشد که براي رساندن مواد ورودي به دماي مطلوب، حداقل سوخت ممکن مصرف گردد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B Zar" pitchFamily="2" charset="-78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928802"/>
            <a:ext cx="6747543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مقايسه شاخص هاي مصرف انرژي كشورهاي مختلف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Sous-titre 2"/>
          <p:cNvSpPr txBox="1">
            <a:spLocks/>
          </p:cNvSpPr>
          <p:nvPr/>
        </p:nvSpPr>
        <p:spPr bwMode="auto">
          <a:xfrm>
            <a:off x="2786050" y="5786454"/>
            <a:ext cx="3786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500" b="1" kern="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Ref: Key World Energy Statistics </a:t>
            </a:r>
            <a:r>
              <a:rPr lang="en-US" sz="1500" b="1" kern="0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2010</a:t>
            </a:r>
            <a:endParaRPr lang="en-US" sz="1500" b="1" kern="0" dirty="0">
              <a:solidFill>
                <a:srgbClr val="8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71604" y="1357298"/>
          <a:ext cx="6195847" cy="40650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6064"/>
                <a:gridCol w="686064"/>
                <a:gridCol w="718874"/>
                <a:gridCol w="727077"/>
                <a:gridCol w="740201"/>
                <a:gridCol w="2637567"/>
              </a:tblGrid>
              <a:tr h="101625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جهان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ايران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ژاپن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آلمان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فرانسه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كشور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</a:tr>
              <a:tr h="101625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1/83</a:t>
                      </a:r>
                      <a:endParaRPr lang="fa-IR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FF0000"/>
                          </a:solidFill>
                          <a:cs typeface="B Zar" pitchFamily="2" charset="-78"/>
                        </a:rPr>
                        <a:t>2/81</a:t>
                      </a:r>
                      <a:endParaRPr lang="fa-IR" dirty="0">
                        <a:solidFill>
                          <a:srgbClr val="FF0000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3/88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4/08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4/16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ميزان مصرف</a:t>
                      </a:r>
                      <a:r>
                        <a:rPr lang="fa-IR" sz="1600" b="1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 سرانه انرژي</a:t>
                      </a:r>
                    </a:p>
                    <a:p>
                      <a:pPr algn="ctr" rtl="1"/>
                      <a:r>
                        <a:rPr lang="fa-IR" sz="1600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(تن نفت خام به ازاي هر نفر در سال)</a:t>
                      </a:r>
                      <a:endParaRPr lang="fa-IR" sz="1600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</a:tr>
              <a:tr h="101625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300</a:t>
                      </a:r>
                      <a:endParaRPr lang="fa-IR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FF0000"/>
                          </a:solidFill>
                          <a:cs typeface="B Zar" pitchFamily="2" charset="-78"/>
                        </a:rPr>
                        <a:t>1260</a:t>
                      </a:r>
                      <a:endParaRPr lang="fa-IR" dirty="0">
                        <a:solidFill>
                          <a:srgbClr val="FF0000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100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160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180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شدت</a:t>
                      </a:r>
                      <a:r>
                        <a:rPr lang="fa-IR" b="1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 مصرف انرژي</a:t>
                      </a:r>
                      <a:endParaRPr lang="en-US" b="1" baseline="0" dirty="0" smtClean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  <a:p>
                      <a:pPr algn="ctr" rtl="1"/>
                      <a:r>
                        <a:rPr lang="fa-IR" sz="1600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 (كيلوگرم نفت خام به ازاي هزار دلار آمريكا توليد ناخالص) (دلار سال 2000)</a:t>
                      </a:r>
                      <a:endParaRPr lang="fa-IR" sz="1600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</a:tr>
              <a:tr h="101625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6053</a:t>
                      </a:r>
                      <a:endParaRPr lang="fa-IR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FF0000"/>
                          </a:solidFill>
                          <a:cs typeface="B Zar" pitchFamily="2" charset="-78"/>
                        </a:rPr>
                        <a:t>2227</a:t>
                      </a:r>
                      <a:endParaRPr lang="fa-IR" dirty="0">
                        <a:solidFill>
                          <a:srgbClr val="FF0000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40459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25514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23627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تولید ناخالص سرانه</a:t>
                      </a:r>
                    </a:p>
                    <a:p>
                      <a:pPr algn="ctr" rtl="1"/>
                      <a:r>
                        <a:rPr lang="fa-IR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 </a:t>
                      </a:r>
                      <a:r>
                        <a:rPr lang="fa-IR" sz="1600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(دلار آمريكا به ازاي هر نفر در سال) (دلار سال2000)</a:t>
                      </a:r>
                      <a:endParaRPr lang="fa-IR" sz="1600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كاهش تلفات منافذ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4" name="Picture 13"/>
          <p:cNvPicPr/>
          <p:nvPr/>
        </p:nvPicPr>
        <p:blipFill>
          <a:blip r:embed="rId3"/>
          <a:srcRect l="13811"/>
          <a:stretch>
            <a:fillRect/>
          </a:stretch>
        </p:blipFill>
        <p:spPr bwMode="auto">
          <a:xfrm rot="5400000">
            <a:off x="5107797" y="2893227"/>
            <a:ext cx="35718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786314" y="1357298"/>
            <a:ext cx="257176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تلفات حرارتي منافذ</a:t>
            </a:r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57290" y="785794"/>
            <a:ext cx="2286016" cy="13573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تشعشع مستقيم </a:t>
            </a:r>
            <a:endParaRPr lang="en-US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57290" y="2214554"/>
            <a:ext cx="2286016" cy="13573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نشت گازهاي حاصل از احتراق</a:t>
            </a:r>
            <a:endParaRPr lang="en-US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cxnSp>
        <p:nvCxnSpPr>
          <p:cNvPr id="20" name="Straight Arrow Connector 19"/>
          <p:cNvCxnSpPr>
            <a:stCxn id="15" idx="2"/>
            <a:endCxn id="18" idx="6"/>
          </p:cNvCxnSpPr>
          <p:nvPr/>
        </p:nvCxnSpPr>
        <p:spPr>
          <a:xfrm rot="10800000">
            <a:off x="3643306" y="1464456"/>
            <a:ext cx="1143008" cy="678661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19" idx="6"/>
          </p:cNvCxnSpPr>
          <p:nvPr/>
        </p:nvCxnSpPr>
        <p:spPr>
          <a:xfrm rot="10800000" flipV="1">
            <a:off x="3643306" y="2143115"/>
            <a:ext cx="1143008" cy="75009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كاهش تلفات حرارتي ديواره كوره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rcRect l="12857" t="2518"/>
          <a:stretch>
            <a:fillRect/>
          </a:stretch>
        </p:blipFill>
        <p:spPr bwMode="auto">
          <a:xfrm rot="5400000">
            <a:off x="107137" y="3393269"/>
            <a:ext cx="3428999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90"/>
          <p:cNvGrpSpPr/>
          <p:nvPr/>
        </p:nvGrpSpPr>
        <p:grpSpPr>
          <a:xfrm>
            <a:off x="3929058" y="1000132"/>
            <a:ext cx="5000660" cy="5429264"/>
            <a:chOff x="1071538" y="1428736"/>
            <a:chExt cx="5000660" cy="5429264"/>
          </a:xfrm>
        </p:grpSpPr>
        <p:sp>
          <p:nvSpPr>
            <p:cNvPr id="24" name="Oval 23"/>
            <p:cNvSpPr/>
            <p:nvPr/>
          </p:nvSpPr>
          <p:spPr>
            <a:xfrm>
              <a:off x="3500430" y="3429000"/>
              <a:ext cx="2571768" cy="15716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ميزان تلفات حرارتي بستگي دارد به:</a:t>
              </a:r>
              <a:endPara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214678" y="1428736"/>
              <a:ext cx="2143140" cy="11430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ضريب هدايت حرارتي نسوزها</a:t>
              </a:r>
              <a:endPara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643042" y="2071678"/>
              <a:ext cx="2143140" cy="11430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ضخامت نسوزها</a:t>
              </a:r>
              <a:endPara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  <p:cxnSp>
          <p:nvCxnSpPr>
            <p:cNvPr id="27" name="Straight Arrow Connector 26"/>
            <p:cNvCxnSpPr>
              <a:stCxn id="24" idx="4"/>
              <a:endCxn id="36" idx="0"/>
            </p:cNvCxnSpPr>
            <p:nvPr/>
          </p:nvCxnSpPr>
          <p:spPr>
            <a:xfrm rot="5400000">
              <a:off x="4214822" y="5143500"/>
              <a:ext cx="714356" cy="4286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3"/>
              <a:endCxn id="35" idx="7"/>
            </p:cNvCxnSpPr>
            <p:nvPr/>
          </p:nvCxnSpPr>
          <p:spPr>
            <a:xfrm rot="5400000">
              <a:off x="3368760" y="4874042"/>
              <a:ext cx="611865" cy="40473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2"/>
              <a:endCxn id="33" idx="6"/>
            </p:cNvCxnSpPr>
            <p:nvPr/>
          </p:nvCxnSpPr>
          <p:spPr>
            <a:xfrm rot="10800000">
              <a:off x="3214678" y="3714752"/>
              <a:ext cx="285752" cy="50006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2"/>
              <a:endCxn id="34" idx="6"/>
            </p:cNvCxnSpPr>
            <p:nvPr/>
          </p:nvCxnSpPr>
          <p:spPr>
            <a:xfrm rot="10800000" flipV="1">
              <a:off x="3214678" y="4214818"/>
              <a:ext cx="285752" cy="57150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4" idx="0"/>
              <a:endCxn id="25" idx="4"/>
            </p:cNvCxnSpPr>
            <p:nvPr/>
          </p:nvCxnSpPr>
          <p:spPr>
            <a:xfrm rot="16200000" flipV="1">
              <a:off x="4107653" y="2750339"/>
              <a:ext cx="857256" cy="50006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1"/>
              <a:endCxn id="26" idx="5"/>
            </p:cNvCxnSpPr>
            <p:nvPr/>
          </p:nvCxnSpPr>
          <p:spPr>
            <a:xfrm rot="16200000" flipV="1">
              <a:off x="3368760" y="3150863"/>
              <a:ext cx="611865" cy="40473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071538" y="3143248"/>
              <a:ext cx="2143140" cy="11430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ضريب هدايت حرارتي و تشعشع ديوار</a:t>
              </a:r>
              <a:endPara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071538" y="4214818"/>
              <a:ext cx="2143140" cy="11430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ضخامت ديوار</a:t>
              </a:r>
              <a:endPara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643042" y="5214950"/>
              <a:ext cx="2143140" cy="11430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دماي كوره</a:t>
              </a:r>
              <a:endPara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286116" y="5714992"/>
              <a:ext cx="2143140" cy="11430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منقطع يا پيوسته بودن عملكرد كوره</a:t>
              </a:r>
              <a:endPara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بهره برداري در درجه حرارت مطلوب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786182" y="1571612"/>
            <a:ext cx="250033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درجه حرارت مطلوب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86446" y="3857628"/>
            <a:ext cx="2286016" cy="13062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003399"/>
                </a:solidFill>
                <a:cs typeface="B Titr" pitchFamily="2" charset="-78"/>
              </a:rPr>
              <a:t>افزايش كيفيت محصول</a:t>
            </a:r>
            <a:endParaRPr lang="en-US" sz="2000" dirty="0" smtClean="0">
              <a:solidFill>
                <a:srgbClr val="003399"/>
              </a:solidFill>
              <a:cs typeface="B Titr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00232" y="3786190"/>
            <a:ext cx="2357454" cy="13471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003399"/>
                </a:solidFill>
                <a:cs typeface="B Titr" pitchFamily="2" charset="-78"/>
              </a:rPr>
              <a:t>بهينه سازي مصرف انرژي</a:t>
            </a:r>
            <a:endParaRPr lang="en-US" sz="2000" dirty="0" smtClean="0">
              <a:solidFill>
                <a:srgbClr val="003399"/>
              </a:solidFill>
              <a:cs typeface="B Titr" pitchFamily="2" charset="-78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0"/>
          </p:cNvCxnSpPr>
          <p:nvPr/>
        </p:nvCxnSpPr>
        <p:spPr>
          <a:xfrm rot="5400000">
            <a:off x="3168126" y="2801968"/>
            <a:ext cx="995055" cy="9733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5"/>
            <a:endCxn id="15" idx="0"/>
          </p:cNvCxnSpPr>
          <p:nvPr/>
        </p:nvCxnSpPr>
        <p:spPr>
          <a:xfrm rot="16200000" flipH="1">
            <a:off x="5891654" y="2819827"/>
            <a:ext cx="1066493" cy="100910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تاثير دماي مذاب بر انرژي مصرفي يك كوره مميزي شده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27" name="Picture 2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80" y="3181878"/>
            <a:ext cx="4786314" cy="355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ounded Rectangle 27"/>
          <p:cNvSpPr/>
          <p:nvPr/>
        </p:nvSpPr>
        <p:spPr>
          <a:xfrm>
            <a:off x="6215106" y="928670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latin typeface="Bza"/>
                <a:cs typeface="B Zar" pitchFamily="2" charset="-78"/>
              </a:rPr>
              <a:t>نوع كوره: القايي</a:t>
            </a:r>
            <a:endParaRPr lang="en-US" sz="2200" dirty="0">
              <a:latin typeface="Bza"/>
              <a:cs typeface="B Zar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929090" y="1285860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latin typeface="Bza"/>
                <a:cs typeface="B Zar" pitchFamily="2" charset="-78"/>
              </a:rPr>
              <a:t>جنس مذاب: چدن</a:t>
            </a:r>
            <a:endParaRPr lang="en-US" sz="2200" dirty="0">
              <a:latin typeface="Bza"/>
              <a:cs typeface="B Za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71768" y="2071678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latin typeface="Bza"/>
                <a:cs typeface="B Zar" pitchFamily="2" charset="-78"/>
              </a:rPr>
              <a:t>توان مصرفي در حالت ذوب: 2500 كيلووات</a:t>
            </a:r>
            <a:endParaRPr lang="en-US" sz="2200" dirty="0">
              <a:latin typeface="Bza"/>
              <a:cs typeface="B Zar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71636" y="2857496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latin typeface="Bza"/>
                <a:cs typeface="B Zar" pitchFamily="2" charset="-78"/>
              </a:rPr>
              <a:t>توان مصرفي در حالت نگهدارنده: 300كيلووات</a:t>
            </a:r>
            <a:endParaRPr lang="en-US" sz="2200" dirty="0">
              <a:latin typeface="Bza"/>
              <a:cs typeface="B Zar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1570" y="3643314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latin typeface="Bza"/>
                <a:cs typeface="B Zar" pitchFamily="2" charset="-78"/>
              </a:rPr>
              <a:t>قطر كوره: 80 سانتي متر</a:t>
            </a:r>
            <a:endParaRPr lang="en-US" sz="2200" dirty="0">
              <a:latin typeface="Bza"/>
              <a:cs typeface="B Zar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85818" y="4429132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latin typeface="Bza"/>
                <a:cs typeface="B Zar" pitchFamily="2" charset="-78"/>
              </a:rPr>
              <a:t>فاصله درپوش كوره: 10 سانتي متر</a:t>
            </a:r>
            <a:endParaRPr lang="en-US" sz="2200" dirty="0">
              <a:latin typeface="Bza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بستن درپوش كوره الكتريكي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000497" y="1000108"/>
            <a:ext cx="4500593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بسته بودن درپوش كوره تلفات حرارتي را به ميزان قابل توجهي كاهش مي دهد.</a:t>
            </a:r>
            <a:endParaRPr lang="en-US" sz="2400" dirty="0">
              <a:solidFill>
                <a:srgbClr val="003399"/>
              </a:solidFill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8662" y="2214554"/>
            <a:ext cx="4572031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تلفات ناشي از باز بودن درپوش كوره، مي تواند به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KWh/Ton</a:t>
            </a:r>
            <a:r>
              <a:rPr lang="fa-IR" dirty="0" smtClean="0">
                <a:solidFill>
                  <a:srgbClr val="003399"/>
                </a:solidFill>
                <a:cs typeface="B Zar" pitchFamily="2" charset="-78"/>
              </a:rPr>
              <a:t> </a:t>
            </a:r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130 برسد.</a:t>
            </a:r>
            <a:endParaRPr lang="en-US" sz="2400" dirty="0">
              <a:solidFill>
                <a:srgbClr val="003399"/>
              </a:solidFill>
              <a:cs typeface="B Zar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85786" y="3500438"/>
            <a:ext cx="7929618" cy="3214710"/>
            <a:chOff x="857224" y="3571876"/>
            <a:chExt cx="7929618" cy="3214710"/>
          </a:xfrm>
        </p:grpSpPr>
        <p:sp>
          <p:nvSpPr>
            <p:cNvPr id="23" name="Oval 22"/>
            <p:cNvSpPr/>
            <p:nvPr/>
          </p:nvSpPr>
          <p:spPr>
            <a:xfrm>
              <a:off x="6500826" y="3571876"/>
              <a:ext cx="2286016" cy="13573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زمان لازم براي </a:t>
              </a:r>
              <a:r>
                <a:rPr lang="fa-IR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شارژ كوره</a:t>
              </a:r>
              <a:endPara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500826" y="5429264"/>
              <a:ext cx="2286016" cy="13573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زمان لازم براي </a:t>
              </a:r>
              <a:r>
                <a:rPr lang="fa-IR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خارج كردن سرباره</a:t>
              </a:r>
              <a:endPara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57224" y="5429264"/>
              <a:ext cx="2286016" cy="13573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زمان لازم براي </a:t>
              </a:r>
              <a:r>
                <a:rPr lang="fa-IR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اندازه گيري</a:t>
              </a:r>
              <a:endPara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57224" y="3571876"/>
              <a:ext cx="2286016" cy="13573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زمان لازم براي </a:t>
              </a:r>
              <a:r>
                <a:rPr lang="fa-IR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نمونه گيري</a:t>
              </a:r>
              <a:endPara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214678" y="4214818"/>
              <a:ext cx="3248549" cy="192882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25 تا 50 درصد از زمان كل كاركرد كوره، درپوش كوره باز بوده و اين مقدار </a:t>
              </a:r>
              <a:r>
                <a:rPr lang="fa-IR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اجتناب ناپذير </a:t>
              </a:r>
              <a:r>
                <a:rPr lang="fa-IR" sz="2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Zar" pitchFamily="2" charset="-78"/>
                </a:rPr>
                <a:t>است.</a:t>
              </a:r>
              <a:endPara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endParaRPr>
            </a:p>
          </p:txBody>
        </p:sp>
        <p:cxnSp>
          <p:nvCxnSpPr>
            <p:cNvPr id="28" name="Straight Arrow Connector 27"/>
            <p:cNvCxnSpPr>
              <a:stCxn id="27" idx="7"/>
              <a:endCxn id="23" idx="2"/>
            </p:cNvCxnSpPr>
            <p:nvPr/>
          </p:nvCxnSpPr>
          <p:spPr>
            <a:xfrm rot="5400000" flipH="1" flipV="1">
              <a:off x="6120782" y="4117244"/>
              <a:ext cx="246751" cy="51333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7" idx="1"/>
              <a:endCxn id="26" idx="6"/>
            </p:cNvCxnSpPr>
            <p:nvPr/>
          </p:nvCxnSpPr>
          <p:spPr>
            <a:xfrm rot="16200000" flipV="1">
              <a:off x="3293454" y="4100324"/>
              <a:ext cx="246751" cy="54717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7" idx="3"/>
              <a:endCxn id="25" idx="6"/>
            </p:cNvCxnSpPr>
            <p:nvPr/>
          </p:nvCxnSpPr>
          <p:spPr>
            <a:xfrm rot="5400000">
              <a:off x="3293454" y="5710961"/>
              <a:ext cx="246751" cy="54717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7" idx="5"/>
              <a:endCxn id="24" idx="2"/>
            </p:cNvCxnSpPr>
            <p:nvPr/>
          </p:nvCxnSpPr>
          <p:spPr>
            <a:xfrm rot="16200000" flipH="1">
              <a:off x="6120782" y="5727880"/>
              <a:ext cx="246751" cy="51333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92867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تاثير فاصله درپوش كوره بر انرژي مصرفي آن در يك كارخانه مميزي شده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22" name="Picture 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3599" y="3364884"/>
            <a:ext cx="4816087" cy="342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6072198" y="1071546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latin typeface="Bza"/>
                <a:cs typeface="B Zar" pitchFamily="2" charset="-78"/>
              </a:rPr>
              <a:t>نوع كوره: القايي</a:t>
            </a:r>
            <a:endParaRPr lang="en-US" sz="2200" dirty="0">
              <a:latin typeface="Bza"/>
              <a:cs typeface="B Zar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86182" y="1428736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latin typeface="Bza"/>
                <a:cs typeface="B Zar" pitchFamily="2" charset="-78"/>
              </a:rPr>
              <a:t>جنس مذاب: چدن</a:t>
            </a:r>
            <a:endParaRPr lang="en-US" sz="2200" dirty="0">
              <a:latin typeface="Bza"/>
              <a:cs typeface="B Za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28860" y="2214554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latin typeface="Bza"/>
                <a:cs typeface="B Zar" pitchFamily="2" charset="-78"/>
              </a:rPr>
              <a:t>توان مصرفي در حالت ذوب: 2500 كيلووات</a:t>
            </a:r>
            <a:endParaRPr lang="en-US" sz="2200" dirty="0">
              <a:latin typeface="Bza"/>
              <a:cs typeface="B Zar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28728" y="3000372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latin typeface="Bza"/>
                <a:cs typeface="B Zar" pitchFamily="2" charset="-78"/>
              </a:rPr>
              <a:t>توان مصرفي در حالت ذوب: 300 كيلووات</a:t>
            </a:r>
            <a:endParaRPr lang="en-US" sz="2200" dirty="0">
              <a:latin typeface="Bza"/>
              <a:cs typeface="B Zar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00100" y="3857628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200" dirty="0" smtClean="0">
                <a:latin typeface="Bza"/>
                <a:cs typeface="B Zar" pitchFamily="2" charset="-78"/>
              </a:rPr>
              <a:t>قطر كوره: 70 سانتي متر</a:t>
            </a:r>
            <a:endParaRPr lang="en-US" sz="2200" dirty="0">
              <a:latin typeface="Bza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بهبود وضعيت مواد خام مصرفي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21769" y="1071546"/>
            <a:ext cx="2500330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جداسازي قراضه هاي زنگ زده و كثيف</a:t>
            </a:r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64579" y="2071678"/>
            <a:ext cx="2500330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استفاده از قراضه هايي با سايز مناسب</a:t>
            </a:r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21769" y="3071810"/>
            <a:ext cx="2500330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Zar" pitchFamily="2" charset="-78"/>
              </a:rPr>
              <a:t>استفاده از سيستم هاي كربن زدايي</a:t>
            </a:r>
            <a:endParaRPr lang="en-US" sz="240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 rot="5400000">
            <a:off x="5875742" y="1375158"/>
            <a:ext cx="2071703" cy="2321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 smtClean="0">
                <a:cs typeface="B Titr" pitchFamily="2" charset="-78"/>
              </a:rPr>
              <a:t>بهبود وضعيت مواد خام ورودي</a:t>
            </a:r>
            <a:endParaRPr lang="en-US" dirty="0" smtClean="0">
              <a:cs typeface="B Titr" pitchFamily="2" charset="-78"/>
            </a:endParaRPr>
          </a:p>
          <a:p>
            <a:pPr algn="ctr"/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28596" y="5143512"/>
            <a:ext cx="84106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just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Majalla UI"/>
                <a:cs typeface="B Zar" pitchFamily="2" charset="-78"/>
              </a:rPr>
              <a:t>كاهش 2/25درصدي</a:t>
            </a: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Majalla UI"/>
                <a:cs typeface="B Zar" pitchFamily="2" charset="-78"/>
              </a:rPr>
              <a:t> در ميزان قراضه زنگ زده مصرفي در يك كوره نمونه باعث كاهش 28250 كيلوژول انرژي مورد نياز براي ذوب يك تن ماده خام ورودي شده است.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Majalla UI"/>
              <a:cs typeface="B Zar" pitchFamily="2" charset="-78"/>
            </a:endParaRPr>
          </a:p>
          <a:p>
            <a:pPr marL="365125" marR="0" lvl="0" indent="-282575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jalla UI"/>
              <a:cs typeface="+mn-cs"/>
            </a:endParaRPr>
          </a:p>
          <a:p>
            <a:pPr marL="365125" marR="0" lvl="0" indent="-282575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jalla UI"/>
              <a:cs typeface="+mn-cs"/>
            </a:endParaRPr>
          </a:p>
          <a:p>
            <a:pPr marL="365125" marR="0" lvl="0" indent="-282575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jalla UI"/>
              <a:cs typeface="+mn-cs"/>
            </a:endParaRPr>
          </a:p>
          <a:p>
            <a:pPr marL="365125" marR="0" lvl="0" indent="-282575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jalla U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استفاده از قراضه هاي خرد شده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643174" y="1000132"/>
            <a:ext cx="3857652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استفاده از قراضه هاي خرد شده</a:t>
            </a:r>
            <a:endParaRPr lang="en-US" sz="2400" dirty="0">
              <a:solidFill>
                <a:srgbClr val="003399"/>
              </a:solidFill>
              <a:cs typeface="B Za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43174" y="2571768"/>
            <a:ext cx="3857652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Zar" pitchFamily="2" charset="-78"/>
              </a:rPr>
              <a:t>افزايش</a:t>
            </a:r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 سطح تماس</a:t>
            </a:r>
            <a:endParaRPr lang="en-US" sz="2400" dirty="0">
              <a:solidFill>
                <a:srgbClr val="003399"/>
              </a:solidFill>
              <a:cs typeface="B Za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43174" y="4214842"/>
            <a:ext cx="3857652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Zar" pitchFamily="2" charset="-78"/>
              </a:rPr>
              <a:t>افزايش</a:t>
            </a:r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 سرعت ذوب</a:t>
            </a:r>
            <a:endParaRPr lang="en-US" sz="2400" dirty="0">
              <a:solidFill>
                <a:srgbClr val="003399"/>
              </a:solidFill>
              <a:cs typeface="B Zar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43174" y="5786454"/>
            <a:ext cx="3857652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Zar" pitchFamily="2" charset="-78"/>
              </a:rPr>
              <a:t>كاهش</a:t>
            </a:r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 مصرف ويژه انرژي</a:t>
            </a:r>
            <a:endParaRPr lang="en-US" sz="2400" dirty="0">
              <a:solidFill>
                <a:srgbClr val="003399"/>
              </a:solidFill>
              <a:cs typeface="B Zar" pitchFamily="2" charset="-78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643306" y="2143140"/>
            <a:ext cx="171451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714744" y="3786214"/>
            <a:ext cx="171451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714744" y="5357850"/>
            <a:ext cx="171451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پيش گرمايش قراضه مصرفي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162188" y="2571744"/>
            <a:ext cx="4714908" cy="1285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پيش گرم كردن قراضه تا دماي 300 الي 450 درجه سلسيوس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3362" y="1214422"/>
            <a:ext cx="86249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Char char="ü"/>
            </a:pPr>
            <a:r>
              <a:rPr lang="fa-IR" sz="2400" dirty="0" smtClean="0">
                <a:solidFill>
                  <a:srgbClr val="003399"/>
                </a:solidFill>
                <a:cs typeface="B Nazanin" pitchFamily="2" charset="-78"/>
              </a:rPr>
              <a:t>ميزان بهره وري پيش گرمكن به زمان و ميزان انتقال حرارت به قراضه بستگي داشته و تابع ابعاد قراضه مي باشد.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62188" y="5143512"/>
            <a:ext cx="4714908" cy="1285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كاهش انرژي مصرفي براي ذوب تا حدود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KWh/Ton</a:t>
            </a:r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 50-40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876700" y="4214818"/>
            <a:ext cx="135732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92867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تاثير پيشگرمايش قراضه در مصرف انرژي يك كارخانه مميزي شده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572000" y="1142984"/>
            <a:ext cx="385765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كوره هاي اصلي: </a:t>
            </a:r>
            <a:r>
              <a:rPr lang="fa-IR" sz="2400" dirty="0" smtClean="0">
                <a:solidFill>
                  <a:srgbClr val="FF0000"/>
                </a:solidFill>
                <a:cs typeface="B Zar" pitchFamily="2" charset="-78"/>
              </a:rPr>
              <a:t>3 عدد القايي 4 تني</a:t>
            </a:r>
            <a:endParaRPr lang="en-US" sz="2400" dirty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2976" y="2000240"/>
            <a:ext cx="385765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جنس مذاب: </a:t>
            </a:r>
            <a:r>
              <a:rPr lang="fa-IR" sz="2400" dirty="0" smtClean="0">
                <a:solidFill>
                  <a:srgbClr val="FF0000"/>
                </a:solidFill>
                <a:cs typeface="B Zar" pitchFamily="2" charset="-78"/>
              </a:rPr>
              <a:t>چدن</a:t>
            </a:r>
            <a:endParaRPr lang="en-US" sz="2400" dirty="0">
              <a:solidFill>
                <a:srgbClr val="003399"/>
              </a:solidFill>
              <a:cs typeface="B Za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00562" y="2857496"/>
            <a:ext cx="385765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مصرف وي‍ژه انرژي كوره هاي اصلي قبل از نصب كوره پيش گرمكن: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KWh/Ton</a:t>
            </a:r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B Zar" pitchFamily="2" charset="-78"/>
              </a:rPr>
              <a:t>653/1</a:t>
            </a:r>
            <a:endParaRPr lang="en-US" sz="2400" dirty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4414" y="3714752"/>
            <a:ext cx="385765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مصرف وي‍ژه انرژي كوره هاي اصلي پس از نصب كوره پيش گرمكن: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KWh/Ton</a:t>
            </a:r>
            <a:r>
              <a:rPr lang="fa-IR" sz="2400" dirty="0" smtClean="0">
                <a:solidFill>
                  <a:srgbClr val="FF0000"/>
                </a:solidFill>
                <a:cs typeface="B Zar" pitchFamily="2" charset="-78"/>
              </a:rPr>
              <a:t> 516/4</a:t>
            </a:r>
            <a:endParaRPr lang="en-US" sz="2400" dirty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29124" y="4572008"/>
            <a:ext cx="385765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مصرف گاز طبيعي كوره پيش گرمكن: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/Ton</a:t>
            </a:r>
            <a:r>
              <a:rPr lang="fa-IR" sz="2400" dirty="0" smtClean="0">
                <a:solidFill>
                  <a:srgbClr val="FF0000"/>
                </a:solidFill>
                <a:cs typeface="B Zar" pitchFamily="2" charset="-78"/>
              </a:rPr>
              <a:t> 26</a:t>
            </a:r>
            <a:endParaRPr lang="en-US" sz="2400" dirty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14414" y="5572140"/>
            <a:ext cx="3857652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3399"/>
                </a:solidFill>
                <a:cs typeface="B Zar" pitchFamily="2" charset="-78"/>
              </a:rPr>
              <a:t>صرفه جويي اقتصادي سالانه ناشي از نصب كوره پيش گرم قراضه: </a:t>
            </a:r>
            <a:r>
              <a:rPr lang="fa-IR" sz="2400" dirty="0" smtClean="0">
                <a:solidFill>
                  <a:srgbClr val="FF0000"/>
                </a:solidFill>
                <a:cs typeface="B Zar" pitchFamily="2" charset="-78"/>
              </a:rPr>
              <a:t>30 ميليون تومان</a:t>
            </a:r>
            <a:endParaRPr lang="en-US" sz="2400" dirty="0">
              <a:solidFill>
                <a:srgbClr val="FF0000"/>
              </a:solidFill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spc="5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مقايسه شاخص هاي مصرف انرژي كشورهاي مختلف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71604" y="1357298"/>
          <a:ext cx="6195847" cy="40650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6064"/>
                <a:gridCol w="686064"/>
                <a:gridCol w="718874"/>
                <a:gridCol w="727077"/>
                <a:gridCol w="740201"/>
                <a:gridCol w="2637567"/>
              </a:tblGrid>
              <a:tr h="101625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جهان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ايران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ژاپن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آلمان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فرانسه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Zar" pitchFamily="2" charset="-78"/>
                        </a:rPr>
                        <a:t>كشور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 anchor="ctr"/>
                </a:tc>
              </a:tr>
              <a:tr h="101625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1/90</a:t>
                      </a:r>
                      <a:endParaRPr lang="fa-IR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FF0000"/>
                          </a:solidFill>
                          <a:cs typeface="B Zar" pitchFamily="2" charset="-78"/>
                        </a:rPr>
                        <a:t>2/87</a:t>
                      </a:r>
                      <a:endParaRPr lang="fa-IR" dirty="0">
                        <a:solidFill>
                          <a:srgbClr val="FF0000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3/55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3/82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3/86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ميزان مصرف</a:t>
                      </a:r>
                      <a:r>
                        <a:rPr lang="fa-IR" sz="1600" b="1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 سرانه انرژي</a:t>
                      </a:r>
                    </a:p>
                    <a:p>
                      <a:pPr algn="ctr" rtl="1"/>
                      <a:r>
                        <a:rPr lang="fa-IR" sz="1600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(تن نفت خام به ازاي هر نفر در سال)</a:t>
                      </a:r>
                      <a:endParaRPr lang="fa-IR" sz="1600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</a:tr>
              <a:tr h="101625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245</a:t>
                      </a:r>
                      <a:endParaRPr lang="fa-IR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FF0000"/>
                          </a:solidFill>
                          <a:cs typeface="B Zar" pitchFamily="2" charset="-78"/>
                        </a:rPr>
                        <a:t>894</a:t>
                      </a:r>
                      <a:endParaRPr lang="fa-IR" dirty="0">
                        <a:solidFill>
                          <a:srgbClr val="FF0000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96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102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112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شدت</a:t>
                      </a:r>
                      <a:r>
                        <a:rPr lang="fa-IR" b="1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 مصرف انرژي</a:t>
                      </a:r>
                      <a:endParaRPr lang="en-US" b="1" baseline="0" dirty="0" smtClean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  <a:p>
                      <a:pPr algn="ctr" rtl="1"/>
                      <a:r>
                        <a:rPr lang="fa-IR" sz="1600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 (كيلوگرم نفت خام به ازاي هزار دلار آمريكا توليد ناخالص) (دلار سال2005)</a:t>
                      </a:r>
                      <a:endParaRPr lang="fa-IR" sz="1600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</a:tr>
              <a:tr h="101625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7757</a:t>
                      </a:r>
                      <a:endParaRPr lang="fa-IR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FF0000"/>
                          </a:solidFill>
                          <a:cs typeface="B Zar" pitchFamily="2" charset="-78"/>
                        </a:rPr>
                        <a:t>3209</a:t>
                      </a:r>
                      <a:endParaRPr lang="fa-IR" dirty="0">
                        <a:solidFill>
                          <a:srgbClr val="FF0000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36804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37523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34379</a:t>
                      </a:r>
                      <a:endParaRPr lang="fa-IR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تولید ناخالص سرانه</a:t>
                      </a:r>
                    </a:p>
                    <a:p>
                      <a:pPr algn="ctr" rtl="1"/>
                      <a:r>
                        <a:rPr lang="fa-IR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 </a:t>
                      </a:r>
                      <a:r>
                        <a:rPr lang="fa-IR" sz="1600" baseline="0" dirty="0" smtClean="0">
                          <a:solidFill>
                            <a:srgbClr val="003399"/>
                          </a:solidFill>
                          <a:cs typeface="B Zar" pitchFamily="2" charset="-78"/>
                        </a:rPr>
                        <a:t>(دلار آمريكا به ازاي هر نفر در سال) (دلار سال 2005)</a:t>
                      </a:r>
                      <a:endParaRPr lang="fa-IR" sz="1600" dirty="0">
                        <a:solidFill>
                          <a:srgbClr val="003399"/>
                        </a:solidFill>
                        <a:cs typeface="B Zar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Sous-titre 2"/>
          <p:cNvSpPr txBox="1">
            <a:spLocks/>
          </p:cNvSpPr>
          <p:nvPr/>
        </p:nvSpPr>
        <p:spPr bwMode="auto">
          <a:xfrm>
            <a:off x="2786050" y="5786454"/>
            <a:ext cx="3786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500" b="1" kern="0" dirty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Ref: Key World Energy Statistics </a:t>
            </a:r>
            <a:r>
              <a:rPr lang="en-US" sz="1500" b="1" kern="0" dirty="0" smtClean="0">
                <a:solidFill>
                  <a:srgbClr val="80800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en-US" sz="1500" b="1" kern="0" dirty="0">
              <a:solidFill>
                <a:srgbClr val="8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استفاده از سيستم هاي كنترل و مديريت فرايند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22" name="Picture 7"/>
          <p:cNvPicPr>
            <a:picLocks noChangeAspect="1"/>
          </p:cNvPicPr>
          <p:nvPr/>
        </p:nvPicPr>
        <p:blipFill>
          <a:blip r:embed="rId3"/>
          <a:srcRect l="2325" r="1706"/>
          <a:stretch>
            <a:fillRect/>
          </a:stretch>
        </p:blipFill>
        <p:spPr bwMode="auto">
          <a:xfrm>
            <a:off x="1857356" y="785794"/>
            <a:ext cx="6406786" cy="59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استفاده از سوختهاي جايگزين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472" y="1071546"/>
            <a:ext cx="3287077" cy="5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214422"/>
            <a:ext cx="629382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000240"/>
            <a:ext cx="9144000" cy="18573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بازيافت حرارت در كوره ها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ركوپراتور تشعشعي فلزي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5" name="Picture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928670"/>
            <a:ext cx="4500594" cy="547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ركوپراتور جابجايي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3" name="Picture 12" descr="C:\Documents and Settings\Administrator\My Documents\My Pictures\ScreenHunter_001.gif"/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830024" y="1643050"/>
            <a:ext cx="4527794" cy="34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071546"/>
            <a:ext cx="3140675" cy="572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ركوپراتور تشعشي-جابجايي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5" name="Picture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857232"/>
            <a:ext cx="4572032" cy="557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ريژنراتور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3" name="Picture 12" descr="C:\Documents and Settings\administrator.NPC_INSTRUCTER\Desktop\thermal\WHR\regenerative furnace.JPG"/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428728" y="1071546"/>
            <a:ext cx="7180477" cy="561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چرخ هاي حرارتي (ژانگستروم)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4" name="Picture 13" descr="Rotary Generator"/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142976" y="1472946"/>
            <a:ext cx="7789674" cy="495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114298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تاثير گرم كردن هواي مورد نياز براي احتراق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 بر مصرف انرژي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137" y="1714488"/>
            <a:ext cx="4845507" cy="45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143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بازيافت حرارت به منظور توليد بخار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496"/>
            <a:ext cx="5214942" cy="391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000109"/>
            <a:ext cx="51008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بالانس انرژي در ايران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625" y="957283"/>
            <a:ext cx="85121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ous-titre 2"/>
          <p:cNvSpPr txBox="1">
            <a:spLocks/>
          </p:cNvSpPr>
          <p:nvPr/>
        </p:nvSpPr>
        <p:spPr bwMode="auto">
          <a:xfrm>
            <a:off x="785786" y="6500813"/>
            <a:ext cx="7643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fa-IR" b="1" kern="0" dirty="0">
                <a:solidFill>
                  <a:srgbClr val="808000"/>
                </a:solidFill>
                <a:latin typeface="Georgia" pitchFamily="18" charset="0"/>
                <a:cs typeface="Mitra" pitchFamily="2" charset="-78"/>
              </a:rPr>
              <a:t>جريان انرژي در ايران-سال 2006 (كليه واحدها :</a:t>
            </a:r>
            <a:r>
              <a:rPr lang="en-US" sz="1600" b="1" kern="0" dirty="0">
                <a:solidFill>
                  <a:srgbClr val="808000"/>
                </a:solidFill>
                <a:latin typeface="Georgia" pitchFamily="18" charset="0"/>
                <a:cs typeface="Mitra" pitchFamily="2" charset="-78"/>
              </a:rPr>
              <a:t>MBOE</a:t>
            </a:r>
            <a:r>
              <a:rPr lang="fa-IR" b="1" kern="0" dirty="0">
                <a:solidFill>
                  <a:srgbClr val="808000"/>
                </a:solidFill>
                <a:latin typeface="Georgia" pitchFamily="18" charset="0"/>
                <a:cs typeface="Mitra" pitchFamily="2" charset="-78"/>
              </a:rPr>
              <a:t>)</a:t>
            </a:r>
            <a:endParaRPr lang="en-US" sz="1200" b="1" kern="0" dirty="0">
              <a:solidFill>
                <a:srgbClr val="8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143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بازيافت حرارت به منظور توليد انرژي الكتريكي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6" name="Picture 135"/>
          <p:cNvPicPr>
            <a:picLocks noChangeAspect="1" noChangeArrowheads="1"/>
          </p:cNvPicPr>
          <p:nvPr/>
        </p:nvPicPr>
        <p:blipFill>
          <a:blip r:embed="rId3"/>
          <a:srcRect r="6174" b="10886"/>
          <a:stretch>
            <a:fillRect/>
          </a:stretch>
        </p:blipFill>
        <p:spPr bwMode="auto">
          <a:xfrm>
            <a:off x="26082" y="1142984"/>
            <a:ext cx="4676094" cy="371477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5784" y="3539139"/>
            <a:ext cx="4714908" cy="327284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000240"/>
            <a:ext cx="9144000" cy="18573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معرفي برخي از راهكارهاي بهينه سازي مصرف انرژي در شرايط واقعي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43025" y="0"/>
            <a:ext cx="7800975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sz="2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نصب بويلر بازيافت حرارت بر روي سه توربين گاز به منظور توليد بخار مورد نياز در يك پالايشگاه مميزي </a:t>
            </a:r>
            <a:r>
              <a:rPr lang="fa-IR" sz="2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شده</a:t>
            </a:r>
            <a:endParaRPr lang="en-US" sz="2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+mj-ea"/>
              <a:cs typeface="B Titr" pitchFamily="2" charset="-78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47946"/>
            <a:ext cx="4500588" cy="21810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3228958"/>
            <a:ext cx="5505450" cy="21605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" y="1142985"/>
            <a:ext cx="4215341" cy="21002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857250" y="5514958"/>
            <a:ext cx="8229600" cy="1285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defRPr/>
            </a:pP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هزينه سرمايه گذاري بدون در نظر گرفتن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ajalla UI"/>
                <a:cs typeface="B Titr" pitchFamily="2" charset="-78"/>
              </a:rPr>
              <a:t>CDM</a:t>
            </a: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: </a:t>
            </a:r>
            <a:r>
              <a:rPr lang="fa-IR" sz="1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82/6</a:t>
            </a: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 ميليارد ريال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هزينه سرمايه گذاري با نظر گرفتن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ajalla UI"/>
                <a:cs typeface="B Titr" pitchFamily="2" charset="-78"/>
              </a:rPr>
              <a:t>CDM</a:t>
            </a: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: </a:t>
            </a:r>
            <a:r>
              <a:rPr lang="fa-IR" sz="1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83/7</a:t>
            </a: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 ميليارد ريال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زمان بازگشت سرمايه بدون در نظر گرفتن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ajalla UI"/>
                <a:cs typeface="B Titr" pitchFamily="2" charset="-78"/>
              </a:rPr>
              <a:t>CDM</a:t>
            </a: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: </a:t>
            </a:r>
            <a:r>
              <a:rPr lang="fa-IR" sz="1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1/7</a:t>
            </a: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 سال </a:t>
            </a:r>
            <a:r>
              <a:rPr lang="fa-IR" sz="14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(قيمت گاز طبيعي برابر 700 ريال بر نرمال متر مكعب)</a:t>
            </a:r>
            <a:endParaRPr lang="fa-IR" sz="1600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Titr" pitchFamily="2" charset="-78"/>
            </a:endParaRPr>
          </a:p>
          <a:p>
            <a:pPr eaLnBrk="0" hangingPunct="0">
              <a:lnSpc>
                <a:spcPct val="110000"/>
              </a:lnSpc>
              <a:defRPr/>
            </a:pP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زمان بازگشت سرمايه با در نظر گرفتن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ajalla UI"/>
                <a:cs typeface="B Titr" pitchFamily="2" charset="-78"/>
              </a:rPr>
              <a:t>CDM</a:t>
            </a: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: </a:t>
            </a:r>
            <a:r>
              <a:rPr lang="fa-IR" sz="16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1/4</a:t>
            </a:r>
            <a:r>
              <a:rPr lang="fa-IR" sz="16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 سال </a:t>
            </a:r>
            <a:r>
              <a:rPr lang="fa-IR" sz="1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(قيمت گاز طبيعي برابر 700 ريال بر نرمال متر مكعب)</a:t>
            </a:r>
            <a:endParaRPr lang="en-US" sz="1600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Titr" pitchFamily="2" charset="-78"/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US" sz="1600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Titr" pitchFamily="2" charset="-78"/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US" sz="1600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Majalla UI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200150" y="0"/>
            <a:ext cx="8229600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sz="2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نصب </a:t>
            </a:r>
            <a:r>
              <a:rPr lang="en-US" sz="2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VSD</a:t>
            </a:r>
            <a:r>
              <a:rPr lang="fa-IR" sz="2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 بر روي يكي از فنهاي بويلر يك نيروگاه مميزي شده</a:t>
            </a:r>
            <a:endParaRPr lang="en-US" sz="2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+mj-ea"/>
              <a:cs typeface="B Tit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857750" y="642938"/>
            <a:ext cx="4143375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هزينه سرمايه گذاري: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3/2 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ميليارد ريال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429125" y="1214438"/>
            <a:ext cx="4143375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صرفه جويي اقتصادي: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2/4 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ميليارد ريال در سال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fa-IR" sz="1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(حامل انرژي بدون يارانه)</a:t>
            </a:r>
            <a:endParaRPr lang="fa-IR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Za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429125" y="2357438"/>
            <a:ext cx="4143375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زمان بازگشت سرمايه: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1/3 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سال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fa-IR" sz="1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(حامل انرژي بدون يارانه)</a:t>
            </a:r>
            <a:endParaRPr lang="fa-IR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Zar" pitchFamily="2" charset="-78"/>
            </a:endParaRPr>
          </a:p>
        </p:txBody>
      </p:sp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3"/>
          <a:srcRect b="7523"/>
          <a:stretch>
            <a:fillRect/>
          </a:stretch>
        </p:blipFill>
        <p:spPr bwMode="auto">
          <a:xfrm>
            <a:off x="17254" y="1065215"/>
            <a:ext cx="3805238" cy="26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" descr="405356736_82c8bb2c14_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2170" y="3211089"/>
            <a:ext cx="3467106" cy="26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/>
          <a:srcRect l="4323" r="2744"/>
          <a:stretch>
            <a:fillRect/>
          </a:stretch>
        </p:blipFill>
        <p:spPr bwMode="auto">
          <a:xfrm>
            <a:off x="5021639" y="3758445"/>
            <a:ext cx="4087855" cy="306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 bwMode="auto">
          <a:xfrm>
            <a:off x="3929063" y="1785938"/>
            <a:ext cx="4143375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صرفه جويي اقتصادي: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515 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ميليون ريال در سال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fa-IR" sz="1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(حامل انرژي يارانه اي)</a:t>
            </a:r>
            <a:endParaRPr lang="fa-IR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Zar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929188" y="2928938"/>
            <a:ext cx="4143375" cy="500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زمان بازگشت سرمايه: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6/2 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سال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fa-IR" sz="1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Zar" pitchFamily="2" charset="-78"/>
              </a:rPr>
              <a:t>(حامل انرژي يارانه اي)</a:t>
            </a:r>
            <a:endParaRPr lang="fa-IR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6" name="Rounded Rectangle 15"/>
          <p:cNvSpPr/>
          <p:nvPr/>
        </p:nvSpPr>
        <p:spPr bwMode="auto">
          <a:xfrm>
            <a:off x="4537526" y="2928954"/>
            <a:ext cx="4500562" cy="714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صرفه جويي در مصرف گاز طبيعي: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33/1 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ميليون نرمال متر مكعب در سال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200150" y="-24"/>
            <a:ext cx="7943850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sz="2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تاثير تنظيم هواي اضافي در كاهش مصرف انرژي در 6 بويلر </a:t>
            </a:r>
            <a:endParaRPr lang="fa-IR" sz="26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+mj-ea"/>
              <a:cs typeface="B Titr" pitchFamily="2" charset="-78"/>
            </a:endParaRPr>
          </a:p>
          <a:p>
            <a:pPr algn="ctr" eaLnBrk="0" hangingPunct="0">
              <a:lnSpc>
                <a:spcPct val="110000"/>
              </a:lnSpc>
              <a:defRPr/>
            </a:pPr>
            <a:r>
              <a:rPr lang="fa-IR" sz="2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در </a:t>
            </a:r>
            <a:r>
              <a:rPr lang="fa-IR" sz="2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يك پالايشگاه مميزي شده</a:t>
            </a:r>
            <a:endParaRPr lang="en-US" sz="2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+mj-ea"/>
              <a:cs typeface="B Tit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537526" y="4000517"/>
            <a:ext cx="4500562" cy="714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صرفه جويي اقتصادي: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12/8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ميليون دلار در سال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fa-IR" sz="1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(حامل انرژي بدون يارانه)</a:t>
            </a:r>
            <a:endParaRPr lang="fa-IR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Titr" pitchFamily="2" charset="-78"/>
            </a:endParaRPr>
          </a:p>
        </p:txBody>
      </p:sp>
      <p:pic>
        <p:nvPicPr>
          <p:cNvPr id="22" name="Picture 2" descr="refinery"/>
          <p:cNvPicPr>
            <a:picLocks noChangeAspect="1" noChangeArrowheads="1"/>
          </p:cNvPicPr>
          <p:nvPr/>
        </p:nvPicPr>
        <p:blipFill>
          <a:blip r:embed="rId3"/>
          <a:srcRect l="22430" b="25121"/>
          <a:stretch>
            <a:fillRect/>
          </a:stretch>
        </p:blipFill>
        <p:spPr bwMode="auto">
          <a:xfrm>
            <a:off x="179806" y="2071704"/>
            <a:ext cx="4667295" cy="35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 bwMode="auto">
          <a:xfrm>
            <a:off x="3608838" y="1785954"/>
            <a:ext cx="4500563" cy="714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حداقل صرفه جويي در مصرف گاز طبيعي: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11 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درصد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3608838" y="5143517"/>
            <a:ext cx="4500563" cy="714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صرفه جويي اقتصادي: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2/6 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ميليارد ريال در سال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fa-IR" sz="1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Majalla UI"/>
                <a:cs typeface="B Titr" pitchFamily="2" charset="-78"/>
              </a:rPr>
              <a:t>(حامل انرژي يارانه اي)</a:t>
            </a:r>
            <a:endParaRPr lang="fa-IR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500166" y="0"/>
            <a:ext cx="7643834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sz="2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كاهش نشتي هوا در دپارتمان پخت در يك كارخانه سيمان مميزي شده</a:t>
            </a:r>
            <a:endParaRPr lang="en-US" sz="2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+mj-ea"/>
              <a:cs typeface="B Titr" pitchFamily="2" charset="-78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347798"/>
            <a:ext cx="56562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429000" y="4214825"/>
            <a:ext cx="5214938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defRPr/>
            </a:pPr>
            <a:r>
              <a:rPr lang="fa-IR" sz="20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ميزان توليد كارخانه: 2300 تن كلينكر در روز</a:t>
            </a:r>
          </a:p>
          <a:p>
            <a:pPr eaLnBrk="0" hangingPunct="0">
              <a:lnSpc>
                <a:spcPct val="110000"/>
              </a:lnSpc>
              <a:defRPr/>
            </a:pPr>
            <a:endParaRPr lang="fa-IR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Majalla UI"/>
              <a:cs typeface="B Zar" pitchFamily="2" charset="-78"/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Zar" pitchFamily="2" charset="-78"/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Zar" pitchFamily="2" charset="-78"/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Majalla UI"/>
              <a:cs typeface="B Zar" pitchFamily="2" charset="-7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643188" y="4786325"/>
            <a:ext cx="5214937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defRPr/>
            </a:pPr>
            <a:r>
              <a:rPr lang="fa-IR" sz="20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هزينه سرمايه گذاري طرح: ناچيز</a:t>
            </a:r>
          </a:p>
          <a:p>
            <a:pPr eaLnBrk="0" hangingPunct="0">
              <a:lnSpc>
                <a:spcPct val="110000"/>
              </a:lnSpc>
              <a:defRPr/>
            </a:pPr>
            <a:endParaRPr lang="fa-IR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Majalla UI"/>
              <a:cs typeface="B Zar" pitchFamily="2" charset="-78"/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Zar" pitchFamily="2" charset="-78"/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Zar" pitchFamily="2" charset="-78"/>
            </a:endParaRPr>
          </a:p>
          <a:p>
            <a:pPr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Majalla UI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500166" y="0"/>
            <a:ext cx="7643834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sz="2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استفاده از تاير فرسوده به عنوان سوخت جايگزين در يك كارخانه سيمان مميزي شده</a:t>
            </a:r>
            <a:endParaRPr lang="en-US" sz="2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+mj-ea"/>
              <a:cs typeface="B Titr" pitchFamily="2" charset="-78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57195" y="2000235"/>
            <a:ext cx="5214937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هزينه سرمايه گذاري: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3/3 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ميليارد ريال</a:t>
            </a:r>
          </a:p>
          <a:p>
            <a:pPr algn="ctr" eaLnBrk="0" hangingPunct="0">
              <a:lnSpc>
                <a:spcPct val="110000"/>
              </a:lnSpc>
              <a:defRPr/>
            </a:pPr>
            <a:endParaRPr lang="fa-IR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Majalla UI"/>
              <a:cs typeface="B Titr" pitchFamily="2" charset="-78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Titr" pitchFamily="2" charset="-78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Titr" pitchFamily="2" charset="-78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Majalla UI"/>
              <a:cs typeface="B Titr" pitchFamily="2" charset="-78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57195" y="2643172"/>
            <a:ext cx="5214937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صرفه جويي در مصرف مازوت: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9/8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 ميليون ليتر در سال</a:t>
            </a:r>
          </a:p>
          <a:p>
            <a:pPr algn="ctr" eaLnBrk="0" hangingPunct="0">
              <a:lnSpc>
                <a:spcPct val="110000"/>
              </a:lnSpc>
              <a:defRPr/>
            </a:pPr>
            <a:endParaRPr lang="fa-IR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Majalla UI"/>
              <a:cs typeface="B Titr" pitchFamily="2" charset="-78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Titr" pitchFamily="2" charset="-78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Titr" pitchFamily="2" charset="-78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Majalla UI"/>
              <a:cs typeface="B Titr" pitchFamily="2" charset="-78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8364" y="1129559"/>
            <a:ext cx="3214678" cy="568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57158" y="3357547"/>
            <a:ext cx="5214938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زمان بازگشت سرمايه: </a:t>
            </a:r>
            <a:r>
              <a:rPr lang="fa-IR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1/5</a:t>
            </a:r>
            <a:r>
              <a:rPr lang="fa-IR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Majalla UI"/>
                <a:cs typeface="B Titr" pitchFamily="2" charset="-78"/>
              </a:rPr>
              <a:t> سال (قيمت مازوت برابر 223/5 ريال بر ليتر)</a:t>
            </a:r>
          </a:p>
          <a:p>
            <a:pPr algn="ctr" eaLnBrk="0" hangingPunct="0">
              <a:lnSpc>
                <a:spcPct val="110000"/>
              </a:lnSpc>
              <a:defRPr/>
            </a:pPr>
            <a:endParaRPr lang="fa-IR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Majalla UI"/>
              <a:cs typeface="B Titr" pitchFamily="2" charset="-78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Titr" pitchFamily="2" charset="-78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Majalla UI"/>
              <a:cs typeface="B Titr" pitchFamily="2" charset="-78"/>
            </a:endParaRPr>
          </a:p>
          <a:p>
            <a:pPr algn="ctr" eaLnBrk="0" hangingPunct="0">
              <a:lnSpc>
                <a:spcPct val="110000"/>
              </a:lnSpc>
              <a:defRPr/>
            </a:pPr>
            <a:endParaRPr lang="en-US" b="1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Majalla UI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20" grpId="0" animBg="1"/>
      <p:bldP spid="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500166" y="0"/>
            <a:ext cx="7643834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fa-IR" sz="2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جايگزيني تله هاي بخار ترموديناميكي با تله هاي بخار </a:t>
            </a:r>
            <a:r>
              <a:rPr lang="en-US" sz="2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Three Point Seating Free Float</a:t>
            </a:r>
            <a:r>
              <a:rPr lang="fa-IR" sz="2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 در يك مجتمع پتروشيمي نمونه</a:t>
            </a:r>
            <a:endParaRPr lang="en-US" sz="2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+mj-ea"/>
              <a:cs typeface="B Titr" pitchFamily="2" charset="-78"/>
            </a:endParaRPr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101" y="1071546"/>
            <a:ext cx="6456609" cy="19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0"/>
          <p:cNvSpPr/>
          <p:nvPr/>
        </p:nvSpPr>
        <p:spPr bwMode="auto">
          <a:xfrm>
            <a:off x="4071934" y="3286124"/>
            <a:ext cx="4786325" cy="1000132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fa-IR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هزينه سرمايه گذاري براي تعويض </a:t>
            </a:r>
            <a:r>
              <a:rPr lang="fa-I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790</a:t>
            </a:r>
            <a:r>
              <a:rPr lang="fa-IR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 تله بخار:</a:t>
            </a:r>
          </a:p>
          <a:p>
            <a:pPr algn="ctr">
              <a:defRPr/>
            </a:pPr>
            <a:r>
              <a:rPr lang="fa-IR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 </a:t>
            </a:r>
            <a:r>
              <a:rPr lang="fa-I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2/8</a:t>
            </a:r>
            <a:r>
              <a:rPr lang="fa-IR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 ميليارد ريال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2786050" y="4357694"/>
            <a:ext cx="4786325" cy="1000132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fa-IR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صرفه جويي اقتصادي طرح: </a:t>
            </a:r>
            <a:r>
              <a:rPr lang="fa-I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714</a:t>
            </a:r>
            <a:r>
              <a:rPr lang="fa-IR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 ميليون ريال در سال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071538" y="5429264"/>
            <a:ext cx="4786325" cy="1000132"/>
          </a:xfrm>
          <a:prstGeom prst="roundRect">
            <a:avLst/>
          </a:prstGeom>
          <a:gradFill>
            <a:gsLst>
              <a:gs pos="0">
                <a:schemeClr val="accent6">
                  <a:lumMod val="25000"/>
                  <a:lumOff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fa-IR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زمان بازگشت سرمايه: </a:t>
            </a:r>
            <a:r>
              <a:rPr lang="fa-I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4</a:t>
            </a:r>
            <a:r>
              <a:rPr lang="fa-IR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Nazanin" pitchFamily="2" charset="-78"/>
              </a:rPr>
              <a:t> سال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5" grpId="0" animBg="1"/>
      <p:bldP spid="2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lum bright="26000"/>
          </a:blip>
          <a:srcRect/>
          <a:stretch>
            <a:fillRect/>
          </a:stretch>
        </p:blipFill>
        <p:spPr bwMode="auto">
          <a:xfrm>
            <a:off x="789640" y="969399"/>
            <a:ext cx="7861782" cy="57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200150" y="0"/>
            <a:ext cx="8229600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rtl="0" eaLnBrk="0" hangingPunct="0">
              <a:lnSpc>
                <a:spcPct val="110000"/>
              </a:lnSpc>
              <a:defRPr/>
            </a:pPr>
            <a:r>
              <a:rPr lang="fa-IR" sz="2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استفاده از ركوپراتور براي پيش گرمايش هواي ورودي به مشعل كوره در </a:t>
            </a:r>
            <a:r>
              <a:rPr lang="fa-IR" sz="2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يك </a:t>
            </a:r>
            <a:r>
              <a:rPr lang="fa-IR" sz="26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j-ea"/>
                <a:cs typeface="B Titr" pitchFamily="2" charset="-78"/>
              </a:rPr>
              <a:t>كارخانه ريخته گري مميزي شده </a:t>
            </a:r>
            <a:endParaRPr lang="en-US" sz="2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+mj-ea"/>
              <a:cs typeface="B Tit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00694" y="1071563"/>
            <a:ext cx="2857520" cy="928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200" dirty="0">
                <a:solidFill>
                  <a:schemeClr val="accent2">
                    <a:lumMod val="75000"/>
                  </a:schemeClr>
                </a:solidFill>
                <a:latin typeface="Bza"/>
                <a:cs typeface="B Titr" pitchFamily="2" charset="-78"/>
              </a:rPr>
              <a:t>نوع كوره: گاز سوز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Bza"/>
              <a:cs typeface="B Tit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86131" y="3357563"/>
            <a:ext cx="2857520" cy="928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200" dirty="0">
                <a:solidFill>
                  <a:schemeClr val="accent2">
                    <a:lumMod val="75000"/>
                  </a:schemeClr>
                </a:solidFill>
                <a:latin typeface="Bza"/>
                <a:cs typeface="B Titr" pitchFamily="2" charset="-78"/>
              </a:rPr>
              <a:t>دماي دود خروجي از كوره: 800 درجه سلسيوس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Bza"/>
              <a:cs typeface="B Titr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86006" y="4500563"/>
            <a:ext cx="2857520" cy="928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200" dirty="0">
                <a:solidFill>
                  <a:schemeClr val="accent2">
                    <a:lumMod val="75000"/>
                  </a:schemeClr>
                </a:solidFill>
                <a:latin typeface="Bza"/>
                <a:cs typeface="B Titr" pitchFamily="2" charset="-78"/>
              </a:rPr>
              <a:t>دماي دود خروجي از ركوپراتور: 150درجه سلسيوس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Bza"/>
              <a:cs typeface="B Titr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3006" y="5715001"/>
            <a:ext cx="2857520" cy="9286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200" dirty="0">
                <a:solidFill>
                  <a:schemeClr val="accent2">
                    <a:lumMod val="75000"/>
                  </a:schemeClr>
                </a:solidFill>
                <a:latin typeface="Bza"/>
                <a:cs typeface="B Titr" pitchFamily="2" charset="-78"/>
              </a:rPr>
              <a:t>صرفه جويي در مصرف سوخت: 27 درصد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Bza"/>
              <a:cs typeface="B Titr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00569" y="2214563"/>
            <a:ext cx="2857520" cy="9286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200" dirty="0">
                <a:solidFill>
                  <a:schemeClr val="accent2">
                    <a:lumMod val="75000"/>
                  </a:schemeClr>
                </a:solidFill>
                <a:latin typeface="Bza"/>
                <a:cs typeface="B Titr" pitchFamily="2" charset="-78"/>
              </a:rPr>
              <a:t>جنس مذاب: آلومينيوم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Bz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pic>
        <p:nvPicPr>
          <p:cNvPr id="26" name="Picture 25" descr="autum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495800" y="3048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u="none" strike="noStrike" kern="1200" cap="all" spc="0" normalizeH="0" baseline="0" noProof="0" dirty="0" smtClean="0">
                <a:ln>
                  <a:noFill/>
                </a:ln>
                <a:solidFill>
                  <a:srgbClr val="753805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با تشکر از توجه شما</a:t>
            </a:r>
            <a:endParaRPr kumimoji="0" lang="en-US" sz="4000" b="1" u="none" strike="noStrike" kern="1200" cap="all" spc="0" normalizeH="0" baseline="0" noProof="0" dirty="0">
              <a:ln>
                <a:noFill/>
              </a:ln>
              <a:solidFill>
                <a:srgbClr val="753805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28868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Titr" pitchFamily="2" charset="-78"/>
              </a:rPr>
              <a:t>مديريت انرژي</a:t>
            </a:r>
            <a:endParaRPr kumimoji="0" lang="fa-IR" sz="4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مفهوم مديريت انرژي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42910" y="1462088"/>
            <a:ext cx="835662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×"/>
            </a:pPr>
            <a:r>
              <a:rPr lang="fa-IR" sz="28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  </a:t>
            </a:r>
            <a:r>
              <a:rPr lang="ar-SA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مديريت انرژي فعاليتي در راستاي کاهش هزينه هاي کلي انرژي به ازاي واحد توليد محصول</a:t>
            </a:r>
            <a:r>
              <a:rPr lang="fa-IR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 و كاهش توليد گازهاي گلخانه اي</a:t>
            </a:r>
            <a:r>
              <a:rPr lang="ar-SA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 مي باشد.</a:t>
            </a:r>
            <a:endParaRPr lang="fa-IR" sz="2600" dirty="0">
              <a:solidFill>
                <a:srgbClr val="002060"/>
              </a:solidFill>
              <a:latin typeface="Verdana" pitchFamily="34" charset="0"/>
              <a:cs typeface="B Titr" pitchFamily="2" charset="-78"/>
            </a:endParaRPr>
          </a:p>
          <a:p>
            <a:pPr algn="just"/>
            <a:endParaRPr lang="en-US" sz="2600" dirty="0">
              <a:solidFill>
                <a:srgbClr val="0070C0"/>
              </a:solidFill>
              <a:latin typeface="Verdana" pitchFamily="34" charset="0"/>
              <a:cs typeface="Nazanin" pitchFamily="2" charset="-7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786188" y="5133975"/>
            <a:ext cx="4248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200" dirty="0">
                <a:cs typeface="B Titr" pitchFamily="2" charset="-78"/>
              </a:rPr>
              <a:t>نمونه اي از مديريت انرژي:</a:t>
            </a:r>
          </a:p>
          <a:p>
            <a:pPr algn="ctr">
              <a:spcBef>
                <a:spcPct val="50000"/>
              </a:spcBef>
            </a:pPr>
            <a:r>
              <a:rPr lang="fa-IR" sz="2200" dirty="0">
                <a:cs typeface="B Titr" pitchFamily="2" charset="-78"/>
              </a:rPr>
              <a:t>برنامه زمان بندي مناسب تعميرات كوره </a:t>
            </a:r>
            <a:endParaRPr lang="en-US" sz="2200" dirty="0">
              <a:cs typeface="B Titr" pitchFamily="2" charset="-78"/>
            </a:endParaRPr>
          </a:p>
        </p:txBody>
      </p:sp>
      <p:pic>
        <p:nvPicPr>
          <p:cNvPr id="18" name="Picture 7" descr="A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882" y="2500306"/>
            <a:ext cx="3227182" cy="404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71604" y="0"/>
            <a:ext cx="7572396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B Titr" pitchFamily="2" charset="-78"/>
              </a:rPr>
              <a:t>اهداف مديريت انرژي</a:t>
            </a:r>
            <a:endParaRPr kumimoji="0" lang="fa-IR" sz="3200" b="1" i="0" u="none" strike="noStrike" kern="1200" spc="5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-158769" y="123807"/>
            <a:ext cx="2016125" cy="733425"/>
            <a:chOff x="71406" y="260351"/>
            <a:chExt cx="2016125" cy="733425"/>
          </a:xfrm>
        </p:grpSpPr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71406" y="719138"/>
              <a:ext cx="20161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شرکت سامان </a:t>
              </a:r>
              <a:r>
                <a:rPr lang="fa-IR" sz="1200" b="1" dirty="0" smtClean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انرژي </a:t>
              </a:r>
              <a:r>
                <a:rPr lang="fa-IR" sz="1200" b="1" dirty="0">
                  <a:ln>
                    <a:solidFill>
                      <a:srgbClr val="0070C0"/>
                    </a:solidFill>
                  </a:ln>
                  <a:cs typeface="Zar" pitchFamily="2" charset="-78"/>
                </a:rPr>
                <a:t>اصفهان</a:t>
              </a:r>
              <a:endParaRPr lang="en-US" sz="1200" b="1" dirty="0">
                <a:ln>
                  <a:solidFill>
                    <a:srgbClr val="0070C0"/>
                  </a:solidFill>
                </a:ln>
                <a:cs typeface="Zar" pitchFamily="2" charset="-78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 rot="20304715">
              <a:off x="717519" y="260351"/>
              <a:ext cx="790575" cy="431800"/>
            </a:xfrm>
            <a:prstGeom prst="ellipse">
              <a:avLst/>
            </a:prstGeom>
            <a:gradFill rotWithShape="1">
              <a:gsLst>
                <a:gs pos="0">
                  <a:srgbClr val="000099">
                    <a:alpha val="96001"/>
                  </a:srgbClr>
                </a:gs>
                <a:gs pos="50000">
                  <a:srgbClr val="FFFFFF">
                    <a:alpha val="20000"/>
                  </a:srgbClr>
                </a:gs>
                <a:gs pos="100000">
                  <a:srgbClr val="000099">
                    <a:alpha val="96001"/>
                  </a:srgbClr>
                </a:gs>
              </a:gsLst>
              <a:lin ang="0" scaled="1"/>
            </a:gra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>
                <a:defRPr/>
              </a:pPr>
              <a:endParaRPr lang="fa-IR"/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 rot="19871075">
              <a:off x="749268" y="298451"/>
              <a:ext cx="725488" cy="357188"/>
            </a:xfrm>
            <a:prstGeom prst="ellipse">
              <a:avLst/>
            </a:prstGeom>
            <a:solidFill>
              <a:srgbClr val="FFFFFF"/>
            </a:solidFill>
            <a:ln w="12700" cap="sq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 rtl="0">
                <a:defRPr/>
              </a:pPr>
              <a:endParaRPr lang="en-US"/>
            </a:p>
          </p:txBody>
        </p:sp>
        <p:sp>
          <p:nvSpPr>
            <p:cNvPr id="1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54692" y="401347"/>
              <a:ext cx="297198" cy="1480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b="1" i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00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Times New Roman"/>
                  <a:cs typeface="Times New Roman"/>
                </a:rPr>
                <a:t>ISE</a:t>
              </a:r>
              <a:endParaRPr lang="fa-IR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99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endParaRPr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42910" y="1000108"/>
            <a:ext cx="8466165" cy="47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×"/>
              <a:tabLst>
                <a:tab pos="325438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 </a:t>
            </a:r>
            <a:r>
              <a:rPr lang="ar-SA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کاهش هزينه هاي انرژي </a:t>
            </a:r>
            <a:endParaRPr lang="en-US" sz="2600" dirty="0">
              <a:solidFill>
                <a:srgbClr val="002060"/>
              </a:solidFill>
              <a:latin typeface="Verdana" pitchFamily="34" charset="0"/>
              <a:cs typeface="B Titr" pitchFamily="2" charset="-78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×"/>
              <a:tabLst>
                <a:tab pos="325438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 </a:t>
            </a:r>
            <a:r>
              <a:rPr lang="ar-SA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کاهش هزينه هاي تعميرات</a:t>
            </a:r>
            <a:r>
              <a:rPr lang="fa-IR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 </a:t>
            </a:r>
            <a:r>
              <a:rPr lang="ar-SA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و نگهداري تجهيزات واحد </a:t>
            </a:r>
            <a:endParaRPr lang="en-US" sz="2600" dirty="0">
              <a:solidFill>
                <a:srgbClr val="002060"/>
              </a:solidFill>
              <a:latin typeface="Verdana" pitchFamily="34" charset="0"/>
              <a:cs typeface="B Titr" pitchFamily="2" charset="-78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×"/>
              <a:tabLst>
                <a:tab pos="325438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 </a:t>
            </a:r>
            <a:r>
              <a:rPr lang="ar-SA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کاهش آلاينده هاي زيست محيطي</a:t>
            </a:r>
            <a:endParaRPr lang="fa-IR" sz="2600" dirty="0">
              <a:solidFill>
                <a:srgbClr val="002060"/>
              </a:solidFill>
              <a:latin typeface="Verdana" pitchFamily="34" charset="0"/>
              <a:cs typeface="B Titr" pitchFamily="2" charset="-78"/>
            </a:endParaRPr>
          </a:p>
          <a:p>
            <a:pPr marL="357188" indent="-357188" algn="just">
              <a:lnSpc>
                <a:spcPct val="200000"/>
              </a:lnSpc>
              <a:buFont typeface="Wingdings" pitchFamily="2" charset="2"/>
              <a:buChar char="×"/>
              <a:tabLst>
                <a:tab pos="17780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 </a:t>
            </a:r>
            <a:r>
              <a:rPr lang="ar-SA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شفاف نمودن هزينه حاملهاي انرژي و افزايش حساسيت نسبت به مصارف و صرفه جوئي انرژي </a:t>
            </a:r>
            <a:endParaRPr lang="fa-IR" sz="2600" dirty="0">
              <a:solidFill>
                <a:srgbClr val="002060"/>
              </a:solidFill>
              <a:latin typeface="Verdana" pitchFamily="34" charset="0"/>
              <a:cs typeface="B Titr" pitchFamily="2" charset="-78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×"/>
              <a:tabLst>
                <a:tab pos="325438" algn="l"/>
              </a:tabLst>
              <a:defRPr/>
            </a:pPr>
            <a:r>
              <a:rPr lang="fa-IR" sz="2600" dirty="0">
                <a:solidFill>
                  <a:srgbClr val="002060"/>
                </a:solidFill>
                <a:latin typeface="Verdana" pitchFamily="34" charset="0"/>
                <a:cs typeface="B Titr" pitchFamily="2" charset="-78"/>
              </a:rPr>
              <a:t> کمک به گسترش عمر ذخاير انرژی</a:t>
            </a:r>
            <a:endParaRPr lang="en-US" sz="2600" dirty="0">
              <a:solidFill>
                <a:srgbClr val="002060"/>
              </a:solidFill>
              <a:latin typeface="Verdana" pitchFamily="34" charset="0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1890</Words>
  <Application>Microsoft Office PowerPoint</Application>
  <PresentationFormat>On-screen Show (4:3)</PresentationFormat>
  <Paragraphs>395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Hekmat Rayaneh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Energy Audit</dc:title>
  <dc:creator>Zahir</dc:creator>
  <cp:lastModifiedBy>Zahir</cp:lastModifiedBy>
  <cp:revision>264</cp:revision>
  <dcterms:created xsi:type="dcterms:W3CDTF">2015-10-07T07:15:05Z</dcterms:created>
  <dcterms:modified xsi:type="dcterms:W3CDTF">2015-12-09T07:30:01Z</dcterms:modified>
</cp:coreProperties>
</file>