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9" r:id="rId1"/>
    <p:sldMasterId id="2147483760" r:id="rId2"/>
    <p:sldMasterId id="2147483833" r:id="rId3"/>
  </p:sldMasterIdLst>
  <p:notesMasterIdLst>
    <p:notesMasterId r:id="rId43"/>
  </p:notesMasterIdLst>
  <p:handoutMasterIdLst>
    <p:handoutMasterId r:id="rId44"/>
  </p:handoutMasterIdLst>
  <p:sldIdLst>
    <p:sldId id="355" r:id="rId4"/>
    <p:sldId id="417" r:id="rId5"/>
    <p:sldId id="418" r:id="rId6"/>
    <p:sldId id="419" r:id="rId7"/>
    <p:sldId id="420" r:id="rId8"/>
    <p:sldId id="421" r:id="rId9"/>
    <p:sldId id="426" r:id="rId10"/>
    <p:sldId id="427" r:id="rId11"/>
    <p:sldId id="422" r:id="rId12"/>
    <p:sldId id="423" r:id="rId13"/>
    <p:sldId id="424" r:id="rId14"/>
    <p:sldId id="425" r:id="rId15"/>
    <p:sldId id="416" r:id="rId16"/>
    <p:sldId id="385" r:id="rId17"/>
    <p:sldId id="387" r:id="rId18"/>
    <p:sldId id="388" r:id="rId19"/>
    <p:sldId id="428" r:id="rId20"/>
    <p:sldId id="429" r:id="rId21"/>
    <p:sldId id="399" r:id="rId22"/>
    <p:sldId id="400" r:id="rId23"/>
    <p:sldId id="414" r:id="rId24"/>
    <p:sldId id="393" r:id="rId25"/>
    <p:sldId id="413" r:id="rId26"/>
    <p:sldId id="402" r:id="rId27"/>
    <p:sldId id="376" r:id="rId28"/>
    <p:sldId id="394" r:id="rId29"/>
    <p:sldId id="396" r:id="rId30"/>
    <p:sldId id="395" r:id="rId31"/>
    <p:sldId id="397" r:id="rId32"/>
    <p:sldId id="404" r:id="rId33"/>
    <p:sldId id="403" r:id="rId34"/>
    <p:sldId id="405" r:id="rId35"/>
    <p:sldId id="406" r:id="rId36"/>
    <p:sldId id="407" r:id="rId37"/>
    <p:sldId id="409" r:id="rId38"/>
    <p:sldId id="401" r:id="rId39"/>
    <p:sldId id="410" r:id="rId40"/>
    <p:sldId id="415" r:id="rId41"/>
    <p:sldId id="411" r:id="rId42"/>
  </p:sldIdLst>
  <p:sldSz cx="10080625" cy="745331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500793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1001587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50238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2003172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503965" algn="r" defTabSz="1001587" rtl="1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3004760" algn="r" defTabSz="1001587" rtl="1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505553" algn="r" defTabSz="1001587" rtl="1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4006345" algn="r" defTabSz="1001587" rtl="1" eaLnBrk="1" latinLnBrk="0" hangingPunct="1">
      <a:defRPr sz="2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FF"/>
    <a:srgbClr val="0099FF"/>
    <a:srgbClr val="3333FF"/>
    <a:srgbClr val="00FFFF"/>
    <a:srgbClr val="000000"/>
    <a:srgbClr val="009900"/>
    <a:srgbClr val="FFFFCC"/>
    <a:srgbClr val="FF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301" autoAdjust="0"/>
    <p:restoredTop sz="80247" autoAdjust="0"/>
  </p:normalViewPr>
  <p:slideViewPr>
    <p:cSldViewPr>
      <p:cViewPr>
        <p:scale>
          <a:sx n="66" d="100"/>
          <a:sy n="66" d="100"/>
        </p:scale>
        <p:origin x="-1050" y="-438"/>
      </p:cViewPr>
      <p:guideLst>
        <p:guide orient="horz" pos="2348"/>
        <p:guide pos="3175"/>
      </p:guideLst>
    </p:cSldViewPr>
  </p:slideViewPr>
  <p:outlineViewPr>
    <p:cViewPr>
      <p:scale>
        <a:sx n="33" d="100"/>
        <a:sy n="33" d="100"/>
      </p:scale>
      <p:origin x="0" y="3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2509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2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B3E6FAC8-3FA1-477F-9BC3-5B174C2233FE}" type="datetimeFigureOut">
              <a:rPr lang="fa-IR"/>
              <a:pPr>
                <a:defRPr/>
              </a:pPr>
              <a:t>1434/11/13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25095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2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7E706B2-9614-4AD9-BDEE-7D72E6A0D9B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09588"/>
            <a:ext cx="344646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C5A5DD1-CD38-4D56-A28A-2D9CDF6881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00793" algn="r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01587" algn="r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02380" algn="r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03172" algn="r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503965" algn="r" defTabSz="1001587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4760" algn="r" defTabSz="1001587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5553" algn="r" defTabSz="1001587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6345" algn="r" defTabSz="1001587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09588"/>
            <a:ext cx="3446462" cy="25495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414C-7EAF-4A50-B331-0E9FB28ED9BD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ارائه مختصري از پروژه هاي انجام شده</a:t>
            </a:r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09588"/>
            <a:ext cx="3446462" cy="25495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0088" y="509588"/>
            <a:ext cx="344646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بر اساس گزارش سال 2008 شوراي جهاني انرژي ساليانه 80 ميليارد دلار فرصت صرفه جويي با بهبود کارآيي در نيروگاه ها وجود دارد.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A5DD1-CD38-4D56-A28A-2D9CDF6881E7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40088" y="509588"/>
            <a:ext cx="344646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همچنين همين بررسي نشان مي دهد فقط 20 تا 25 درصد اين فاصله مربوط به جنبه هاي تکنولوژيک است و 75 تا 80 درصد آن مربوط به جنبه هاي مديريتي است و استفاده بهتر از داده هاي کارآيي يک عامل کليدي در رسيدن به راندمان مطلوب و تثبيت آن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A5DD1-CD38-4D56-A28A-2D9CDF6881E7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15364"/>
            <a:ext cx="8568531" cy="159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23544"/>
            <a:ext cx="7056438" cy="1904736"/>
          </a:xfrm>
        </p:spPr>
        <p:txBody>
          <a:bodyPr/>
          <a:lstStyle>
            <a:lvl1pPr marL="0" indent="0" algn="ctr">
              <a:buNone/>
              <a:defRPr/>
            </a:lvl1pPr>
            <a:lvl2pPr marL="500793" indent="0" algn="ctr">
              <a:buNone/>
              <a:defRPr/>
            </a:lvl2pPr>
            <a:lvl3pPr marL="1001587" indent="0" algn="ctr">
              <a:buNone/>
              <a:defRPr/>
            </a:lvl3pPr>
            <a:lvl4pPr marL="1502380" indent="0" algn="ctr">
              <a:buNone/>
              <a:defRPr/>
            </a:lvl4pPr>
            <a:lvl5pPr marL="2003172" indent="0" algn="ctr">
              <a:buNone/>
              <a:defRPr/>
            </a:lvl5pPr>
            <a:lvl6pPr marL="2503965" indent="0" algn="ctr">
              <a:buNone/>
              <a:defRPr/>
            </a:lvl6pPr>
            <a:lvl7pPr marL="3004760" indent="0" algn="ctr">
              <a:buNone/>
              <a:defRPr/>
            </a:lvl7pPr>
            <a:lvl8pPr marL="3505553" indent="0" algn="ctr">
              <a:buNone/>
              <a:defRPr/>
            </a:lvl8pPr>
            <a:lvl9pPr marL="40063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7566-F6F1-4275-9071-F3EA2C9E2B9C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0887-48E4-418F-8B88-D9B4F1FB86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241B-5AA8-4925-93B6-29539FF2CD89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DD6D5-B1E7-4235-B5A7-00394F379A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98482"/>
            <a:ext cx="2268141" cy="635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98482"/>
            <a:ext cx="6636411" cy="63594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8A8A-F115-4742-9173-C67984859E3C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CA39-94F7-4E40-B0FC-89DD110EB3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15364"/>
            <a:ext cx="8568531" cy="1597631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23544"/>
            <a:ext cx="7056438" cy="1904736"/>
          </a:xfrm>
          <a:prstGeom prst="rect">
            <a:avLst/>
          </a:prstGeom>
        </p:spPr>
        <p:txBody>
          <a:bodyPr lIns="100159" tIns="50079" rIns="100159" bIns="50079"/>
          <a:lstStyle>
            <a:lvl1pPr marL="0" indent="0" algn="ctr">
              <a:buNone/>
              <a:defRPr/>
            </a:lvl1pPr>
            <a:lvl2pPr marL="500793" indent="0" algn="ctr">
              <a:buNone/>
              <a:defRPr/>
            </a:lvl2pPr>
            <a:lvl3pPr marL="1001587" indent="0" algn="ctr">
              <a:buNone/>
              <a:defRPr/>
            </a:lvl3pPr>
            <a:lvl4pPr marL="1502380" indent="0" algn="ctr">
              <a:buNone/>
              <a:defRPr/>
            </a:lvl4pPr>
            <a:lvl5pPr marL="2003172" indent="0" algn="ctr">
              <a:buNone/>
              <a:defRPr/>
            </a:lvl5pPr>
            <a:lvl6pPr marL="2503965" indent="0" algn="ctr">
              <a:buNone/>
              <a:defRPr/>
            </a:lvl6pPr>
            <a:lvl7pPr marL="3004760" indent="0" algn="ctr">
              <a:buNone/>
              <a:defRPr/>
            </a:lvl7pPr>
            <a:lvl8pPr marL="3505553" indent="0" algn="ctr">
              <a:buNone/>
              <a:defRPr/>
            </a:lvl8pPr>
            <a:lvl9pPr marL="40063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39108"/>
            <a:ext cx="9072563" cy="4918842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789450"/>
            <a:ext cx="8568531" cy="1480311"/>
          </a:xfrm>
          <a:prstGeom prst="rect">
            <a:avLst/>
          </a:prstGeom>
        </p:spPr>
        <p:txBody>
          <a:bodyPr lIns="100159" tIns="50079" rIns="100159" bIns="50079" anchor="t"/>
          <a:lstStyle>
            <a:lvl1pPr algn="r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159032"/>
            <a:ext cx="8568531" cy="1630412"/>
          </a:xfrm>
          <a:prstGeom prst="rect">
            <a:avLst/>
          </a:prstGeom>
        </p:spPr>
        <p:txBody>
          <a:bodyPr lIns="100159" tIns="50079" rIns="100159" bIns="50079" anchor="b"/>
          <a:lstStyle>
            <a:lvl1pPr marL="0" indent="0">
              <a:buNone/>
              <a:defRPr sz="2200"/>
            </a:lvl1pPr>
            <a:lvl2pPr marL="500793" indent="0">
              <a:buNone/>
              <a:defRPr sz="2000"/>
            </a:lvl2pPr>
            <a:lvl3pPr marL="1001587" indent="0">
              <a:buNone/>
              <a:defRPr sz="1800"/>
            </a:lvl3pPr>
            <a:lvl4pPr marL="1502380" indent="0">
              <a:buNone/>
              <a:defRPr sz="1500"/>
            </a:lvl4pPr>
            <a:lvl5pPr marL="2003172" indent="0">
              <a:buNone/>
              <a:defRPr sz="1500"/>
            </a:lvl5pPr>
            <a:lvl6pPr marL="2503965" indent="0">
              <a:buNone/>
              <a:defRPr sz="1500"/>
            </a:lvl6pPr>
            <a:lvl7pPr marL="3004760" indent="0">
              <a:buNone/>
              <a:defRPr sz="1500"/>
            </a:lvl7pPr>
            <a:lvl8pPr marL="3505553" indent="0">
              <a:buNone/>
              <a:defRPr sz="1500"/>
            </a:lvl8pPr>
            <a:lvl9pPr marL="400634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39108"/>
            <a:ext cx="4452276" cy="4918842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39108"/>
            <a:ext cx="4452276" cy="4918842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68369"/>
            <a:ext cx="4454027" cy="695297"/>
          </a:xfrm>
          <a:prstGeom prst="rect">
            <a:avLst/>
          </a:prstGeom>
        </p:spPr>
        <p:txBody>
          <a:bodyPr lIns="100159" tIns="50079" rIns="100159" bIns="50079" anchor="b"/>
          <a:lstStyle>
            <a:lvl1pPr marL="0" indent="0">
              <a:buNone/>
              <a:defRPr sz="2600" b="1"/>
            </a:lvl1pPr>
            <a:lvl2pPr marL="500793" indent="0">
              <a:buNone/>
              <a:defRPr sz="2200" b="1"/>
            </a:lvl2pPr>
            <a:lvl3pPr marL="1001587" indent="0">
              <a:buNone/>
              <a:defRPr sz="2000" b="1"/>
            </a:lvl3pPr>
            <a:lvl4pPr marL="1502380" indent="0">
              <a:buNone/>
              <a:defRPr sz="1800" b="1"/>
            </a:lvl4pPr>
            <a:lvl5pPr marL="2003172" indent="0">
              <a:buNone/>
              <a:defRPr sz="1800" b="1"/>
            </a:lvl5pPr>
            <a:lvl6pPr marL="2503965" indent="0">
              <a:buNone/>
              <a:defRPr sz="1800" b="1"/>
            </a:lvl6pPr>
            <a:lvl7pPr marL="3004760" indent="0">
              <a:buNone/>
              <a:defRPr sz="1800" b="1"/>
            </a:lvl7pPr>
            <a:lvl8pPr marL="3505553" indent="0">
              <a:buNone/>
              <a:defRPr sz="1800" b="1"/>
            </a:lvl8pPr>
            <a:lvl9pPr marL="40063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63666"/>
            <a:ext cx="4454027" cy="4294282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68369"/>
            <a:ext cx="4455776" cy="695297"/>
          </a:xfrm>
          <a:prstGeom prst="rect">
            <a:avLst/>
          </a:prstGeom>
        </p:spPr>
        <p:txBody>
          <a:bodyPr lIns="100159" tIns="50079" rIns="100159" bIns="50079" anchor="b"/>
          <a:lstStyle>
            <a:lvl1pPr marL="0" indent="0">
              <a:buNone/>
              <a:defRPr sz="2600" b="1"/>
            </a:lvl1pPr>
            <a:lvl2pPr marL="500793" indent="0">
              <a:buNone/>
              <a:defRPr sz="2200" b="1"/>
            </a:lvl2pPr>
            <a:lvl3pPr marL="1001587" indent="0">
              <a:buNone/>
              <a:defRPr sz="2000" b="1"/>
            </a:lvl3pPr>
            <a:lvl4pPr marL="1502380" indent="0">
              <a:buNone/>
              <a:defRPr sz="1800" b="1"/>
            </a:lvl4pPr>
            <a:lvl5pPr marL="2003172" indent="0">
              <a:buNone/>
              <a:defRPr sz="1800" b="1"/>
            </a:lvl5pPr>
            <a:lvl6pPr marL="2503965" indent="0">
              <a:buNone/>
              <a:defRPr sz="1800" b="1"/>
            </a:lvl6pPr>
            <a:lvl7pPr marL="3004760" indent="0">
              <a:buNone/>
              <a:defRPr sz="1800" b="1"/>
            </a:lvl7pPr>
            <a:lvl8pPr marL="3505553" indent="0">
              <a:buNone/>
              <a:defRPr sz="1800" b="1"/>
            </a:lvl8pPr>
            <a:lvl9pPr marL="40063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63666"/>
            <a:ext cx="4455776" cy="4294282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96753"/>
            <a:ext cx="3316456" cy="1262922"/>
          </a:xfrm>
          <a:prstGeom prst="rect">
            <a:avLst/>
          </a:prstGeom>
        </p:spPr>
        <p:txBody>
          <a:bodyPr lIns="100159" tIns="50079" rIns="100159" bIns="50079"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296755"/>
            <a:ext cx="5635349" cy="6361196"/>
          </a:xfrm>
          <a:prstGeom prst="rect">
            <a:avLst/>
          </a:prstGeom>
        </p:spPr>
        <p:txBody>
          <a:bodyPr lIns="100159" tIns="50079" rIns="100159" bIns="50079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59675"/>
            <a:ext cx="3316456" cy="5098274"/>
          </a:xfrm>
          <a:prstGeom prst="rect">
            <a:avLst/>
          </a:prstGeom>
        </p:spPr>
        <p:txBody>
          <a:bodyPr lIns="100159" tIns="50079" rIns="100159" bIns="50079"/>
          <a:lstStyle>
            <a:lvl1pPr marL="0" indent="0">
              <a:buNone/>
              <a:defRPr sz="1500"/>
            </a:lvl1pPr>
            <a:lvl2pPr marL="500793" indent="0">
              <a:buNone/>
              <a:defRPr sz="1300"/>
            </a:lvl2pPr>
            <a:lvl3pPr marL="1001587" indent="0">
              <a:buNone/>
              <a:defRPr sz="1100"/>
            </a:lvl3pPr>
            <a:lvl4pPr marL="1502380" indent="0">
              <a:buNone/>
              <a:defRPr sz="1000"/>
            </a:lvl4pPr>
            <a:lvl5pPr marL="2003172" indent="0">
              <a:buNone/>
              <a:defRPr sz="1000"/>
            </a:lvl5pPr>
            <a:lvl6pPr marL="2503965" indent="0">
              <a:buNone/>
              <a:defRPr sz="1000"/>
            </a:lvl6pPr>
            <a:lvl7pPr marL="3004760" indent="0">
              <a:buNone/>
              <a:defRPr sz="1000"/>
            </a:lvl7pPr>
            <a:lvl8pPr marL="3505553" indent="0">
              <a:buNone/>
              <a:defRPr sz="1000"/>
            </a:lvl8pPr>
            <a:lvl9pPr marL="40063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406DA-57BA-4247-A812-A456174EC4ED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A5909-569C-480B-BBA4-1732FB69AC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17319"/>
            <a:ext cx="6048375" cy="615934"/>
          </a:xfrm>
          <a:prstGeom prst="rect">
            <a:avLst/>
          </a:prstGeom>
        </p:spPr>
        <p:txBody>
          <a:bodyPr lIns="100159" tIns="50079" rIns="100159" bIns="50079"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65967"/>
            <a:ext cx="6048375" cy="4471988"/>
          </a:xfrm>
          <a:prstGeom prst="rect">
            <a:avLst/>
          </a:prstGeom>
        </p:spPr>
        <p:txBody>
          <a:bodyPr lIns="100159" tIns="50079" rIns="100159" bIns="50079"/>
          <a:lstStyle>
            <a:lvl1pPr marL="0" indent="0">
              <a:buNone/>
              <a:defRPr sz="3500"/>
            </a:lvl1pPr>
            <a:lvl2pPr marL="500793" indent="0">
              <a:buNone/>
              <a:defRPr sz="3100"/>
            </a:lvl2pPr>
            <a:lvl3pPr marL="1001587" indent="0">
              <a:buNone/>
              <a:defRPr sz="2600"/>
            </a:lvl3pPr>
            <a:lvl4pPr marL="1502380" indent="0">
              <a:buNone/>
              <a:defRPr sz="2200"/>
            </a:lvl4pPr>
            <a:lvl5pPr marL="2003172" indent="0">
              <a:buNone/>
              <a:defRPr sz="2200"/>
            </a:lvl5pPr>
            <a:lvl6pPr marL="2503965" indent="0">
              <a:buNone/>
              <a:defRPr sz="2200"/>
            </a:lvl6pPr>
            <a:lvl7pPr marL="3004760" indent="0">
              <a:buNone/>
              <a:defRPr sz="2200"/>
            </a:lvl7pPr>
            <a:lvl8pPr marL="3505553" indent="0">
              <a:buNone/>
              <a:defRPr sz="2200"/>
            </a:lvl8pPr>
            <a:lvl9pPr marL="4006345" indent="0">
              <a:buNone/>
              <a:defRPr sz="22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833254"/>
            <a:ext cx="6048375" cy="874729"/>
          </a:xfrm>
          <a:prstGeom prst="rect">
            <a:avLst/>
          </a:prstGeom>
        </p:spPr>
        <p:txBody>
          <a:bodyPr lIns="100159" tIns="50079" rIns="100159" bIns="50079"/>
          <a:lstStyle>
            <a:lvl1pPr marL="0" indent="0">
              <a:buNone/>
              <a:defRPr sz="1500"/>
            </a:lvl1pPr>
            <a:lvl2pPr marL="500793" indent="0">
              <a:buNone/>
              <a:defRPr sz="1300"/>
            </a:lvl2pPr>
            <a:lvl3pPr marL="1001587" indent="0">
              <a:buNone/>
              <a:defRPr sz="1100"/>
            </a:lvl3pPr>
            <a:lvl4pPr marL="1502380" indent="0">
              <a:buNone/>
              <a:defRPr sz="1000"/>
            </a:lvl4pPr>
            <a:lvl5pPr marL="2003172" indent="0">
              <a:buNone/>
              <a:defRPr sz="1000"/>
            </a:lvl5pPr>
            <a:lvl6pPr marL="2503965" indent="0">
              <a:buNone/>
              <a:defRPr sz="1000"/>
            </a:lvl6pPr>
            <a:lvl7pPr marL="3004760" indent="0">
              <a:buNone/>
              <a:defRPr sz="1000"/>
            </a:lvl7pPr>
            <a:lvl8pPr marL="3505553" indent="0">
              <a:buNone/>
              <a:defRPr sz="1000"/>
            </a:lvl8pPr>
            <a:lvl9pPr marL="40063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739108"/>
            <a:ext cx="9072563" cy="4918842"/>
          </a:xfrm>
          <a:prstGeom prst="rect">
            <a:avLst/>
          </a:prstGeom>
        </p:spPr>
        <p:txBody>
          <a:bodyPr vert="eaVert"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298482"/>
            <a:ext cx="2268141" cy="6359470"/>
          </a:xfrm>
          <a:prstGeom prst="rect">
            <a:avLst/>
          </a:prstGeom>
        </p:spPr>
        <p:txBody>
          <a:bodyPr vert="eaVert"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98482"/>
            <a:ext cx="6636411" cy="6359470"/>
          </a:xfrm>
          <a:prstGeom prst="rect">
            <a:avLst/>
          </a:prstGeom>
        </p:spPr>
        <p:txBody>
          <a:bodyPr vert="eaVert"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031" y="298482"/>
            <a:ext cx="9072563" cy="6359470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4031" y="298478"/>
            <a:ext cx="9072563" cy="1242219"/>
          </a:xfrm>
          <a:prstGeom prst="rect">
            <a:avLst/>
          </a:prstGeom>
        </p:spPr>
        <p:txBody>
          <a:bodyPr lIns="100159" tIns="50079" rIns="100159" bIns="50079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739106"/>
            <a:ext cx="4452276" cy="2375744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739106"/>
            <a:ext cx="4452276" cy="2375744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031" y="4280485"/>
            <a:ext cx="4452276" cy="2377469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4318" y="4280485"/>
            <a:ext cx="4452276" cy="2377469"/>
          </a:xfrm>
          <a:prstGeom prst="rect">
            <a:avLst/>
          </a:prstGeom>
        </p:spPr>
        <p:txBody>
          <a:bodyPr lIns="100159" tIns="50079" rIns="100159" bIns="500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9912615" y="3456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0080625" cy="273288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010" y="6946080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1511" y="2629363"/>
            <a:ext cx="97376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010" y="165629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704292" y="2298108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9298" y="2401623"/>
            <a:ext cx="462029" cy="45720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2094" y="3064140"/>
            <a:ext cx="7056438" cy="1904736"/>
          </a:xfrm>
        </p:spPr>
        <p:txBody>
          <a:bodyPr/>
          <a:lstStyle>
            <a:lvl1pPr marL="0" indent="0" algn="ctr">
              <a:buNone/>
              <a:defRPr sz="1800" b="1" cap="all" spc="274" baseline="0">
                <a:solidFill>
                  <a:schemeClr val="tx2"/>
                </a:solidFill>
              </a:defRPr>
            </a:lvl1pPr>
            <a:lvl2pPr marL="500793" indent="0" algn="ctr">
              <a:buNone/>
            </a:lvl2pPr>
            <a:lvl3pPr marL="1001587" indent="0" algn="ctr">
              <a:buNone/>
            </a:lvl3pPr>
            <a:lvl4pPr marL="1502380" indent="0" algn="ctr">
              <a:buNone/>
            </a:lvl4pPr>
            <a:lvl5pPr marL="2003172" indent="0" algn="ctr">
              <a:buNone/>
            </a:lvl5pPr>
            <a:lvl6pPr marL="2503965" indent="0" algn="ctr">
              <a:buNone/>
            </a:lvl6pPr>
            <a:lvl7pPr marL="3004760" indent="0" algn="ctr">
              <a:buNone/>
            </a:lvl7pPr>
            <a:lvl8pPr marL="3505553" indent="0" algn="ctr">
              <a:buNone/>
            </a:lvl8pPr>
            <a:lvl9pPr marL="400634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6047" y="414073"/>
            <a:ext cx="8568531" cy="1904736"/>
          </a:xfrm>
        </p:spPr>
        <p:txBody>
          <a:bodyPr/>
          <a:lstStyle>
            <a:lvl1pPr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49664-C0B6-4930-A364-038952D8AB77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788297" y="2389547"/>
            <a:ext cx="504031" cy="47963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815DDF-35CF-4BF1-92AD-51BA2C7DE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192" y="248445"/>
            <a:ext cx="6509473" cy="8248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cs typeface="B Homa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2663" y="1659610"/>
            <a:ext cx="9374981" cy="4968875"/>
          </a:xfrm>
        </p:spPr>
        <p:txBody>
          <a:bodyPr/>
          <a:lstStyle>
            <a:lvl1pPr>
              <a:defRPr>
                <a:cs typeface="B Traffic" pitchFamily="2" charset="-78"/>
              </a:defRPr>
            </a:lvl1pPr>
            <a:lvl2pPr>
              <a:defRPr>
                <a:cs typeface="B Traffic" pitchFamily="2" charset="-78"/>
              </a:defRPr>
            </a:lvl2pPr>
            <a:lvl3pPr>
              <a:defRPr>
                <a:cs typeface="B Traffic" pitchFamily="2" charset="-78"/>
              </a:defRPr>
            </a:lvl3pPr>
            <a:lvl4pPr>
              <a:defRPr>
                <a:cs typeface="B Traffic" pitchFamily="2" charset="-78"/>
              </a:defRPr>
            </a:lvl4pPr>
            <a:lvl5pPr>
              <a:defRPr>
                <a:cs typeface="B Traffic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B5EAFA-9BD2-406A-BBB9-377DA0A3AE87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9298" y="1116274"/>
            <a:ext cx="504031" cy="4796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1933-03EF-4E21-BB97-832A32593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86" y="310537"/>
            <a:ext cx="1173284" cy="8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912615" y="20708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68010" y="2484438"/>
            <a:ext cx="9737604" cy="33125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1511" y="155277"/>
            <a:ext cx="9737604" cy="232571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010" y="6946080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8010" y="165629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68010" y="2650067"/>
            <a:ext cx="97376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4292" y="2298108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9298" y="2401623"/>
            <a:ext cx="462029" cy="45720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595" y="2981327"/>
            <a:ext cx="7143942" cy="1818470"/>
          </a:xfrm>
        </p:spPr>
        <p:txBody>
          <a:bodyPr/>
          <a:lstStyle>
            <a:lvl1pPr marL="0" indent="0" algn="ctr">
              <a:buNone/>
              <a:defRPr sz="1800" b="1" cap="all" spc="274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579702"/>
            <a:ext cx="8568531" cy="1656292"/>
          </a:xfrm>
        </p:spPr>
        <p:txBody>
          <a:bodyPr/>
          <a:lstStyle>
            <a:lvl1pPr algn="ctr">
              <a:buNone/>
              <a:defRPr sz="46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E02352-6578-4DB3-A636-C0BB9076757B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297" y="2389547"/>
            <a:ext cx="504031" cy="47963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10703D-CF32-4F26-AFF0-02D355A3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/>
          <a:srcRect l="37549" t="25597" r="36084" b="38213"/>
          <a:stretch>
            <a:fillRect/>
          </a:stretch>
        </p:blipFill>
        <p:spPr bwMode="auto">
          <a:xfrm>
            <a:off x="8612216" y="297635"/>
            <a:ext cx="11797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5029818" y="1713227"/>
            <a:ext cx="10501" cy="523629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63" y="248445"/>
            <a:ext cx="9408583" cy="8248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32661" y="1490663"/>
            <a:ext cx="4452276" cy="508812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292328" y="1490663"/>
            <a:ext cx="4452276" cy="508812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84396" y="6966781"/>
            <a:ext cx="3356708" cy="39682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6D033-962E-480C-AB3C-74CDB5D0E64C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22E1-6AC1-435E-A123-1CBB72D07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5040313" y="2391276"/>
            <a:ext cx="0" cy="45513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080625" cy="15734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9912615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8010" y="1490667"/>
            <a:ext cx="9737604" cy="99377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1010" y="6946073"/>
            <a:ext cx="9737604" cy="3381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68010" y="1390595"/>
            <a:ext cx="97376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8010" y="169080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04292" y="1038635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9298" y="1142151"/>
            <a:ext cx="462029" cy="45720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660" y="1656292"/>
            <a:ext cx="4454027" cy="7966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82109" y="1656292"/>
            <a:ext cx="4455776" cy="7950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32661" y="2685914"/>
            <a:ext cx="4455636" cy="414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292328" y="2685913"/>
            <a:ext cx="4452276" cy="41539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2CC72-6017-444C-A4BD-B55EC3790D96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6024" y="6966781"/>
            <a:ext cx="3948245" cy="3968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88297" y="1133526"/>
            <a:ext cx="504031" cy="47963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DCE9AC-D64F-47C4-A862-2BF7B281C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789450"/>
            <a:ext cx="8568531" cy="1480311"/>
          </a:xfrm>
        </p:spPr>
        <p:txBody>
          <a:bodyPr anchor="t"/>
          <a:lstStyle>
            <a:lvl1pPr algn="r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159032"/>
            <a:ext cx="8568531" cy="16304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93" indent="0">
              <a:buNone/>
              <a:defRPr sz="2000"/>
            </a:lvl2pPr>
            <a:lvl3pPr marL="1001587" indent="0">
              <a:buNone/>
              <a:defRPr sz="1800"/>
            </a:lvl3pPr>
            <a:lvl4pPr marL="1502380" indent="0">
              <a:buNone/>
              <a:defRPr sz="1500"/>
            </a:lvl4pPr>
            <a:lvl5pPr marL="2003172" indent="0">
              <a:buNone/>
              <a:defRPr sz="1500"/>
            </a:lvl5pPr>
            <a:lvl6pPr marL="2503965" indent="0">
              <a:buNone/>
              <a:defRPr sz="1500"/>
            </a:lvl6pPr>
            <a:lvl7pPr marL="3004760" indent="0">
              <a:buNone/>
              <a:defRPr sz="1500"/>
            </a:lvl7pPr>
            <a:lvl8pPr marL="3505553" indent="0">
              <a:buNone/>
              <a:defRPr sz="1500"/>
            </a:lvl8pPr>
            <a:lvl9pPr marL="400634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5BFA-62F7-4F10-953E-F166E3EB3AC0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7B25-7AAC-457E-A71F-CA2064C409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016DA4-03B6-45FD-BD63-49978635DA90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88297" y="1126628"/>
            <a:ext cx="504031" cy="4796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14B4-E55E-4EC6-9B22-19610FB5F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10080625" cy="169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9912615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010" y="6946080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8010" y="172536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5DD944-8599-4532-8D64-91ED8679155A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04292" y="6873616"/>
            <a:ext cx="672042" cy="47963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5E3F7B-F131-4D48-9FD5-FF1F79043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87" y="310537"/>
            <a:ext cx="1338842" cy="95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010" y="165629"/>
            <a:ext cx="9737604" cy="3312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912615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5"/>
            <a:ext cx="10080625" cy="1293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010" y="662518"/>
            <a:ext cx="3024188" cy="637672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8010" y="165629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68010" y="579702"/>
            <a:ext cx="97376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8088" y="248448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33096" y="351962"/>
            <a:ext cx="462029" cy="45548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510" y="6942629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26" y="993775"/>
            <a:ext cx="2604161" cy="1076590"/>
          </a:xfrm>
        </p:spPr>
        <p:txBody>
          <a:bodyPr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0026" y="2153185"/>
            <a:ext cx="2604161" cy="4504769"/>
          </a:xfrm>
        </p:spPr>
        <p:txBody>
          <a:bodyPr/>
          <a:lstStyle>
            <a:lvl1pPr marL="0" indent="0">
              <a:spcAft>
                <a:spcPts val="1096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444216" y="745331"/>
            <a:ext cx="6216385" cy="58798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12095" y="339886"/>
            <a:ext cx="504031" cy="47963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7E0111-21DE-430B-AEC7-10B26C403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DD4A6B-3C31-4407-BD52-2D669143ED5E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521" y="6966782"/>
            <a:ext cx="3729482" cy="39854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68010" y="579702"/>
            <a:ext cx="97376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912615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8010" y="165635"/>
            <a:ext cx="9737604" cy="32780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8010" y="662518"/>
            <a:ext cx="3024188" cy="637672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8010" y="169080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28088" y="248448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33096" y="351962"/>
            <a:ext cx="462029" cy="45548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510" y="6942629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705" y="5465763"/>
            <a:ext cx="6468401" cy="1325033"/>
          </a:xfrm>
        </p:spPr>
        <p:txBody>
          <a:bodyPr anchor="t">
            <a:noAutofit/>
          </a:bodyPr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7705" y="662520"/>
            <a:ext cx="6468401" cy="4637617"/>
          </a:xfrm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027" y="1076589"/>
            <a:ext cx="2688167" cy="5714207"/>
          </a:xfrm>
        </p:spPr>
        <p:txBody>
          <a:bodyPr/>
          <a:lstStyle>
            <a:lvl1pPr marL="0" indent="0">
              <a:spcAft>
                <a:spcPts val="1096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12095" y="339886"/>
            <a:ext cx="504031" cy="4796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7B30-350B-4DD8-8B8A-F74A55A84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6380896" y="6961602"/>
            <a:ext cx="3356708" cy="39682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2DC1A-394A-4B74-9416-0E2E90C67166}" type="datetime1">
              <a:rPr lang="en-US"/>
              <a:pPr>
                <a:defRPr/>
              </a:pPr>
              <a:t>9/17/2013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527" y="6966782"/>
            <a:ext cx="3951745" cy="39854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83F14B-BB47-4451-A66E-1EEC7E3BC6AF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3C31-F57A-4CFF-A99C-F1D365F4B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728479" y="0"/>
            <a:ext cx="2352146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0080625" cy="169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010" y="6946080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010" y="169080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481815" y="3562753"/>
            <a:ext cx="678734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39467" y="3179741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44474" y="3283254"/>
            <a:ext cx="463779" cy="45548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021" y="331264"/>
            <a:ext cx="7224448" cy="63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48505" y="331260"/>
            <a:ext cx="1596099" cy="635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3475" y="3271177"/>
            <a:ext cx="504031" cy="47963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F35C-816E-495A-A1C0-25E5DD1C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7FE42-37E0-4288-B7DC-300A82E58C7E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39108"/>
            <a:ext cx="4452276" cy="49188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39108"/>
            <a:ext cx="4452276" cy="49188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D9C6C-D7D4-45BC-B33E-5B629B99CBC2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07D8-F0D8-4642-9A54-A3A39CB6E5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68369"/>
            <a:ext cx="4454027" cy="6952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93" indent="0">
              <a:buNone/>
              <a:defRPr sz="2200" b="1"/>
            </a:lvl2pPr>
            <a:lvl3pPr marL="1001587" indent="0">
              <a:buNone/>
              <a:defRPr sz="2000" b="1"/>
            </a:lvl3pPr>
            <a:lvl4pPr marL="1502380" indent="0">
              <a:buNone/>
              <a:defRPr sz="1800" b="1"/>
            </a:lvl4pPr>
            <a:lvl5pPr marL="2003172" indent="0">
              <a:buNone/>
              <a:defRPr sz="1800" b="1"/>
            </a:lvl5pPr>
            <a:lvl6pPr marL="2503965" indent="0">
              <a:buNone/>
              <a:defRPr sz="1800" b="1"/>
            </a:lvl6pPr>
            <a:lvl7pPr marL="3004760" indent="0">
              <a:buNone/>
              <a:defRPr sz="1800" b="1"/>
            </a:lvl7pPr>
            <a:lvl8pPr marL="3505553" indent="0">
              <a:buNone/>
              <a:defRPr sz="1800" b="1"/>
            </a:lvl8pPr>
            <a:lvl9pPr marL="40063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63666"/>
            <a:ext cx="4454027" cy="42942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68369"/>
            <a:ext cx="4455776" cy="6952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93" indent="0">
              <a:buNone/>
              <a:defRPr sz="2200" b="1"/>
            </a:lvl2pPr>
            <a:lvl3pPr marL="1001587" indent="0">
              <a:buNone/>
              <a:defRPr sz="2000" b="1"/>
            </a:lvl3pPr>
            <a:lvl4pPr marL="1502380" indent="0">
              <a:buNone/>
              <a:defRPr sz="1800" b="1"/>
            </a:lvl4pPr>
            <a:lvl5pPr marL="2003172" indent="0">
              <a:buNone/>
              <a:defRPr sz="1800" b="1"/>
            </a:lvl5pPr>
            <a:lvl6pPr marL="2503965" indent="0">
              <a:buNone/>
              <a:defRPr sz="1800" b="1"/>
            </a:lvl6pPr>
            <a:lvl7pPr marL="3004760" indent="0">
              <a:buNone/>
              <a:defRPr sz="1800" b="1"/>
            </a:lvl7pPr>
            <a:lvl8pPr marL="3505553" indent="0">
              <a:buNone/>
              <a:defRPr sz="1800" b="1"/>
            </a:lvl8pPr>
            <a:lvl9pPr marL="400634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63666"/>
            <a:ext cx="4455776" cy="42942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8B1B-4427-4920-AB3A-BF578743C22B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7F1A-7202-4D98-A577-C9DD7F5459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6D80-CADE-4DCF-A0ED-9E166AC1E7AC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E527E-4FAB-4068-A731-1FE04700C4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89E6-92E2-4332-BF4B-BCADB24D7F2C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594B-6276-4162-8FFC-261037A056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296753"/>
            <a:ext cx="3316456" cy="1262922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296755"/>
            <a:ext cx="5635349" cy="636119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59675"/>
            <a:ext cx="3316456" cy="5098274"/>
          </a:xfrm>
        </p:spPr>
        <p:txBody>
          <a:bodyPr/>
          <a:lstStyle>
            <a:lvl1pPr marL="0" indent="0">
              <a:buNone/>
              <a:defRPr sz="1500"/>
            </a:lvl1pPr>
            <a:lvl2pPr marL="500793" indent="0">
              <a:buNone/>
              <a:defRPr sz="1300"/>
            </a:lvl2pPr>
            <a:lvl3pPr marL="1001587" indent="0">
              <a:buNone/>
              <a:defRPr sz="1100"/>
            </a:lvl3pPr>
            <a:lvl4pPr marL="1502380" indent="0">
              <a:buNone/>
              <a:defRPr sz="1000"/>
            </a:lvl4pPr>
            <a:lvl5pPr marL="2003172" indent="0">
              <a:buNone/>
              <a:defRPr sz="1000"/>
            </a:lvl5pPr>
            <a:lvl6pPr marL="2503965" indent="0">
              <a:buNone/>
              <a:defRPr sz="1000"/>
            </a:lvl6pPr>
            <a:lvl7pPr marL="3004760" indent="0">
              <a:buNone/>
              <a:defRPr sz="1000"/>
            </a:lvl7pPr>
            <a:lvl8pPr marL="3505553" indent="0">
              <a:buNone/>
              <a:defRPr sz="1000"/>
            </a:lvl8pPr>
            <a:lvl9pPr marL="40063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6B24-0F47-4070-84FB-746CE8E2C95F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9A04-04FD-4912-8A14-0EAB56962E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17319"/>
            <a:ext cx="6048375" cy="615934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65967"/>
            <a:ext cx="6048375" cy="4471988"/>
          </a:xfrm>
        </p:spPr>
        <p:txBody>
          <a:bodyPr/>
          <a:lstStyle>
            <a:lvl1pPr marL="0" indent="0">
              <a:buNone/>
              <a:defRPr sz="3500"/>
            </a:lvl1pPr>
            <a:lvl2pPr marL="500793" indent="0">
              <a:buNone/>
              <a:defRPr sz="3100"/>
            </a:lvl2pPr>
            <a:lvl3pPr marL="1001587" indent="0">
              <a:buNone/>
              <a:defRPr sz="2600"/>
            </a:lvl3pPr>
            <a:lvl4pPr marL="1502380" indent="0">
              <a:buNone/>
              <a:defRPr sz="2200"/>
            </a:lvl4pPr>
            <a:lvl5pPr marL="2003172" indent="0">
              <a:buNone/>
              <a:defRPr sz="2200"/>
            </a:lvl5pPr>
            <a:lvl6pPr marL="2503965" indent="0">
              <a:buNone/>
              <a:defRPr sz="2200"/>
            </a:lvl6pPr>
            <a:lvl7pPr marL="3004760" indent="0">
              <a:buNone/>
              <a:defRPr sz="2200"/>
            </a:lvl7pPr>
            <a:lvl8pPr marL="3505553" indent="0">
              <a:buNone/>
              <a:defRPr sz="2200"/>
            </a:lvl8pPr>
            <a:lvl9pPr marL="4006345" indent="0">
              <a:buNone/>
              <a:defRPr sz="22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833254"/>
            <a:ext cx="6048375" cy="874729"/>
          </a:xfrm>
        </p:spPr>
        <p:txBody>
          <a:bodyPr/>
          <a:lstStyle>
            <a:lvl1pPr marL="0" indent="0">
              <a:buNone/>
              <a:defRPr sz="1500"/>
            </a:lvl1pPr>
            <a:lvl2pPr marL="500793" indent="0">
              <a:buNone/>
              <a:defRPr sz="1300"/>
            </a:lvl2pPr>
            <a:lvl3pPr marL="1001587" indent="0">
              <a:buNone/>
              <a:defRPr sz="1100"/>
            </a:lvl3pPr>
            <a:lvl4pPr marL="1502380" indent="0">
              <a:buNone/>
              <a:defRPr sz="1000"/>
            </a:lvl4pPr>
            <a:lvl5pPr marL="2003172" indent="0">
              <a:buNone/>
              <a:defRPr sz="1000"/>
            </a:lvl5pPr>
            <a:lvl6pPr marL="2503965" indent="0">
              <a:buNone/>
              <a:defRPr sz="1000"/>
            </a:lvl6pPr>
            <a:lvl7pPr marL="3004760" indent="0">
              <a:buNone/>
              <a:defRPr sz="1000"/>
            </a:lvl7pPr>
            <a:lvl8pPr marL="3505553" indent="0">
              <a:buNone/>
              <a:defRPr sz="1000"/>
            </a:lvl8pPr>
            <a:lvl9pPr marL="400634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5958-01EF-475A-9C81-B267761211B8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4F4B0-377D-470C-9AA9-6EBDA17D05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298478"/>
            <a:ext cx="9072563" cy="124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39108"/>
            <a:ext cx="9072563" cy="49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24448" y="6787349"/>
            <a:ext cx="2352146" cy="51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latin typeface="+mn-lt"/>
              </a:defRPr>
            </a:lvl1pPr>
          </a:lstStyle>
          <a:p>
            <a:pPr>
              <a:defRPr/>
            </a:pPr>
            <a:fld id="{2938E8E7-8585-4E68-B49A-8853B28177A1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787349"/>
            <a:ext cx="3192198" cy="51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4031" y="6787349"/>
            <a:ext cx="2352146" cy="51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pPr>
              <a:defRPr/>
            </a:pPr>
            <a:fld id="{4812808B-82DB-4BC9-9594-7FB52B017E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>
    <p:fade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00793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01587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02380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03172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75595" indent="-375595" algn="r" rtl="1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3790" indent="-312994" algn="r" rtl="1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1985" indent="-250397" algn="r" rtl="1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52777" indent="-250397" algn="r" rtl="1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53570" indent="-250397" algn="r" rtl="1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54362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55157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55950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56742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93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87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8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172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965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76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553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345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tangle 10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5503" y="-29331"/>
            <a:ext cx="10166381" cy="116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00793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01587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02380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03172" algn="ctr" rtl="1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75595" indent="-375595" algn="r" rtl="1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3790" indent="-312994" algn="r" rtl="1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1985" indent="-250397" algn="r" rtl="1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52777" indent="-250397" algn="r" rtl="1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53570" indent="-250397" algn="r" rtl="1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54362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55157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55950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56742" indent="-250397" algn="r" rtl="1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93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87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8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172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965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760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553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345" algn="r" defTabSz="1001587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287685"/>
            <a:ext cx="10080625" cy="1656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6"/>
            <a:ext cx="10080625" cy="151481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912615" y="0"/>
            <a:ext cx="168010" cy="7453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4510" y="6942629"/>
            <a:ext cx="9737604" cy="33643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4396" y="6961602"/>
            <a:ext cx="3356708" cy="396820"/>
          </a:xfrm>
          <a:prstGeom prst="rect">
            <a:avLst/>
          </a:prstGeom>
        </p:spPr>
        <p:txBody>
          <a:bodyPr vert="horz" lIns="100159" tIns="50079" rIns="100159" bIns="50079"/>
          <a:lstStyle>
            <a:lvl1pPr algn="r" eaLnBrk="1" latinLnBrk="0" hangingPunct="1">
              <a:defRPr kumimoji="0" sz="15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984425-C37F-45A6-B5BA-B955EE0B94FE}" type="datetime1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6024" y="6966782"/>
            <a:ext cx="3948245" cy="398546"/>
          </a:xfrm>
          <a:prstGeom prst="rect">
            <a:avLst/>
          </a:prstGeom>
        </p:spPr>
        <p:txBody>
          <a:bodyPr vert="horz" lIns="100159" tIns="50079" rIns="100159" bIns="50079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8010" y="169080"/>
            <a:ext cx="9737604" cy="711515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68010" y="1387144"/>
            <a:ext cx="97376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0159" tIns="50079" rIns="100159" bIns="50079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04292" y="1038635"/>
            <a:ext cx="672042" cy="66251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9298" y="1142151"/>
            <a:ext cx="462029" cy="45720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159" tIns="50079" rIns="100159" bIns="5007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788297" y="1130075"/>
            <a:ext cx="504031" cy="479634"/>
          </a:xfrm>
          <a:prstGeom prst="rect">
            <a:avLst/>
          </a:prstGeom>
        </p:spPr>
        <p:txBody>
          <a:bodyPr vert="horz" lIns="50079" tIns="50079" rIns="50079" bIns="50079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464EF35-73C1-48F7-8EEE-ADC5C8FB80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332523" y="248450"/>
            <a:ext cx="9408583" cy="82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32523" y="1656292"/>
            <a:ext cx="9408583" cy="499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slow">
    <p:fade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5pPr>
      <a:lvl6pPr marL="500793" algn="ctr" rtl="1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6pPr>
      <a:lvl7pPr marL="1001587" algn="ctr" rtl="1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7pPr>
      <a:lvl8pPr marL="1502380" algn="ctr" rtl="1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8pPr>
      <a:lvl9pPr marL="2003172" algn="ctr" rtl="1" fontAlgn="base">
        <a:spcBef>
          <a:spcPct val="0"/>
        </a:spcBef>
        <a:spcAft>
          <a:spcPct val="0"/>
        </a:spcAft>
        <a:defRPr sz="3600">
          <a:solidFill>
            <a:srgbClr val="7B9899"/>
          </a:solidFill>
          <a:latin typeface="Georgia" pitchFamily="18" charset="0"/>
        </a:defRPr>
      </a:lvl9pPr>
    </p:titleStyle>
    <p:bodyStyle>
      <a:lvl1pPr marL="299086" indent="-299086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09" indent="-299086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737" indent="-250397" algn="r" rtl="1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56" indent="-250397" algn="r" rtl="1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02380" indent="-250397" algn="r" rtl="1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02855" indent="-200319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332" indent="-200319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03649" indent="-200319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125" indent="-200319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79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87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8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31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39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476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555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634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Power%20plant%20software%20demo.ppsx" TargetMode="Externa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D69D2B7F-3713-4A10-8B61-D47D5181E0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54230" y="4952269"/>
            <a:ext cx="5556867" cy="190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BC"/>
                </a:solidFill>
                <a:effectLst/>
                <a:uLnTx/>
                <a:uFillTx/>
                <a:latin typeface="Koodak" pitchFamily="2" charset="-78"/>
                <a:ea typeface="+mn-ea"/>
                <a:cs typeface="Zar" pitchFamily="2" charset="-78"/>
              </a:rPr>
              <a:t>سهيلا مهدي زاده</a:t>
            </a:r>
          </a:p>
          <a:p>
            <a:pPr marL="300476" marR="0" lvl="0" indent="-300476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C"/>
                </a:solidFill>
                <a:effectLst/>
                <a:uLnTx/>
                <a:uFillTx/>
                <a:latin typeface="Koodak" pitchFamily="2" charset="-78"/>
                <a:ea typeface="+mn-ea"/>
                <a:cs typeface="Zar" pitchFamily="2" charset="-78"/>
              </a:rPr>
              <a:t>مدير مركز توسعه تكنولوژي هاي انرژي</a:t>
            </a:r>
          </a:p>
          <a:p>
            <a:pPr marL="300476" marR="0" lvl="0" indent="-300476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C"/>
                </a:solidFill>
                <a:effectLst/>
                <a:uLnTx/>
                <a:uFillTx/>
                <a:latin typeface="Koodak" pitchFamily="2" charset="-78"/>
                <a:ea typeface="+mn-ea"/>
                <a:cs typeface="Zar" pitchFamily="2" charset="-78"/>
              </a:rPr>
              <a:t>شركت سامان انرژي اصفهان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11807" y="1066243"/>
            <a:ext cx="8568531" cy="25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59" tIns="50079" rIns="100159" bIns="50079" anchor="b" anchorCtr="1"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Homa" pitchFamily="2" charset="-78"/>
              </a:rPr>
              <a:t>به نام </a:t>
            </a:r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خدا</a:t>
            </a:r>
            <a:endParaRPr lang="en-US" dirty="0" smtClean="0">
              <a:solidFill>
                <a:srgbClr val="FF0000"/>
              </a:solidFill>
              <a:cs typeface="B Homa" pitchFamily="2" charset="-78"/>
            </a:endParaRPr>
          </a:p>
          <a:p>
            <a:pPr algn="ctr" rtl="1"/>
            <a:endParaRPr lang="fa-IR" dirty="0">
              <a:solidFill>
                <a:srgbClr val="FF0000"/>
              </a:solidFill>
              <a:cs typeface="B Homa" pitchFamily="2" charset="-78"/>
            </a:endParaRPr>
          </a:p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Homa" pitchFamily="2" charset="-78"/>
              </a:rPr>
              <a:t>معرفي برخي از فعاليتهاي واحد </a:t>
            </a:r>
            <a:r>
              <a:rPr lang="en-US" sz="4400" b="1" dirty="0" smtClean="0">
                <a:solidFill>
                  <a:srgbClr val="FF0000"/>
                </a:solidFill>
                <a:cs typeface="+mn-cs"/>
              </a:rPr>
              <a:t>ETDC</a:t>
            </a:r>
            <a:endParaRPr lang="fa-IR" sz="4400" b="1" dirty="0" smtClean="0">
              <a:solidFill>
                <a:srgbClr val="FF0000"/>
              </a:solidFill>
              <a:cs typeface="+mn-cs"/>
            </a:endParaRPr>
          </a:p>
          <a:p>
            <a:pPr algn="ctr" rtl="1"/>
            <a:r>
              <a:rPr lang="fa-IR" sz="4400" b="1" dirty="0" smtClean="0">
                <a:solidFill>
                  <a:srgbClr val="FF0000"/>
                </a:solidFill>
                <a:cs typeface="B Homa" pitchFamily="2" charset="-78"/>
              </a:rPr>
              <a:t>شركت سامان انرژي اصفهان</a:t>
            </a:r>
            <a:r>
              <a:rPr lang="fa-IR" dirty="0">
                <a:solidFill>
                  <a:srgbClr val="FF0000"/>
                </a:solidFill>
                <a:cs typeface="B Homa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Homa" pitchFamily="2" charset="-78"/>
              </a:rPr>
            </a:br>
            <a:endParaRPr lang="en-US" b="1" dirty="0">
              <a:solidFill>
                <a:srgbClr val="FF0000"/>
              </a:solidFill>
              <a:cs typeface="Za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53" y="11880"/>
            <a:ext cx="9072563" cy="1009310"/>
          </a:xfrm>
        </p:spPr>
        <p:txBody>
          <a:bodyPr/>
          <a:lstStyle/>
          <a:p>
            <a:pPr algn="r"/>
            <a:r>
              <a:rPr lang="ar-SA" sz="3500" b="1" dirty="0" smtClean="0">
                <a:solidFill>
                  <a:srgbClr val="003399"/>
                </a:solidFill>
                <a:cs typeface="B Nazanin" pitchFamily="2" charset="-78"/>
              </a:rPr>
              <a:t>نرم</a:t>
            </a: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3399"/>
                </a:solidFill>
                <a:cs typeface="B Nazanin" pitchFamily="2" charset="-78"/>
              </a:rPr>
              <a:t>افزار </a:t>
            </a: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بانک اطلاعات بيمارستان بزرگ نفت اهواز (</a:t>
            </a:r>
            <a:r>
              <a:rPr lang="en-US" sz="3100" b="1" dirty="0" smtClean="0">
                <a:solidFill>
                  <a:srgbClr val="003399"/>
                </a:solidFill>
                <a:cs typeface="B Nazanin" pitchFamily="2" charset="-78"/>
              </a:rPr>
              <a:t>CHP</a:t>
            </a: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)</a:t>
            </a:r>
            <a:endParaRPr lang="fa-IR" sz="3100" b="1" dirty="0" smtClean="0">
              <a:solidFill>
                <a:srgbClr val="003399"/>
              </a:solidFill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Content Placeholder 3" descr="Screenshot from 2013-01-05 11_35_34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506" t="5506" r="50000" b="35392"/>
          <a:stretch>
            <a:fillRect/>
          </a:stretch>
        </p:blipFill>
        <p:spPr>
          <a:xfrm>
            <a:off x="2141368" y="2209165"/>
            <a:ext cx="5827902" cy="4961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69074" y="1130788"/>
            <a:ext cx="504031" cy="47963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2756405" y="1369202"/>
            <a:ext cx="6535804" cy="901387"/>
          </a:xfrm>
          <a:prstGeom prst="rect">
            <a:avLst/>
          </a:prstGeom>
        </p:spPr>
        <p:txBody>
          <a:bodyPr wrap="none" lIns="100191" tIns="50095" rIns="100191" bIns="50095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rgbClr val="003399"/>
                </a:solidFill>
                <a:cs typeface="B Nazanin" pitchFamily="2" charset="-78"/>
              </a:rPr>
              <a:t>با هدف مديريت اسناد موجود و تبادل آن ها ميان طرفين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53" y="11880"/>
            <a:ext cx="9072563" cy="1009310"/>
          </a:xfrm>
        </p:spPr>
        <p:txBody>
          <a:bodyPr/>
          <a:lstStyle/>
          <a:p>
            <a:pPr algn="r"/>
            <a:r>
              <a:rPr lang="fa-IR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صفحه اطلاعات فايل هاي موجود در سيستم</a:t>
            </a:r>
          </a:p>
        </p:txBody>
      </p:sp>
      <p:pic>
        <p:nvPicPr>
          <p:cNvPr id="5" name="Content Placeholder 4" descr="Screenshot from 2013-01-05 11_34_30.png"/>
          <p:cNvPicPr>
            <a:picLocks noGrp="1" noChangeAspect="1"/>
          </p:cNvPicPr>
          <p:nvPr>
            <p:ph idx="1"/>
          </p:nvPr>
        </p:nvPicPr>
        <p:blipFill>
          <a:blip r:embed="rId2"/>
          <a:srcRect l="7383" t="7260" r="11822"/>
          <a:stretch>
            <a:fillRect/>
          </a:stretch>
        </p:blipFill>
        <p:spPr>
          <a:xfrm>
            <a:off x="1260052" y="2096233"/>
            <a:ext cx="7166744" cy="4561716"/>
          </a:xfrm>
        </p:spPr>
      </p:pic>
      <p:pic>
        <p:nvPicPr>
          <p:cNvPr id="6" name="Content Placeholder 3" descr="Screenshot from 2013-01-05 11_34_42.png"/>
          <p:cNvPicPr>
            <a:picLocks noChangeAspect="1"/>
          </p:cNvPicPr>
          <p:nvPr/>
        </p:nvPicPr>
        <p:blipFill>
          <a:blip r:embed="rId3"/>
          <a:srcRect l="10046" t="4434" r="10047" b="3874"/>
          <a:stretch>
            <a:fillRect/>
          </a:stretch>
        </p:blipFill>
        <p:spPr>
          <a:xfrm>
            <a:off x="754032" y="1733088"/>
            <a:ext cx="8746522" cy="5565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83588" y="1116274"/>
            <a:ext cx="504031" cy="47963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33" y="217016"/>
            <a:ext cx="9072563" cy="1009310"/>
          </a:xfrm>
        </p:spPr>
        <p:txBody>
          <a:bodyPr/>
          <a:lstStyle/>
          <a:p>
            <a:pPr algn="r"/>
            <a:r>
              <a:rPr lang="fa-IR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امكانات نرم افزار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53" y="1602827"/>
            <a:ext cx="9072563" cy="56175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مديريت فرمت هاي مجاز براي فايل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امکان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versioning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revisioning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)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مديريت فراداده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( درج فيلدهاي اطلاعاتي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جديد، ويرايش و حذف آنها)</a:t>
            </a: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امکان جستجو بر اساس کليه فراداده ها (پيش فرض يا تعريف شده توسط کاربر)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مديريت فايل هاي موجود (حذف، ويرايش و ...)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امكان بارگذاري فايل هاي تائيد شده موجود در نرم افزار بر روي سيستم شخصي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امكان مشاهده و ويرايش فايل هاي متني در مرورگر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ويرايش اطلاعات موجود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تهيه نسخه پشتيبان از نرم افزار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>
              <a:lnSpc>
                <a:spcPct val="200000"/>
              </a:lnSpc>
            </a:pP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83588" y="1116274"/>
            <a:ext cx="504031" cy="47963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911807" y="1066243"/>
            <a:ext cx="8568531" cy="25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59" tIns="50079" rIns="100159" bIns="50079" anchor="b" anchorCtr="1"/>
          <a:lstStyle/>
          <a:p>
            <a:pPr algn="ctr" rtl="1"/>
            <a:endParaRPr lang="fa-IR" dirty="0">
              <a:solidFill>
                <a:srgbClr val="FF0000"/>
              </a:solidFill>
              <a:cs typeface="B Homa" pitchFamily="2" charset="-78"/>
            </a:endParaRPr>
          </a:p>
          <a:p>
            <a:pPr algn="ctr" rtl="1"/>
            <a:r>
              <a:rPr lang="fa-IR" sz="4400" b="1" dirty="0">
                <a:solidFill>
                  <a:srgbClr val="FF0000"/>
                </a:solidFill>
                <a:cs typeface="B Homa" pitchFamily="2" charset="-78"/>
              </a:rPr>
              <a:t>افزايش کارآيي نيروگاه هاي حرارتي</a:t>
            </a:r>
            <a:br>
              <a:rPr lang="fa-IR" sz="4400" b="1" dirty="0">
                <a:solidFill>
                  <a:srgbClr val="FF0000"/>
                </a:solidFill>
                <a:cs typeface="B Homa" pitchFamily="2" charset="-78"/>
              </a:rPr>
            </a:br>
            <a:r>
              <a:rPr lang="fa-IR" sz="4400" b="1" dirty="0">
                <a:solidFill>
                  <a:srgbClr val="FF0000"/>
                </a:solidFill>
                <a:cs typeface="B Homa" pitchFamily="2" charset="-78"/>
              </a:rPr>
              <a:t>با کنترل بهتر فرايند</a:t>
            </a:r>
            <a:r>
              <a:rPr lang="fa-IR" dirty="0">
                <a:solidFill>
                  <a:srgbClr val="FF0000"/>
                </a:solidFill>
                <a:cs typeface="B Homa" pitchFamily="2" charset="-78"/>
              </a:rPr>
              <a:t/>
            </a:r>
            <a:br>
              <a:rPr lang="fa-IR" dirty="0">
                <a:solidFill>
                  <a:srgbClr val="FF0000"/>
                </a:solidFill>
                <a:cs typeface="B Homa" pitchFamily="2" charset="-78"/>
              </a:rPr>
            </a:br>
            <a:endParaRPr lang="en-US" b="1" dirty="0">
              <a:solidFill>
                <a:srgbClr val="FF0000"/>
              </a:solidFill>
              <a:cs typeface="Zar" pitchFamily="2" charset="-78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D69D2B7F-3713-4A10-8B61-D47D5181E02B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rcRect l="22938" t="57274" r="50116" b="16573"/>
          <a:stretch>
            <a:fillRect/>
          </a:stretch>
        </p:blipFill>
        <p:spPr bwMode="auto">
          <a:xfrm>
            <a:off x="314986" y="3881935"/>
            <a:ext cx="4095283" cy="30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9951"/>
          <a:stretch>
            <a:fillRect/>
          </a:stretch>
        </p:blipFill>
        <p:spPr bwMode="auto">
          <a:xfrm>
            <a:off x="393748" y="1708037"/>
            <a:ext cx="9314077" cy="50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7566" y="282953"/>
            <a:ext cx="9049812" cy="12422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0159" tIns="50079" rIns="100159" bIns="50079"/>
          <a:lstStyle/>
          <a:p>
            <a:pPr marL="500793" indent="-500793" algn="ctr" rtl="1" fontAlgn="auto">
              <a:spcAft>
                <a:spcPts val="0"/>
              </a:spcAft>
              <a:defRPr/>
            </a:pPr>
            <a:r>
              <a:rPr lang="fa-IR" sz="39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نرم </a:t>
            </a:r>
            <a:r>
              <a:rPr lang="fa-IR" sz="3900" b="1" dirty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افزارهای ارزيابي </a:t>
            </a:r>
            <a:r>
              <a:rPr lang="fa-IR" sz="39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راندمان-ضرورت </a:t>
            </a:r>
            <a:r>
              <a:rPr lang="fa-IR" sz="3900" dirty="0">
                <a:solidFill>
                  <a:schemeClr val="accent3">
                    <a:shade val="75000"/>
                  </a:schemeClr>
                </a:solidFill>
                <a:latin typeface="Terafik" pitchFamily="2" charset="-78"/>
                <a:ea typeface="+mj-ea"/>
                <a:cs typeface="B Homa" pitchFamily="2" charset="-78"/>
              </a:rPr>
              <a:t/>
            </a:r>
            <a:br>
              <a:rPr lang="fa-IR" sz="3900" dirty="0">
                <a:solidFill>
                  <a:schemeClr val="accent3">
                    <a:shade val="75000"/>
                  </a:schemeClr>
                </a:solidFill>
                <a:latin typeface="Terafik" pitchFamily="2" charset="-78"/>
                <a:ea typeface="+mj-ea"/>
                <a:cs typeface="B Homa" pitchFamily="2" charset="-78"/>
              </a:rPr>
            </a:br>
            <a:r>
              <a:rPr lang="en-US" sz="3100" dirty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(On-line Performance assessment)</a:t>
            </a:r>
            <a:endParaRPr lang="fa-IR" sz="3100" dirty="0">
              <a:solidFill>
                <a:srgbClr val="002060"/>
              </a:solidFill>
              <a:latin typeface="Zar" pitchFamily="2" charset="-78"/>
              <a:ea typeface="+mj-ea"/>
              <a:cs typeface="B Homa" pitchFamily="2" charset="-7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4D306CB1-EE2A-4C32-839F-B893A96D528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06004" y="3362618"/>
          <a:ext cx="2068628" cy="731520"/>
        </p:xfrm>
        <a:graphic>
          <a:graphicData uri="http://schemas.openxmlformats.org/drawingml/2006/table">
            <a:tbl>
              <a:tblPr/>
              <a:tblGrid>
                <a:gridCol w="2068628"/>
              </a:tblGrid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4800">
                        <a:solidFill>
                          <a:srgbClr val="145587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82729" y="869137"/>
          <a:ext cx="6720417" cy="1187009"/>
        </p:xfrm>
        <a:graphic>
          <a:graphicData uri="http://schemas.openxmlformats.org/drawingml/2006/table">
            <a:tbl>
              <a:tblPr/>
              <a:tblGrid>
                <a:gridCol w="6720417"/>
              </a:tblGrid>
              <a:tr h="1187009">
                <a:tc>
                  <a:txBody>
                    <a:bodyPr/>
                    <a:lstStyle/>
                    <a:p>
                      <a:pPr algn="ctr">
                        <a:lnSpc>
                          <a:spcPts val="4330"/>
                        </a:lnSpc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145587"/>
                          </a:solidFill>
                          <a:latin typeface="Arial"/>
                          <a:ea typeface="Times New Roman"/>
                        </a:rPr>
                        <a:t>Worldwide Value of Closing the Gap World Energy Council Estimate </a:t>
                      </a:r>
                      <a:endParaRPr lang="en-US" sz="10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82729" y="2369334"/>
          <a:ext cx="2331145" cy="745331"/>
        </p:xfrm>
        <a:graphic>
          <a:graphicData uri="http://schemas.openxmlformats.org/drawingml/2006/table">
            <a:tbl>
              <a:tblPr/>
              <a:tblGrid>
                <a:gridCol w="2331145"/>
              </a:tblGrid>
              <a:tr h="745331">
                <a:tc>
                  <a:txBody>
                    <a:bodyPr/>
                    <a:lstStyle/>
                    <a:p>
                      <a:pPr algn="l">
                        <a:lnSpc>
                          <a:spcPts val="538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Economic </a:t>
                      </a:r>
                      <a:endParaRPr lang="en-US" sz="13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07467" y="2161806"/>
          <a:ext cx="3265702" cy="463762"/>
        </p:xfrm>
        <a:graphic>
          <a:graphicData uri="http://schemas.openxmlformats.org/drawingml/2006/table">
            <a:tbl>
              <a:tblPr/>
              <a:tblGrid>
                <a:gridCol w="3265702"/>
              </a:tblGrid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1291" y="3155154"/>
          <a:ext cx="4819799" cy="2235994"/>
        </p:xfrm>
        <a:graphic>
          <a:graphicData uri="http://schemas.openxmlformats.org/drawingml/2006/table">
            <a:tbl>
              <a:tblPr/>
              <a:tblGrid>
                <a:gridCol w="4819799"/>
              </a:tblGrid>
              <a:tr h="2235994">
                <a:tc>
                  <a:txBody>
                    <a:bodyPr/>
                    <a:lstStyle/>
                    <a:p>
                      <a:pPr algn="l">
                        <a:lnSpc>
                          <a:spcPts val="538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•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US$80 Billion per Year </a:t>
                      </a:r>
                      <a:endParaRPr lang="fa-IR" sz="3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ts val="5380"/>
                        </a:lnSpc>
                        <a:spcAft>
                          <a:spcPts val="0"/>
                        </a:spcAft>
                      </a:pPr>
                      <a:endParaRPr lang="fa-IR" sz="3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ts val="538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Environmental </a:t>
                      </a:r>
                      <a:endParaRPr lang="en-US" sz="13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11288" y="5441171"/>
          <a:ext cx="7567551" cy="1048921"/>
        </p:xfrm>
        <a:graphic>
          <a:graphicData uri="http://schemas.openxmlformats.org/drawingml/2006/table">
            <a:tbl>
              <a:tblPr/>
              <a:tblGrid>
                <a:gridCol w="7567551"/>
              </a:tblGrid>
              <a:tr h="1048921">
                <a:tc>
                  <a:txBody>
                    <a:bodyPr/>
                    <a:lstStyle/>
                    <a:p>
                      <a:pPr algn="l">
                        <a:lnSpc>
                          <a:spcPts val="3365"/>
                        </a:lnSpc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• 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 Billion </a:t>
                      </a:r>
                      <a:r>
                        <a:rPr lang="en-US" sz="23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Tonnes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of CO</a:t>
                      </a:r>
                      <a:r>
                        <a:rPr lang="en-US" sz="1500" b="1" baseline="-25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2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 Reduction per Year and Proportional Reductions of Other Emissions </a:t>
                      </a:r>
                      <a:endParaRPr lang="en-US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09545842-0135-45CF-B63B-5C39C43B53F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80104" y="1337111"/>
          <a:ext cx="6720417" cy="596265"/>
        </p:xfrm>
        <a:graphic>
          <a:graphicData uri="http://schemas.openxmlformats.org/drawingml/2006/table">
            <a:tbl>
              <a:tblPr/>
              <a:tblGrid>
                <a:gridCol w="6720417"/>
              </a:tblGrid>
              <a:tr h="59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rgbClr val="145587"/>
                          </a:solidFill>
                          <a:latin typeface="Arial"/>
                          <a:ea typeface="Times New Roman"/>
                        </a:rPr>
                        <a:t>Primary Causes of the Gap </a:t>
                      </a:r>
                      <a:endParaRPr lang="en-US" sz="11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098" y="2239450"/>
          <a:ext cx="6720417" cy="607307"/>
        </p:xfrm>
        <a:graphic>
          <a:graphicData uri="http://schemas.openxmlformats.org/drawingml/2006/table">
            <a:tbl>
              <a:tblPr/>
              <a:tblGrid>
                <a:gridCol w="6720417"/>
              </a:tblGrid>
              <a:tr h="607307">
                <a:tc>
                  <a:txBody>
                    <a:bodyPr/>
                    <a:lstStyle/>
                    <a:p>
                      <a:pPr algn="just" rtl="0">
                        <a:lnSpc>
                          <a:spcPts val="4365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From Analytical Studies Plus Practical Experiences </a:t>
                      </a:r>
                      <a:endParaRPr lang="en-US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68759" y="3492015"/>
          <a:ext cx="1743108" cy="463762"/>
        </p:xfrm>
        <a:graphic>
          <a:graphicData uri="http://schemas.openxmlformats.org/drawingml/2006/table">
            <a:tbl>
              <a:tblPr/>
              <a:tblGrid>
                <a:gridCol w="1743108"/>
              </a:tblGrid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7603" y="3022732"/>
          <a:ext cx="6720417" cy="1214614"/>
        </p:xfrm>
        <a:graphic>
          <a:graphicData uri="http://schemas.openxmlformats.org/drawingml/2006/table">
            <a:tbl>
              <a:tblPr/>
              <a:tblGrid>
                <a:gridCol w="6720417"/>
              </a:tblGrid>
              <a:tr h="12146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43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Only 20% -25% of the Gap is Due to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“Technology”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Issues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5780" y="4468537"/>
          <a:ext cx="9049755" cy="607307"/>
        </p:xfrm>
        <a:graphic>
          <a:graphicData uri="http://schemas.openxmlformats.org/drawingml/2006/table">
            <a:tbl>
              <a:tblPr/>
              <a:tblGrid>
                <a:gridCol w="9049755"/>
              </a:tblGrid>
              <a:tr h="6073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43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75% - 80% is Due Management Practices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04411" y="476184"/>
          <a:ext cx="5071814" cy="731520"/>
        </p:xfrm>
        <a:graphic>
          <a:graphicData uri="http://schemas.openxmlformats.org/drawingml/2006/table">
            <a:tbl>
              <a:tblPr/>
              <a:tblGrid>
                <a:gridCol w="5071814"/>
              </a:tblGrid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145587"/>
                          </a:solidFill>
                          <a:latin typeface="Arial"/>
                          <a:ea typeface="Times New Roman"/>
                        </a:rPr>
                        <a:t>Closing the Gap </a:t>
                      </a:r>
                      <a:endParaRPr lang="en-US" sz="13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68341" y="5526149"/>
          <a:ext cx="6720417" cy="938565"/>
        </p:xfrm>
        <a:graphic>
          <a:graphicData uri="http://schemas.openxmlformats.org/drawingml/2006/table">
            <a:tbl>
              <a:tblPr/>
              <a:tblGrid>
                <a:gridCol w="6720417"/>
              </a:tblGrid>
              <a:tr h="938565">
                <a:tc>
                  <a:txBody>
                    <a:bodyPr/>
                    <a:lstStyle/>
                    <a:p>
                      <a:pPr algn="ctr">
                        <a:lnSpc>
                          <a:spcPts val="3380"/>
                        </a:lnSpc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Better Use of Performance Data is a Key Factor in Achieving and Sustaining Top Performance </a:t>
                      </a:r>
                      <a:endParaRPr lang="en-US" sz="900" dirty="0"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48" name="Rectangle 1"/>
          <p:cNvSpPr>
            <a:spLocks noChangeArrowheads="1"/>
          </p:cNvSpPr>
          <p:nvPr/>
        </p:nvSpPr>
        <p:spPr bwMode="auto">
          <a:xfrm>
            <a:off x="5" y="0"/>
            <a:ext cx="202403" cy="5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159" tIns="50079" rIns="100159" bIns="50079" anchor="ctr">
            <a:spAutoFit/>
          </a:bodyPr>
          <a:lstStyle/>
          <a:p>
            <a:pPr eaLnBrk="0" hangingPunct="0"/>
            <a:endParaRPr lang="fa-IR"/>
          </a:p>
        </p:txBody>
      </p:sp>
      <p:sp>
        <p:nvSpPr>
          <p:cNvPr id="4405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36FAFCD2-95C6-4873-900B-5B0EE119D0E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552" y="473852"/>
            <a:ext cx="8493230" cy="823912"/>
          </a:xfrm>
        </p:spPr>
        <p:txBody>
          <a:bodyPr/>
          <a:lstStyle/>
          <a:p>
            <a:r>
              <a:rPr lang="en-US" dirty="0"/>
              <a:t>Traditional Energy Management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97106" y="2369334"/>
            <a:ext cx="5041532" cy="3481479"/>
            <a:chOff x="1201" y="1741"/>
            <a:chExt cx="3051" cy="2342"/>
          </a:xfrm>
        </p:grpSpPr>
        <p:sp>
          <p:nvSpPr>
            <p:cNvPr id="257029" name="Rectangle 5"/>
            <p:cNvSpPr>
              <a:spLocks noChangeAspect="1" noChangeArrowheads="1"/>
            </p:cNvSpPr>
            <p:nvPr/>
          </p:nvSpPr>
          <p:spPr bwMode="auto">
            <a:xfrm>
              <a:off x="1566" y="3764"/>
              <a:ext cx="89" cy="1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7030" name="Rectangle 6"/>
            <p:cNvSpPr>
              <a:spLocks noChangeAspect="1" noChangeArrowheads="1"/>
            </p:cNvSpPr>
            <p:nvPr/>
          </p:nvSpPr>
          <p:spPr bwMode="auto">
            <a:xfrm>
              <a:off x="2815" y="3764"/>
              <a:ext cx="89" cy="1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57031" name="Rectangle 7"/>
            <p:cNvSpPr>
              <a:spLocks noChangeAspect="1" noChangeArrowheads="1"/>
            </p:cNvSpPr>
            <p:nvPr/>
          </p:nvSpPr>
          <p:spPr bwMode="auto">
            <a:xfrm>
              <a:off x="4022" y="3764"/>
              <a:ext cx="178" cy="1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57032" name="Rectangle 8"/>
            <p:cNvSpPr>
              <a:spLocks noChangeAspect="1" noChangeArrowheads="1"/>
            </p:cNvSpPr>
            <p:nvPr/>
          </p:nvSpPr>
          <p:spPr bwMode="auto">
            <a:xfrm>
              <a:off x="2712" y="3897"/>
              <a:ext cx="376" cy="1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Years</a:t>
              </a:r>
            </a:p>
          </p:txBody>
        </p:sp>
        <p:grpSp>
          <p:nvGrpSpPr>
            <p:cNvPr id="3" name="Group 9"/>
            <p:cNvGrpSpPr>
              <a:grpSpLocks noChangeAspect="1"/>
            </p:cNvGrpSpPr>
            <p:nvPr/>
          </p:nvGrpSpPr>
          <p:grpSpPr bwMode="auto">
            <a:xfrm>
              <a:off x="1205" y="1996"/>
              <a:ext cx="398" cy="1697"/>
              <a:chOff x="1042" y="936"/>
              <a:chExt cx="589" cy="2517"/>
            </a:xfrm>
          </p:grpSpPr>
          <p:sp>
            <p:nvSpPr>
              <p:cNvPr id="257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1042" y="3177"/>
                <a:ext cx="580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-25%</a:t>
                </a:r>
              </a:p>
            </p:txBody>
          </p:sp>
          <p:sp>
            <p:nvSpPr>
              <p:cNvPr id="25703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1042" y="2805"/>
                <a:ext cx="580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-20%</a:t>
                </a:r>
              </a:p>
            </p:txBody>
          </p:sp>
          <p:sp>
            <p:nvSpPr>
              <p:cNvPr id="25703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042" y="2432"/>
                <a:ext cx="580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-15%</a:t>
                </a:r>
              </a:p>
            </p:txBody>
          </p:sp>
          <p:sp>
            <p:nvSpPr>
              <p:cNvPr id="25703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042" y="2056"/>
                <a:ext cx="580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-10%</a:t>
                </a:r>
              </a:p>
            </p:txBody>
          </p:sp>
          <p:sp>
            <p:nvSpPr>
              <p:cNvPr id="25703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080" y="1683"/>
                <a:ext cx="448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-5%</a:t>
                </a:r>
              </a:p>
            </p:txBody>
          </p:sp>
          <p:sp>
            <p:nvSpPr>
              <p:cNvPr id="257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097" y="1314"/>
                <a:ext cx="132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5704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097" y="936"/>
                <a:ext cx="534" cy="27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000000"/>
                    </a:solidFill>
                  </a:rPr>
                  <a:t>+</a:t>
                </a:r>
                <a:r>
                  <a:rPr lang="en-US" sz="1800" dirty="0">
                    <a:solidFill>
                      <a:srgbClr val="000000"/>
                    </a:solidFill>
                  </a:rPr>
                  <a:t>5%</a:t>
                </a:r>
              </a:p>
            </p:txBody>
          </p:sp>
        </p:grpSp>
        <p:sp>
          <p:nvSpPr>
            <p:cNvPr id="257041" name="Rectangle 17"/>
            <p:cNvSpPr>
              <a:spLocks noChangeAspect="1" noChangeArrowheads="1"/>
            </p:cNvSpPr>
            <p:nvPr/>
          </p:nvSpPr>
          <p:spPr bwMode="auto">
            <a:xfrm>
              <a:off x="1201" y="1805"/>
              <a:ext cx="383" cy="18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Costs</a:t>
              </a:r>
            </a:p>
          </p:txBody>
        </p:sp>
        <p:sp>
          <p:nvSpPr>
            <p:cNvPr id="257042" name="Rectangle 18"/>
            <p:cNvSpPr>
              <a:spLocks noChangeAspect="1" noChangeArrowheads="1"/>
            </p:cNvSpPr>
            <p:nvPr/>
          </p:nvSpPr>
          <p:spPr bwMode="auto">
            <a:xfrm>
              <a:off x="2033" y="1741"/>
              <a:ext cx="1412" cy="24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    Audit</a:t>
              </a:r>
            </a:p>
          </p:txBody>
        </p:sp>
        <p:sp>
          <p:nvSpPr>
            <p:cNvPr id="257043" name="Rectangle 19"/>
            <p:cNvSpPr>
              <a:spLocks noChangeAspect="1" noChangeArrowheads="1"/>
            </p:cNvSpPr>
            <p:nvPr/>
          </p:nvSpPr>
          <p:spPr bwMode="auto">
            <a:xfrm>
              <a:off x="1644" y="2028"/>
              <a:ext cx="2476" cy="1661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4" name="Rectangle 20"/>
            <p:cNvSpPr>
              <a:spLocks noChangeAspect="1" noChangeArrowheads="1"/>
            </p:cNvSpPr>
            <p:nvPr/>
          </p:nvSpPr>
          <p:spPr bwMode="auto">
            <a:xfrm>
              <a:off x="1645" y="2012"/>
              <a:ext cx="2474" cy="1731"/>
            </a:xfrm>
            <a:prstGeom prst="rect">
              <a:avLst/>
            </a:prstGeom>
            <a:noFill/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5" name="Line 21"/>
            <p:cNvSpPr>
              <a:spLocks noChangeAspect="1" noChangeShapeType="1"/>
            </p:cNvSpPr>
            <p:nvPr/>
          </p:nvSpPr>
          <p:spPr bwMode="auto">
            <a:xfrm>
              <a:off x="1632" y="3661"/>
              <a:ext cx="0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6" name="Line 22"/>
            <p:cNvSpPr>
              <a:spLocks noChangeAspect="1" noChangeShapeType="1"/>
            </p:cNvSpPr>
            <p:nvPr/>
          </p:nvSpPr>
          <p:spPr bwMode="auto">
            <a:xfrm>
              <a:off x="1705" y="2365"/>
              <a:ext cx="1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7" name="Line 23"/>
            <p:cNvSpPr>
              <a:spLocks noChangeAspect="1" noChangeShapeType="1"/>
            </p:cNvSpPr>
            <p:nvPr/>
          </p:nvSpPr>
          <p:spPr bwMode="auto">
            <a:xfrm>
              <a:off x="1705" y="2110"/>
              <a:ext cx="1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8" name="Line 24"/>
            <p:cNvSpPr>
              <a:spLocks noChangeAspect="1" noChangeShapeType="1"/>
            </p:cNvSpPr>
            <p:nvPr/>
          </p:nvSpPr>
          <p:spPr bwMode="auto">
            <a:xfrm>
              <a:off x="1644" y="2196"/>
              <a:ext cx="0" cy="148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49" name="Line 25"/>
            <p:cNvSpPr>
              <a:spLocks noChangeAspect="1" noChangeShapeType="1"/>
            </p:cNvSpPr>
            <p:nvPr/>
          </p:nvSpPr>
          <p:spPr bwMode="auto">
            <a:xfrm>
              <a:off x="1628" y="3416"/>
              <a:ext cx="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50" name="Line 26"/>
            <p:cNvSpPr>
              <a:spLocks noChangeAspect="1" noChangeShapeType="1"/>
            </p:cNvSpPr>
            <p:nvPr/>
          </p:nvSpPr>
          <p:spPr bwMode="auto">
            <a:xfrm>
              <a:off x="1628" y="3169"/>
              <a:ext cx="1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51" name="Line 27"/>
            <p:cNvSpPr>
              <a:spLocks noChangeAspect="1" noChangeShapeType="1"/>
            </p:cNvSpPr>
            <p:nvPr/>
          </p:nvSpPr>
          <p:spPr bwMode="auto">
            <a:xfrm>
              <a:off x="1628" y="2895"/>
              <a:ext cx="1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52" name="Line 28"/>
            <p:cNvSpPr>
              <a:spLocks noChangeAspect="1" noChangeShapeType="1"/>
            </p:cNvSpPr>
            <p:nvPr/>
          </p:nvSpPr>
          <p:spPr bwMode="auto">
            <a:xfrm>
              <a:off x="1628" y="2639"/>
              <a:ext cx="1" cy="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53" name="Freeform 29"/>
            <p:cNvSpPr>
              <a:spLocks noChangeAspect="1"/>
            </p:cNvSpPr>
            <p:nvPr/>
          </p:nvSpPr>
          <p:spPr bwMode="auto">
            <a:xfrm rot="144521">
              <a:off x="1644" y="2134"/>
              <a:ext cx="2477" cy="527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17" y="237"/>
                </a:cxn>
                <a:cxn ang="0">
                  <a:pos x="178" y="166"/>
                </a:cxn>
                <a:cxn ang="0">
                  <a:pos x="239" y="105"/>
                </a:cxn>
                <a:cxn ang="0">
                  <a:pos x="301" y="56"/>
                </a:cxn>
                <a:cxn ang="0">
                  <a:pos x="362" y="21"/>
                </a:cxn>
                <a:cxn ang="0">
                  <a:pos x="423" y="3"/>
                </a:cxn>
                <a:cxn ang="0">
                  <a:pos x="485" y="2"/>
                </a:cxn>
                <a:cxn ang="0">
                  <a:pos x="546" y="17"/>
                </a:cxn>
                <a:cxn ang="0">
                  <a:pos x="606" y="50"/>
                </a:cxn>
                <a:cxn ang="0">
                  <a:pos x="668" y="96"/>
                </a:cxn>
                <a:cxn ang="0">
                  <a:pos x="728" y="156"/>
                </a:cxn>
                <a:cxn ang="0">
                  <a:pos x="790" y="225"/>
                </a:cxn>
                <a:cxn ang="0">
                  <a:pos x="852" y="303"/>
                </a:cxn>
                <a:cxn ang="0">
                  <a:pos x="912" y="383"/>
                </a:cxn>
                <a:cxn ang="0">
                  <a:pos x="974" y="465"/>
                </a:cxn>
                <a:cxn ang="0">
                  <a:pos x="1035" y="543"/>
                </a:cxn>
                <a:cxn ang="0">
                  <a:pos x="1096" y="614"/>
                </a:cxn>
                <a:cxn ang="0">
                  <a:pos x="1158" y="675"/>
                </a:cxn>
                <a:cxn ang="0">
                  <a:pos x="1218" y="724"/>
                </a:cxn>
                <a:cxn ang="0">
                  <a:pos x="1280" y="759"/>
                </a:cxn>
                <a:cxn ang="0">
                  <a:pos x="1341" y="777"/>
                </a:cxn>
                <a:cxn ang="0">
                  <a:pos x="1402" y="778"/>
                </a:cxn>
                <a:cxn ang="0">
                  <a:pos x="1464" y="763"/>
                </a:cxn>
                <a:cxn ang="0">
                  <a:pos x="1524" y="730"/>
                </a:cxn>
                <a:cxn ang="0">
                  <a:pos x="1586" y="684"/>
                </a:cxn>
                <a:cxn ang="0">
                  <a:pos x="1648" y="624"/>
                </a:cxn>
                <a:cxn ang="0">
                  <a:pos x="1708" y="555"/>
                </a:cxn>
                <a:cxn ang="0">
                  <a:pos x="1770" y="477"/>
                </a:cxn>
                <a:cxn ang="0">
                  <a:pos x="1830" y="397"/>
                </a:cxn>
                <a:cxn ang="0">
                  <a:pos x="1891" y="315"/>
                </a:cxn>
                <a:cxn ang="0">
                  <a:pos x="1953" y="237"/>
                </a:cxn>
                <a:cxn ang="0">
                  <a:pos x="2014" y="166"/>
                </a:cxn>
                <a:cxn ang="0">
                  <a:pos x="2075" y="105"/>
                </a:cxn>
                <a:cxn ang="0">
                  <a:pos x="2137" y="56"/>
                </a:cxn>
                <a:cxn ang="0">
                  <a:pos x="2198" y="21"/>
                </a:cxn>
                <a:cxn ang="0">
                  <a:pos x="2259" y="3"/>
                </a:cxn>
                <a:cxn ang="0">
                  <a:pos x="2320" y="2"/>
                </a:cxn>
                <a:cxn ang="0">
                  <a:pos x="2382" y="17"/>
                </a:cxn>
                <a:cxn ang="0">
                  <a:pos x="2443" y="50"/>
                </a:cxn>
                <a:cxn ang="0">
                  <a:pos x="2503" y="96"/>
                </a:cxn>
                <a:cxn ang="0">
                  <a:pos x="2565" y="156"/>
                </a:cxn>
                <a:cxn ang="0">
                  <a:pos x="2626" y="225"/>
                </a:cxn>
                <a:cxn ang="0">
                  <a:pos x="2687" y="303"/>
                </a:cxn>
                <a:cxn ang="0">
                  <a:pos x="2749" y="383"/>
                </a:cxn>
                <a:cxn ang="0">
                  <a:pos x="2810" y="465"/>
                </a:cxn>
                <a:cxn ang="0">
                  <a:pos x="2871" y="543"/>
                </a:cxn>
                <a:cxn ang="0">
                  <a:pos x="2933" y="614"/>
                </a:cxn>
                <a:cxn ang="0">
                  <a:pos x="2994" y="675"/>
                </a:cxn>
                <a:cxn ang="0">
                  <a:pos x="3055" y="724"/>
                </a:cxn>
                <a:cxn ang="0">
                  <a:pos x="3115" y="759"/>
                </a:cxn>
                <a:cxn ang="0">
                  <a:pos x="3177" y="777"/>
                </a:cxn>
                <a:cxn ang="0">
                  <a:pos x="3238" y="778"/>
                </a:cxn>
                <a:cxn ang="0">
                  <a:pos x="3299" y="763"/>
                </a:cxn>
                <a:cxn ang="0">
                  <a:pos x="3361" y="730"/>
                </a:cxn>
                <a:cxn ang="0">
                  <a:pos x="3422" y="684"/>
                </a:cxn>
                <a:cxn ang="0">
                  <a:pos x="3483" y="624"/>
                </a:cxn>
                <a:cxn ang="0">
                  <a:pos x="3545" y="555"/>
                </a:cxn>
                <a:cxn ang="0">
                  <a:pos x="3606" y="477"/>
                </a:cxn>
                <a:cxn ang="0">
                  <a:pos x="3667" y="397"/>
                </a:cxn>
              </a:cxnLst>
              <a:rect l="0" t="0" r="r" b="b"/>
              <a:pathLst>
                <a:path w="3673" h="781">
                  <a:moveTo>
                    <a:pt x="0" y="390"/>
                  </a:moveTo>
                  <a:lnTo>
                    <a:pt x="6" y="383"/>
                  </a:lnTo>
                  <a:lnTo>
                    <a:pt x="10" y="377"/>
                  </a:lnTo>
                  <a:lnTo>
                    <a:pt x="15" y="369"/>
                  </a:lnTo>
                  <a:lnTo>
                    <a:pt x="20" y="363"/>
                  </a:lnTo>
                  <a:lnTo>
                    <a:pt x="26" y="356"/>
                  </a:lnTo>
                  <a:lnTo>
                    <a:pt x="31" y="350"/>
                  </a:lnTo>
                  <a:lnTo>
                    <a:pt x="37" y="342"/>
                  </a:lnTo>
                  <a:lnTo>
                    <a:pt x="40" y="336"/>
                  </a:lnTo>
                  <a:lnTo>
                    <a:pt x="45" y="329"/>
                  </a:lnTo>
                  <a:lnTo>
                    <a:pt x="51" y="323"/>
                  </a:lnTo>
                  <a:lnTo>
                    <a:pt x="56" y="315"/>
                  </a:lnTo>
                  <a:lnTo>
                    <a:pt x="62" y="309"/>
                  </a:lnTo>
                  <a:lnTo>
                    <a:pt x="66" y="303"/>
                  </a:lnTo>
                  <a:lnTo>
                    <a:pt x="71" y="296"/>
                  </a:lnTo>
                  <a:lnTo>
                    <a:pt x="77" y="290"/>
                  </a:lnTo>
                  <a:lnTo>
                    <a:pt x="82" y="282"/>
                  </a:lnTo>
                  <a:lnTo>
                    <a:pt x="87" y="276"/>
                  </a:lnTo>
                  <a:lnTo>
                    <a:pt x="92" y="270"/>
                  </a:lnTo>
                  <a:lnTo>
                    <a:pt x="97" y="263"/>
                  </a:lnTo>
                  <a:lnTo>
                    <a:pt x="102" y="257"/>
                  </a:lnTo>
                  <a:lnTo>
                    <a:pt x="107" y="250"/>
                  </a:lnTo>
                  <a:lnTo>
                    <a:pt x="113" y="244"/>
                  </a:lnTo>
                  <a:lnTo>
                    <a:pt x="117" y="237"/>
                  </a:lnTo>
                  <a:lnTo>
                    <a:pt x="122" y="231"/>
                  </a:lnTo>
                  <a:lnTo>
                    <a:pt x="127" y="225"/>
                  </a:lnTo>
                  <a:lnTo>
                    <a:pt x="133" y="219"/>
                  </a:lnTo>
                  <a:lnTo>
                    <a:pt x="138" y="213"/>
                  </a:lnTo>
                  <a:lnTo>
                    <a:pt x="144" y="207"/>
                  </a:lnTo>
                  <a:lnTo>
                    <a:pt x="147" y="201"/>
                  </a:lnTo>
                  <a:lnTo>
                    <a:pt x="152" y="195"/>
                  </a:lnTo>
                  <a:lnTo>
                    <a:pt x="158" y="189"/>
                  </a:lnTo>
                  <a:lnTo>
                    <a:pt x="162" y="183"/>
                  </a:lnTo>
                  <a:lnTo>
                    <a:pt x="169" y="177"/>
                  </a:lnTo>
                  <a:lnTo>
                    <a:pt x="174" y="172"/>
                  </a:lnTo>
                  <a:lnTo>
                    <a:pt x="178" y="166"/>
                  </a:lnTo>
                  <a:lnTo>
                    <a:pt x="184" y="161"/>
                  </a:lnTo>
                  <a:lnTo>
                    <a:pt x="189" y="156"/>
                  </a:lnTo>
                  <a:lnTo>
                    <a:pt x="194" y="150"/>
                  </a:lnTo>
                  <a:lnTo>
                    <a:pt x="198" y="144"/>
                  </a:lnTo>
                  <a:lnTo>
                    <a:pt x="203" y="139"/>
                  </a:lnTo>
                  <a:lnTo>
                    <a:pt x="210" y="134"/>
                  </a:lnTo>
                  <a:lnTo>
                    <a:pt x="215" y="129"/>
                  </a:lnTo>
                  <a:lnTo>
                    <a:pt x="221" y="124"/>
                  </a:lnTo>
                  <a:lnTo>
                    <a:pt x="225" y="118"/>
                  </a:lnTo>
                  <a:lnTo>
                    <a:pt x="229" y="114"/>
                  </a:lnTo>
                  <a:lnTo>
                    <a:pt x="234" y="110"/>
                  </a:lnTo>
                  <a:lnTo>
                    <a:pt x="239" y="105"/>
                  </a:lnTo>
                  <a:lnTo>
                    <a:pt x="245" y="101"/>
                  </a:lnTo>
                  <a:lnTo>
                    <a:pt x="250" y="96"/>
                  </a:lnTo>
                  <a:lnTo>
                    <a:pt x="255" y="91"/>
                  </a:lnTo>
                  <a:lnTo>
                    <a:pt x="260" y="87"/>
                  </a:lnTo>
                  <a:lnTo>
                    <a:pt x="266" y="83"/>
                  </a:lnTo>
                  <a:lnTo>
                    <a:pt x="270" y="78"/>
                  </a:lnTo>
                  <a:lnTo>
                    <a:pt x="276" y="75"/>
                  </a:lnTo>
                  <a:lnTo>
                    <a:pt x="280" y="70"/>
                  </a:lnTo>
                  <a:lnTo>
                    <a:pt x="285" y="66"/>
                  </a:lnTo>
                  <a:lnTo>
                    <a:pt x="291" y="63"/>
                  </a:lnTo>
                  <a:lnTo>
                    <a:pt x="296" y="60"/>
                  </a:lnTo>
                  <a:lnTo>
                    <a:pt x="301" y="56"/>
                  </a:lnTo>
                  <a:lnTo>
                    <a:pt x="306" y="52"/>
                  </a:lnTo>
                  <a:lnTo>
                    <a:pt x="311" y="50"/>
                  </a:lnTo>
                  <a:lnTo>
                    <a:pt x="316" y="45"/>
                  </a:lnTo>
                  <a:lnTo>
                    <a:pt x="321" y="42"/>
                  </a:lnTo>
                  <a:lnTo>
                    <a:pt x="327" y="39"/>
                  </a:lnTo>
                  <a:lnTo>
                    <a:pt x="330" y="36"/>
                  </a:lnTo>
                  <a:lnTo>
                    <a:pt x="336" y="33"/>
                  </a:lnTo>
                  <a:lnTo>
                    <a:pt x="342" y="31"/>
                  </a:lnTo>
                  <a:lnTo>
                    <a:pt x="346" y="29"/>
                  </a:lnTo>
                  <a:lnTo>
                    <a:pt x="352" y="25"/>
                  </a:lnTo>
                  <a:lnTo>
                    <a:pt x="356" y="24"/>
                  </a:lnTo>
                  <a:lnTo>
                    <a:pt x="362" y="21"/>
                  </a:lnTo>
                  <a:lnTo>
                    <a:pt x="367" y="19"/>
                  </a:lnTo>
                  <a:lnTo>
                    <a:pt x="373" y="17"/>
                  </a:lnTo>
                  <a:lnTo>
                    <a:pt x="378" y="15"/>
                  </a:lnTo>
                  <a:lnTo>
                    <a:pt x="383" y="14"/>
                  </a:lnTo>
                  <a:lnTo>
                    <a:pt x="387" y="12"/>
                  </a:lnTo>
                  <a:lnTo>
                    <a:pt x="392" y="10"/>
                  </a:lnTo>
                  <a:lnTo>
                    <a:pt x="398" y="9"/>
                  </a:lnTo>
                  <a:lnTo>
                    <a:pt x="403" y="8"/>
                  </a:lnTo>
                  <a:lnTo>
                    <a:pt x="409" y="6"/>
                  </a:lnTo>
                  <a:lnTo>
                    <a:pt x="413" y="4"/>
                  </a:lnTo>
                  <a:lnTo>
                    <a:pt x="418" y="4"/>
                  </a:lnTo>
                  <a:lnTo>
                    <a:pt x="423" y="3"/>
                  </a:lnTo>
                  <a:lnTo>
                    <a:pt x="428" y="2"/>
                  </a:lnTo>
                  <a:lnTo>
                    <a:pt x="434" y="2"/>
                  </a:lnTo>
                  <a:lnTo>
                    <a:pt x="438" y="2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74" y="0"/>
                  </a:lnTo>
                  <a:lnTo>
                    <a:pt x="480" y="2"/>
                  </a:lnTo>
                  <a:lnTo>
                    <a:pt x="485" y="2"/>
                  </a:lnTo>
                  <a:lnTo>
                    <a:pt x="489" y="2"/>
                  </a:lnTo>
                  <a:lnTo>
                    <a:pt x="495" y="3"/>
                  </a:lnTo>
                  <a:lnTo>
                    <a:pt x="499" y="4"/>
                  </a:lnTo>
                  <a:lnTo>
                    <a:pt x="505" y="4"/>
                  </a:lnTo>
                  <a:lnTo>
                    <a:pt x="510" y="6"/>
                  </a:lnTo>
                  <a:lnTo>
                    <a:pt x="516" y="8"/>
                  </a:lnTo>
                  <a:lnTo>
                    <a:pt x="520" y="9"/>
                  </a:lnTo>
                  <a:lnTo>
                    <a:pt x="525" y="10"/>
                  </a:lnTo>
                  <a:lnTo>
                    <a:pt x="530" y="12"/>
                  </a:lnTo>
                  <a:lnTo>
                    <a:pt x="535" y="14"/>
                  </a:lnTo>
                  <a:lnTo>
                    <a:pt x="542" y="15"/>
                  </a:lnTo>
                  <a:lnTo>
                    <a:pt x="546" y="17"/>
                  </a:lnTo>
                  <a:lnTo>
                    <a:pt x="551" y="19"/>
                  </a:lnTo>
                  <a:lnTo>
                    <a:pt x="557" y="21"/>
                  </a:lnTo>
                  <a:lnTo>
                    <a:pt x="561" y="24"/>
                  </a:lnTo>
                  <a:lnTo>
                    <a:pt x="567" y="25"/>
                  </a:lnTo>
                  <a:lnTo>
                    <a:pt x="570" y="29"/>
                  </a:lnTo>
                  <a:lnTo>
                    <a:pt x="575" y="31"/>
                  </a:lnTo>
                  <a:lnTo>
                    <a:pt x="582" y="33"/>
                  </a:lnTo>
                  <a:lnTo>
                    <a:pt x="587" y="36"/>
                  </a:lnTo>
                  <a:lnTo>
                    <a:pt x="593" y="39"/>
                  </a:lnTo>
                  <a:lnTo>
                    <a:pt x="596" y="42"/>
                  </a:lnTo>
                  <a:lnTo>
                    <a:pt x="602" y="45"/>
                  </a:lnTo>
                  <a:lnTo>
                    <a:pt x="606" y="50"/>
                  </a:lnTo>
                  <a:lnTo>
                    <a:pt x="612" y="52"/>
                  </a:lnTo>
                  <a:lnTo>
                    <a:pt x="618" y="56"/>
                  </a:lnTo>
                  <a:lnTo>
                    <a:pt x="621" y="60"/>
                  </a:lnTo>
                  <a:lnTo>
                    <a:pt x="628" y="63"/>
                  </a:lnTo>
                  <a:lnTo>
                    <a:pt x="633" y="66"/>
                  </a:lnTo>
                  <a:lnTo>
                    <a:pt x="638" y="70"/>
                  </a:lnTo>
                  <a:lnTo>
                    <a:pt x="643" y="75"/>
                  </a:lnTo>
                  <a:lnTo>
                    <a:pt x="647" y="78"/>
                  </a:lnTo>
                  <a:lnTo>
                    <a:pt x="652" y="83"/>
                  </a:lnTo>
                  <a:lnTo>
                    <a:pt x="657" y="87"/>
                  </a:lnTo>
                  <a:lnTo>
                    <a:pt x="663" y="91"/>
                  </a:lnTo>
                  <a:lnTo>
                    <a:pt x="668" y="96"/>
                  </a:lnTo>
                  <a:lnTo>
                    <a:pt x="674" y="101"/>
                  </a:lnTo>
                  <a:lnTo>
                    <a:pt x="678" y="105"/>
                  </a:lnTo>
                  <a:lnTo>
                    <a:pt x="683" y="110"/>
                  </a:lnTo>
                  <a:lnTo>
                    <a:pt x="689" y="114"/>
                  </a:lnTo>
                  <a:lnTo>
                    <a:pt x="694" y="118"/>
                  </a:lnTo>
                  <a:lnTo>
                    <a:pt x="699" y="124"/>
                  </a:lnTo>
                  <a:lnTo>
                    <a:pt x="703" y="129"/>
                  </a:lnTo>
                  <a:lnTo>
                    <a:pt x="709" y="134"/>
                  </a:lnTo>
                  <a:lnTo>
                    <a:pt x="714" y="139"/>
                  </a:lnTo>
                  <a:lnTo>
                    <a:pt x="719" y="144"/>
                  </a:lnTo>
                  <a:lnTo>
                    <a:pt x="725" y="150"/>
                  </a:lnTo>
                  <a:lnTo>
                    <a:pt x="728" y="156"/>
                  </a:lnTo>
                  <a:lnTo>
                    <a:pt x="734" y="161"/>
                  </a:lnTo>
                  <a:lnTo>
                    <a:pt x="739" y="166"/>
                  </a:lnTo>
                  <a:lnTo>
                    <a:pt x="745" y="172"/>
                  </a:lnTo>
                  <a:lnTo>
                    <a:pt x="750" y="177"/>
                  </a:lnTo>
                  <a:lnTo>
                    <a:pt x="754" y="183"/>
                  </a:lnTo>
                  <a:lnTo>
                    <a:pt x="759" y="189"/>
                  </a:lnTo>
                  <a:lnTo>
                    <a:pt x="764" y="195"/>
                  </a:lnTo>
                  <a:lnTo>
                    <a:pt x="771" y="201"/>
                  </a:lnTo>
                  <a:lnTo>
                    <a:pt x="775" y="207"/>
                  </a:lnTo>
                  <a:lnTo>
                    <a:pt x="780" y="213"/>
                  </a:lnTo>
                  <a:lnTo>
                    <a:pt x="786" y="219"/>
                  </a:lnTo>
                  <a:lnTo>
                    <a:pt x="790" y="225"/>
                  </a:lnTo>
                  <a:lnTo>
                    <a:pt x="796" y="231"/>
                  </a:lnTo>
                  <a:lnTo>
                    <a:pt x="801" y="237"/>
                  </a:lnTo>
                  <a:lnTo>
                    <a:pt x="805" y="244"/>
                  </a:lnTo>
                  <a:lnTo>
                    <a:pt x="810" y="250"/>
                  </a:lnTo>
                  <a:lnTo>
                    <a:pt x="816" y="257"/>
                  </a:lnTo>
                  <a:lnTo>
                    <a:pt x="822" y="263"/>
                  </a:lnTo>
                  <a:lnTo>
                    <a:pt x="827" y="270"/>
                  </a:lnTo>
                  <a:lnTo>
                    <a:pt x="833" y="276"/>
                  </a:lnTo>
                  <a:lnTo>
                    <a:pt x="835" y="282"/>
                  </a:lnTo>
                  <a:lnTo>
                    <a:pt x="841" y="290"/>
                  </a:lnTo>
                  <a:lnTo>
                    <a:pt x="846" y="296"/>
                  </a:lnTo>
                  <a:lnTo>
                    <a:pt x="852" y="303"/>
                  </a:lnTo>
                  <a:lnTo>
                    <a:pt x="858" y="309"/>
                  </a:lnTo>
                  <a:lnTo>
                    <a:pt x="862" y="315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8" y="336"/>
                  </a:lnTo>
                  <a:lnTo>
                    <a:pt x="882" y="342"/>
                  </a:lnTo>
                  <a:lnTo>
                    <a:pt x="887" y="350"/>
                  </a:lnTo>
                  <a:lnTo>
                    <a:pt x="893" y="356"/>
                  </a:lnTo>
                  <a:lnTo>
                    <a:pt x="897" y="363"/>
                  </a:lnTo>
                  <a:lnTo>
                    <a:pt x="903" y="369"/>
                  </a:lnTo>
                  <a:lnTo>
                    <a:pt x="908" y="377"/>
                  </a:lnTo>
                  <a:lnTo>
                    <a:pt x="912" y="383"/>
                  </a:lnTo>
                  <a:lnTo>
                    <a:pt x="918" y="390"/>
                  </a:lnTo>
                  <a:lnTo>
                    <a:pt x="923" y="397"/>
                  </a:lnTo>
                  <a:lnTo>
                    <a:pt x="929" y="403"/>
                  </a:lnTo>
                  <a:lnTo>
                    <a:pt x="934" y="411"/>
                  </a:lnTo>
                  <a:lnTo>
                    <a:pt x="938" y="417"/>
                  </a:lnTo>
                  <a:lnTo>
                    <a:pt x="942" y="424"/>
                  </a:lnTo>
                  <a:lnTo>
                    <a:pt x="948" y="430"/>
                  </a:lnTo>
                  <a:lnTo>
                    <a:pt x="954" y="438"/>
                  </a:lnTo>
                  <a:lnTo>
                    <a:pt x="959" y="444"/>
                  </a:lnTo>
                  <a:lnTo>
                    <a:pt x="965" y="451"/>
                  </a:lnTo>
                  <a:lnTo>
                    <a:pt x="969" y="457"/>
                  </a:lnTo>
                  <a:lnTo>
                    <a:pt x="974" y="465"/>
                  </a:lnTo>
                  <a:lnTo>
                    <a:pt x="979" y="471"/>
                  </a:lnTo>
                  <a:lnTo>
                    <a:pt x="985" y="477"/>
                  </a:lnTo>
                  <a:lnTo>
                    <a:pt x="990" y="484"/>
                  </a:lnTo>
                  <a:lnTo>
                    <a:pt x="993" y="490"/>
                  </a:lnTo>
                  <a:lnTo>
                    <a:pt x="1000" y="498"/>
                  </a:lnTo>
                  <a:lnTo>
                    <a:pt x="1005" y="504"/>
                  </a:lnTo>
                  <a:lnTo>
                    <a:pt x="1011" y="510"/>
                  </a:lnTo>
                  <a:lnTo>
                    <a:pt x="1016" y="517"/>
                  </a:lnTo>
                  <a:lnTo>
                    <a:pt x="1019" y="523"/>
                  </a:lnTo>
                  <a:lnTo>
                    <a:pt x="1025" y="530"/>
                  </a:lnTo>
                  <a:lnTo>
                    <a:pt x="1030" y="536"/>
                  </a:lnTo>
                  <a:lnTo>
                    <a:pt x="1035" y="543"/>
                  </a:lnTo>
                  <a:lnTo>
                    <a:pt x="1040" y="549"/>
                  </a:lnTo>
                  <a:lnTo>
                    <a:pt x="1046" y="555"/>
                  </a:lnTo>
                  <a:lnTo>
                    <a:pt x="1050" y="561"/>
                  </a:lnTo>
                  <a:lnTo>
                    <a:pt x="1056" y="567"/>
                  </a:lnTo>
                  <a:lnTo>
                    <a:pt x="1062" y="573"/>
                  </a:lnTo>
                  <a:lnTo>
                    <a:pt x="1066" y="579"/>
                  </a:lnTo>
                  <a:lnTo>
                    <a:pt x="1070" y="585"/>
                  </a:lnTo>
                  <a:lnTo>
                    <a:pt x="1075" y="591"/>
                  </a:lnTo>
                  <a:lnTo>
                    <a:pt x="1081" y="597"/>
                  </a:lnTo>
                  <a:lnTo>
                    <a:pt x="1086" y="603"/>
                  </a:lnTo>
                  <a:lnTo>
                    <a:pt x="1092" y="608"/>
                  </a:lnTo>
                  <a:lnTo>
                    <a:pt x="1096" y="614"/>
                  </a:lnTo>
                  <a:lnTo>
                    <a:pt x="1101" y="619"/>
                  </a:lnTo>
                  <a:lnTo>
                    <a:pt x="1107" y="624"/>
                  </a:lnTo>
                  <a:lnTo>
                    <a:pt x="1111" y="630"/>
                  </a:lnTo>
                  <a:lnTo>
                    <a:pt x="1117" y="636"/>
                  </a:lnTo>
                  <a:lnTo>
                    <a:pt x="1122" y="641"/>
                  </a:lnTo>
                  <a:lnTo>
                    <a:pt x="1126" y="646"/>
                  </a:lnTo>
                  <a:lnTo>
                    <a:pt x="1132" y="651"/>
                  </a:lnTo>
                  <a:lnTo>
                    <a:pt x="1137" y="656"/>
                  </a:lnTo>
                  <a:lnTo>
                    <a:pt x="1143" y="662"/>
                  </a:lnTo>
                  <a:lnTo>
                    <a:pt x="1148" y="666"/>
                  </a:lnTo>
                  <a:lnTo>
                    <a:pt x="1152" y="670"/>
                  </a:lnTo>
                  <a:lnTo>
                    <a:pt x="1158" y="675"/>
                  </a:lnTo>
                  <a:lnTo>
                    <a:pt x="1163" y="679"/>
                  </a:lnTo>
                  <a:lnTo>
                    <a:pt x="1169" y="684"/>
                  </a:lnTo>
                  <a:lnTo>
                    <a:pt x="1173" y="689"/>
                  </a:lnTo>
                  <a:lnTo>
                    <a:pt x="1177" y="693"/>
                  </a:lnTo>
                  <a:lnTo>
                    <a:pt x="1183" y="697"/>
                  </a:lnTo>
                  <a:lnTo>
                    <a:pt x="1188" y="702"/>
                  </a:lnTo>
                  <a:lnTo>
                    <a:pt x="1194" y="705"/>
                  </a:lnTo>
                  <a:lnTo>
                    <a:pt x="1199" y="710"/>
                  </a:lnTo>
                  <a:lnTo>
                    <a:pt x="1203" y="714"/>
                  </a:lnTo>
                  <a:lnTo>
                    <a:pt x="1208" y="717"/>
                  </a:lnTo>
                  <a:lnTo>
                    <a:pt x="1214" y="720"/>
                  </a:lnTo>
                  <a:lnTo>
                    <a:pt x="1218" y="724"/>
                  </a:lnTo>
                  <a:lnTo>
                    <a:pt x="1224" y="728"/>
                  </a:lnTo>
                  <a:lnTo>
                    <a:pt x="1229" y="730"/>
                  </a:lnTo>
                  <a:lnTo>
                    <a:pt x="1234" y="735"/>
                  </a:lnTo>
                  <a:lnTo>
                    <a:pt x="1240" y="738"/>
                  </a:lnTo>
                  <a:lnTo>
                    <a:pt x="1245" y="741"/>
                  </a:lnTo>
                  <a:lnTo>
                    <a:pt x="1250" y="744"/>
                  </a:lnTo>
                  <a:lnTo>
                    <a:pt x="1255" y="747"/>
                  </a:lnTo>
                  <a:lnTo>
                    <a:pt x="1259" y="749"/>
                  </a:lnTo>
                  <a:lnTo>
                    <a:pt x="1265" y="751"/>
                  </a:lnTo>
                  <a:lnTo>
                    <a:pt x="1270" y="755"/>
                  </a:lnTo>
                  <a:lnTo>
                    <a:pt x="1276" y="756"/>
                  </a:lnTo>
                  <a:lnTo>
                    <a:pt x="1280" y="759"/>
                  </a:lnTo>
                  <a:lnTo>
                    <a:pt x="1285" y="761"/>
                  </a:lnTo>
                  <a:lnTo>
                    <a:pt x="1290" y="763"/>
                  </a:lnTo>
                  <a:lnTo>
                    <a:pt x="1295" y="765"/>
                  </a:lnTo>
                  <a:lnTo>
                    <a:pt x="1301" y="766"/>
                  </a:lnTo>
                  <a:lnTo>
                    <a:pt x="1306" y="768"/>
                  </a:lnTo>
                  <a:lnTo>
                    <a:pt x="1310" y="770"/>
                  </a:lnTo>
                  <a:lnTo>
                    <a:pt x="1315" y="771"/>
                  </a:lnTo>
                  <a:lnTo>
                    <a:pt x="1321" y="772"/>
                  </a:lnTo>
                  <a:lnTo>
                    <a:pt x="1326" y="774"/>
                  </a:lnTo>
                  <a:lnTo>
                    <a:pt x="1332" y="776"/>
                  </a:lnTo>
                  <a:lnTo>
                    <a:pt x="1336" y="776"/>
                  </a:lnTo>
                  <a:lnTo>
                    <a:pt x="1341" y="777"/>
                  </a:lnTo>
                  <a:lnTo>
                    <a:pt x="1347" y="778"/>
                  </a:lnTo>
                  <a:lnTo>
                    <a:pt x="1352" y="778"/>
                  </a:lnTo>
                  <a:lnTo>
                    <a:pt x="1357" y="778"/>
                  </a:lnTo>
                  <a:lnTo>
                    <a:pt x="1361" y="780"/>
                  </a:lnTo>
                  <a:lnTo>
                    <a:pt x="1366" y="780"/>
                  </a:lnTo>
                  <a:lnTo>
                    <a:pt x="1372" y="780"/>
                  </a:lnTo>
                  <a:lnTo>
                    <a:pt x="1377" y="780"/>
                  </a:lnTo>
                  <a:lnTo>
                    <a:pt x="1383" y="780"/>
                  </a:lnTo>
                  <a:lnTo>
                    <a:pt x="1386" y="780"/>
                  </a:lnTo>
                  <a:lnTo>
                    <a:pt x="1392" y="780"/>
                  </a:lnTo>
                  <a:lnTo>
                    <a:pt x="1398" y="778"/>
                  </a:lnTo>
                  <a:lnTo>
                    <a:pt x="1402" y="778"/>
                  </a:lnTo>
                  <a:lnTo>
                    <a:pt x="1408" y="778"/>
                  </a:lnTo>
                  <a:lnTo>
                    <a:pt x="1413" y="777"/>
                  </a:lnTo>
                  <a:lnTo>
                    <a:pt x="1418" y="776"/>
                  </a:lnTo>
                  <a:lnTo>
                    <a:pt x="1423" y="776"/>
                  </a:lnTo>
                  <a:lnTo>
                    <a:pt x="1429" y="774"/>
                  </a:lnTo>
                  <a:lnTo>
                    <a:pt x="1434" y="772"/>
                  </a:lnTo>
                  <a:lnTo>
                    <a:pt x="1439" y="771"/>
                  </a:lnTo>
                  <a:lnTo>
                    <a:pt x="1443" y="770"/>
                  </a:lnTo>
                  <a:lnTo>
                    <a:pt x="1447" y="768"/>
                  </a:lnTo>
                  <a:lnTo>
                    <a:pt x="1453" y="766"/>
                  </a:lnTo>
                  <a:lnTo>
                    <a:pt x="1458" y="765"/>
                  </a:lnTo>
                  <a:lnTo>
                    <a:pt x="1464" y="763"/>
                  </a:lnTo>
                  <a:lnTo>
                    <a:pt x="1469" y="761"/>
                  </a:lnTo>
                  <a:lnTo>
                    <a:pt x="1474" y="759"/>
                  </a:lnTo>
                  <a:lnTo>
                    <a:pt x="1479" y="756"/>
                  </a:lnTo>
                  <a:lnTo>
                    <a:pt x="1484" y="755"/>
                  </a:lnTo>
                  <a:lnTo>
                    <a:pt x="1490" y="751"/>
                  </a:lnTo>
                  <a:lnTo>
                    <a:pt x="1494" y="749"/>
                  </a:lnTo>
                  <a:lnTo>
                    <a:pt x="1499" y="747"/>
                  </a:lnTo>
                  <a:lnTo>
                    <a:pt x="1505" y="744"/>
                  </a:lnTo>
                  <a:lnTo>
                    <a:pt x="1509" y="741"/>
                  </a:lnTo>
                  <a:lnTo>
                    <a:pt x="1516" y="738"/>
                  </a:lnTo>
                  <a:lnTo>
                    <a:pt x="1519" y="735"/>
                  </a:lnTo>
                  <a:lnTo>
                    <a:pt x="1524" y="730"/>
                  </a:lnTo>
                  <a:lnTo>
                    <a:pt x="1530" y="728"/>
                  </a:lnTo>
                  <a:lnTo>
                    <a:pt x="1535" y="724"/>
                  </a:lnTo>
                  <a:lnTo>
                    <a:pt x="1541" y="720"/>
                  </a:lnTo>
                  <a:lnTo>
                    <a:pt x="1546" y="717"/>
                  </a:lnTo>
                  <a:lnTo>
                    <a:pt x="1550" y="714"/>
                  </a:lnTo>
                  <a:lnTo>
                    <a:pt x="1554" y="710"/>
                  </a:lnTo>
                  <a:lnTo>
                    <a:pt x="1561" y="705"/>
                  </a:lnTo>
                  <a:lnTo>
                    <a:pt x="1566" y="702"/>
                  </a:lnTo>
                  <a:lnTo>
                    <a:pt x="1571" y="697"/>
                  </a:lnTo>
                  <a:lnTo>
                    <a:pt x="1576" y="693"/>
                  </a:lnTo>
                  <a:lnTo>
                    <a:pt x="1581" y="689"/>
                  </a:lnTo>
                  <a:lnTo>
                    <a:pt x="1586" y="684"/>
                  </a:lnTo>
                  <a:lnTo>
                    <a:pt x="1591" y="679"/>
                  </a:lnTo>
                  <a:lnTo>
                    <a:pt x="1597" y="675"/>
                  </a:lnTo>
                  <a:lnTo>
                    <a:pt x="1601" y="670"/>
                  </a:lnTo>
                  <a:lnTo>
                    <a:pt x="1606" y="666"/>
                  </a:lnTo>
                  <a:lnTo>
                    <a:pt x="1612" y="662"/>
                  </a:lnTo>
                  <a:lnTo>
                    <a:pt x="1617" y="656"/>
                  </a:lnTo>
                  <a:lnTo>
                    <a:pt x="1623" y="651"/>
                  </a:lnTo>
                  <a:lnTo>
                    <a:pt x="1626" y="646"/>
                  </a:lnTo>
                  <a:lnTo>
                    <a:pt x="1631" y="641"/>
                  </a:lnTo>
                  <a:lnTo>
                    <a:pt x="1637" y="636"/>
                  </a:lnTo>
                  <a:lnTo>
                    <a:pt x="1642" y="630"/>
                  </a:lnTo>
                  <a:lnTo>
                    <a:pt x="1648" y="624"/>
                  </a:lnTo>
                  <a:lnTo>
                    <a:pt x="1652" y="619"/>
                  </a:lnTo>
                  <a:lnTo>
                    <a:pt x="1658" y="614"/>
                  </a:lnTo>
                  <a:lnTo>
                    <a:pt x="1662" y="608"/>
                  </a:lnTo>
                  <a:lnTo>
                    <a:pt x="1668" y="603"/>
                  </a:lnTo>
                  <a:lnTo>
                    <a:pt x="1674" y="597"/>
                  </a:lnTo>
                  <a:lnTo>
                    <a:pt x="1677" y="591"/>
                  </a:lnTo>
                  <a:lnTo>
                    <a:pt x="1683" y="585"/>
                  </a:lnTo>
                  <a:lnTo>
                    <a:pt x="1688" y="579"/>
                  </a:lnTo>
                  <a:lnTo>
                    <a:pt x="1693" y="573"/>
                  </a:lnTo>
                  <a:lnTo>
                    <a:pt x="1698" y="567"/>
                  </a:lnTo>
                  <a:lnTo>
                    <a:pt x="1705" y="561"/>
                  </a:lnTo>
                  <a:lnTo>
                    <a:pt x="1708" y="555"/>
                  </a:lnTo>
                  <a:lnTo>
                    <a:pt x="1713" y="549"/>
                  </a:lnTo>
                  <a:lnTo>
                    <a:pt x="1719" y="543"/>
                  </a:lnTo>
                  <a:lnTo>
                    <a:pt x="1724" y="536"/>
                  </a:lnTo>
                  <a:lnTo>
                    <a:pt x="1730" y="530"/>
                  </a:lnTo>
                  <a:lnTo>
                    <a:pt x="1734" y="523"/>
                  </a:lnTo>
                  <a:lnTo>
                    <a:pt x="1738" y="517"/>
                  </a:lnTo>
                  <a:lnTo>
                    <a:pt x="1745" y="510"/>
                  </a:lnTo>
                  <a:lnTo>
                    <a:pt x="1750" y="504"/>
                  </a:lnTo>
                  <a:lnTo>
                    <a:pt x="1755" y="498"/>
                  </a:lnTo>
                  <a:lnTo>
                    <a:pt x="1759" y="490"/>
                  </a:lnTo>
                  <a:lnTo>
                    <a:pt x="1765" y="484"/>
                  </a:lnTo>
                  <a:lnTo>
                    <a:pt x="1770" y="477"/>
                  </a:lnTo>
                  <a:lnTo>
                    <a:pt x="1775" y="471"/>
                  </a:lnTo>
                  <a:lnTo>
                    <a:pt x="1781" y="465"/>
                  </a:lnTo>
                  <a:lnTo>
                    <a:pt x="1784" y="457"/>
                  </a:lnTo>
                  <a:lnTo>
                    <a:pt x="1790" y="451"/>
                  </a:lnTo>
                  <a:lnTo>
                    <a:pt x="1795" y="444"/>
                  </a:lnTo>
                  <a:lnTo>
                    <a:pt x="1801" y="438"/>
                  </a:lnTo>
                  <a:lnTo>
                    <a:pt x="1806" y="430"/>
                  </a:lnTo>
                  <a:lnTo>
                    <a:pt x="1810" y="424"/>
                  </a:lnTo>
                  <a:lnTo>
                    <a:pt x="1815" y="417"/>
                  </a:lnTo>
                  <a:lnTo>
                    <a:pt x="1820" y="411"/>
                  </a:lnTo>
                  <a:lnTo>
                    <a:pt x="1826" y="403"/>
                  </a:lnTo>
                  <a:lnTo>
                    <a:pt x="1830" y="397"/>
                  </a:lnTo>
                  <a:lnTo>
                    <a:pt x="1836" y="390"/>
                  </a:lnTo>
                  <a:lnTo>
                    <a:pt x="1842" y="383"/>
                  </a:lnTo>
                  <a:lnTo>
                    <a:pt x="1846" y="377"/>
                  </a:lnTo>
                  <a:lnTo>
                    <a:pt x="1852" y="369"/>
                  </a:lnTo>
                  <a:lnTo>
                    <a:pt x="1857" y="363"/>
                  </a:lnTo>
                  <a:lnTo>
                    <a:pt x="1862" y="356"/>
                  </a:lnTo>
                  <a:lnTo>
                    <a:pt x="1866" y="350"/>
                  </a:lnTo>
                  <a:lnTo>
                    <a:pt x="1871" y="342"/>
                  </a:lnTo>
                  <a:lnTo>
                    <a:pt x="1877" y="336"/>
                  </a:lnTo>
                  <a:lnTo>
                    <a:pt x="1882" y="329"/>
                  </a:lnTo>
                  <a:lnTo>
                    <a:pt x="1888" y="323"/>
                  </a:lnTo>
                  <a:lnTo>
                    <a:pt x="1891" y="315"/>
                  </a:lnTo>
                  <a:lnTo>
                    <a:pt x="1897" y="309"/>
                  </a:lnTo>
                  <a:lnTo>
                    <a:pt x="1903" y="303"/>
                  </a:lnTo>
                  <a:lnTo>
                    <a:pt x="1907" y="296"/>
                  </a:lnTo>
                  <a:lnTo>
                    <a:pt x="1913" y="290"/>
                  </a:lnTo>
                  <a:lnTo>
                    <a:pt x="1917" y="282"/>
                  </a:lnTo>
                  <a:lnTo>
                    <a:pt x="1922" y="276"/>
                  </a:lnTo>
                  <a:lnTo>
                    <a:pt x="1927" y="270"/>
                  </a:lnTo>
                  <a:lnTo>
                    <a:pt x="1934" y="263"/>
                  </a:lnTo>
                  <a:lnTo>
                    <a:pt x="1939" y="257"/>
                  </a:lnTo>
                  <a:lnTo>
                    <a:pt x="1942" y="250"/>
                  </a:lnTo>
                  <a:lnTo>
                    <a:pt x="1948" y="244"/>
                  </a:lnTo>
                  <a:lnTo>
                    <a:pt x="1953" y="237"/>
                  </a:lnTo>
                  <a:lnTo>
                    <a:pt x="1959" y="231"/>
                  </a:lnTo>
                  <a:lnTo>
                    <a:pt x="1964" y="225"/>
                  </a:lnTo>
                  <a:lnTo>
                    <a:pt x="1967" y="219"/>
                  </a:lnTo>
                  <a:lnTo>
                    <a:pt x="1974" y="213"/>
                  </a:lnTo>
                  <a:lnTo>
                    <a:pt x="1979" y="207"/>
                  </a:lnTo>
                  <a:lnTo>
                    <a:pt x="1984" y="201"/>
                  </a:lnTo>
                  <a:lnTo>
                    <a:pt x="1989" y="195"/>
                  </a:lnTo>
                  <a:lnTo>
                    <a:pt x="1995" y="189"/>
                  </a:lnTo>
                  <a:lnTo>
                    <a:pt x="1999" y="183"/>
                  </a:lnTo>
                  <a:lnTo>
                    <a:pt x="2004" y="177"/>
                  </a:lnTo>
                  <a:lnTo>
                    <a:pt x="2010" y="172"/>
                  </a:lnTo>
                  <a:lnTo>
                    <a:pt x="2014" y="166"/>
                  </a:lnTo>
                  <a:lnTo>
                    <a:pt x="2020" y="161"/>
                  </a:lnTo>
                  <a:lnTo>
                    <a:pt x="2024" y="156"/>
                  </a:lnTo>
                  <a:lnTo>
                    <a:pt x="2030" y="150"/>
                  </a:lnTo>
                  <a:lnTo>
                    <a:pt x="2035" y="144"/>
                  </a:lnTo>
                  <a:lnTo>
                    <a:pt x="2041" y="139"/>
                  </a:lnTo>
                  <a:lnTo>
                    <a:pt x="2046" y="134"/>
                  </a:lnTo>
                  <a:lnTo>
                    <a:pt x="2049" y="129"/>
                  </a:lnTo>
                  <a:lnTo>
                    <a:pt x="2055" y="124"/>
                  </a:lnTo>
                  <a:lnTo>
                    <a:pt x="2060" y="118"/>
                  </a:lnTo>
                  <a:lnTo>
                    <a:pt x="2066" y="114"/>
                  </a:lnTo>
                  <a:lnTo>
                    <a:pt x="2071" y="110"/>
                  </a:lnTo>
                  <a:lnTo>
                    <a:pt x="2075" y="105"/>
                  </a:lnTo>
                  <a:lnTo>
                    <a:pt x="2081" y="101"/>
                  </a:lnTo>
                  <a:lnTo>
                    <a:pt x="2086" y="96"/>
                  </a:lnTo>
                  <a:lnTo>
                    <a:pt x="2091" y="91"/>
                  </a:lnTo>
                  <a:lnTo>
                    <a:pt x="2096" y="87"/>
                  </a:lnTo>
                  <a:lnTo>
                    <a:pt x="2101" y="83"/>
                  </a:lnTo>
                  <a:lnTo>
                    <a:pt x="2106" y="78"/>
                  </a:lnTo>
                  <a:lnTo>
                    <a:pt x="2111" y="75"/>
                  </a:lnTo>
                  <a:lnTo>
                    <a:pt x="2118" y="70"/>
                  </a:lnTo>
                  <a:lnTo>
                    <a:pt x="2122" y="66"/>
                  </a:lnTo>
                  <a:lnTo>
                    <a:pt x="2126" y="63"/>
                  </a:lnTo>
                  <a:lnTo>
                    <a:pt x="2131" y="60"/>
                  </a:lnTo>
                  <a:lnTo>
                    <a:pt x="2137" y="56"/>
                  </a:lnTo>
                  <a:lnTo>
                    <a:pt x="2143" y="52"/>
                  </a:lnTo>
                  <a:lnTo>
                    <a:pt x="2148" y="50"/>
                  </a:lnTo>
                  <a:lnTo>
                    <a:pt x="2153" y="45"/>
                  </a:lnTo>
                  <a:lnTo>
                    <a:pt x="2156" y="42"/>
                  </a:lnTo>
                  <a:lnTo>
                    <a:pt x="2163" y="39"/>
                  </a:lnTo>
                  <a:lnTo>
                    <a:pt x="2167" y="36"/>
                  </a:lnTo>
                  <a:lnTo>
                    <a:pt x="2173" y="33"/>
                  </a:lnTo>
                  <a:lnTo>
                    <a:pt x="2179" y="31"/>
                  </a:lnTo>
                  <a:lnTo>
                    <a:pt x="2182" y="29"/>
                  </a:lnTo>
                  <a:lnTo>
                    <a:pt x="2188" y="25"/>
                  </a:lnTo>
                  <a:lnTo>
                    <a:pt x="2193" y="24"/>
                  </a:lnTo>
                  <a:lnTo>
                    <a:pt x="2198" y="21"/>
                  </a:lnTo>
                  <a:lnTo>
                    <a:pt x="2203" y="19"/>
                  </a:lnTo>
                  <a:lnTo>
                    <a:pt x="2208" y="17"/>
                  </a:lnTo>
                  <a:lnTo>
                    <a:pt x="2214" y="15"/>
                  </a:lnTo>
                  <a:lnTo>
                    <a:pt x="2219" y="14"/>
                  </a:lnTo>
                  <a:lnTo>
                    <a:pt x="2225" y="12"/>
                  </a:lnTo>
                  <a:lnTo>
                    <a:pt x="2229" y="10"/>
                  </a:lnTo>
                  <a:lnTo>
                    <a:pt x="2233" y="9"/>
                  </a:lnTo>
                  <a:lnTo>
                    <a:pt x="2239" y="8"/>
                  </a:lnTo>
                  <a:lnTo>
                    <a:pt x="2243" y="6"/>
                  </a:lnTo>
                  <a:lnTo>
                    <a:pt x="2249" y="4"/>
                  </a:lnTo>
                  <a:lnTo>
                    <a:pt x="2254" y="4"/>
                  </a:lnTo>
                  <a:lnTo>
                    <a:pt x="2259" y="3"/>
                  </a:lnTo>
                  <a:lnTo>
                    <a:pt x="2264" y="2"/>
                  </a:lnTo>
                  <a:lnTo>
                    <a:pt x="2270" y="2"/>
                  </a:lnTo>
                  <a:lnTo>
                    <a:pt x="2275" y="2"/>
                  </a:lnTo>
                  <a:lnTo>
                    <a:pt x="2280" y="0"/>
                  </a:lnTo>
                  <a:lnTo>
                    <a:pt x="2286" y="0"/>
                  </a:lnTo>
                  <a:lnTo>
                    <a:pt x="2289" y="0"/>
                  </a:lnTo>
                  <a:lnTo>
                    <a:pt x="2295" y="0"/>
                  </a:lnTo>
                  <a:lnTo>
                    <a:pt x="2300" y="0"/>
                  </a:lnTo>
                  <a:lnTo>
                    <a:pt x="2306" y="0"/>
                  </a:lnTo>
                  <a:lnTo>
                    <a:pt x="2311" y="0"/>
                  </a:lnTo>
                  <a:lnTo>
                    <a:pt x="2315" y="2"/>
                  </a:lnTo>
                  <a:lnTo>
                    <a:pt x="2320" y="2"/>
                  </a:lnTo>
                  <a:lnTo>
                    <a:pt x="2325" y="2"/>
                  </a:lnTo>
                  <a:lnTo>
                    <a:pt x="2331" y="3"/>
                  </a:lnTo>
                  <a:lnTo>
                    <a:pt x="2336" y="4"/>
                  </a:lnTo>
                  <a:lnTo>
                    <a:pt x="2340" y="4"/>
                  </a:lnTo>
                  <a:lnTo>
                    <a:pt x="2347" y="6"/>
                  </a:lnTo>
                  <a:lnTo>
                    <a:pt x="2351" y="8"/>
                  </a:lnTo>
                  <a:lnTo>
                    <a:pt x="2357" y="9"/>
                  </a:lnTo>
                  <a:lnTo>
                    <a:pt x="2362" y="10"/>
                  </a:lnTo>
                  <a:lnTo>
                    <a:pt x="2366" y="12"/>
                  </a:lnTo>
                  <a:lnTo>
                    <a:pt x="2371" y="14"/>
                  </a:lnTo>
                  <a:lnTo>
                    <a:pt x="2377" y="15"/>
                  </a:lnTo>
                  <a:lnTo>
                    <a:pt x="2382" y="17"/>
                  </a:lnTo>
                  <a:lnTo>
                    <a:pt x="2387" y="19"/>
                  </a:lnTo>
                  <a:lnTo>
                    <a:pt x="2392" y="21"/>
                  </a:lnTo>
                  <a:lnTo>
                    <a:pt x="2396" y="24"/>
                  </a:lnTo>
                  <a:lnTo>
                    <a:pt x="2402" y="25"/>
                  </a:lnTo>
                  <a:lnTo>
                    <a:pt x="2407" y="29"/>
                  </a:lnTo>
                  <a:lnTo>
                    <a:pt x="2413" y="31"/>
                  </a:lnTo>
                  <a:lnTo>
                    <a:pt x="2417" y="33"/>
                  </a:lnTo>
                  <a:lnTo>
                    <a:pt x="2422" y="36"/>
                  </a:lnTo>
                  <a:lnTo>
                    <a:pt x="2427" y="39"/>
                  </a:lnTo>
                  <a:lnTo>
                    <a:pt x="2432" y="42"/>
                  </a:lnTo>
                  <a:lnTo>
                    <a:pt x="2438" y="45"/>
                  </a:lnTo>
                  <a:lnTo>
                    <a:pt x="2443" y="50"/>
                  </a:lnTo>
                  <a:lnTo>
                    <a:pt x="2448" y="52"/>
                  </a:lnTo>
                  <a:lnTo>
                    <a:pt x="2454" y="56"/>
                  </a:lnTo>
                  <a:lnTo>
                    <a:pt x="2458" y="60"/>
                  </a:lnTo>
                  <a:lnTo>
                    <a:pt x="2464" y="63"/>
                  </a:lnTo>
                  <a:lnTo>
                    <a:pt x="2469" y="66"/>
                  </a:lnTo>
                  <a:lnTo>
                    <a:pt x="2473" y="70"/>
                  </a:lnTo>
                  <a:lnTo>
                    <a:pt x="2479" y="75"/>
                  </a:lnTo>
                  <a:lnTo>
                    <a:pt x="2484" y="78"/>
                  </a:lnTo>
                  <a:lnTo>
                    <a:pt x="2489" y="83"/>
                  </a:lnTo>
                  <a:lnTo>
                    <a:pt x="2495" y="87"/>
                  </a:lnTo>
                  <a:lnTo>
                    <a:pt x="2499" y="91"/>
                  </a:lnTo>
                  <a:lnTo>
                    <a:pt x="2503" y="96"/>
                  </a:lnTo>
                  <a:lnTo>
                    <a:pt x="2509" y="101"/>
                  </a:lnTo>
                  <a:lnTo>
                    <a:pt x="2515" y="105"/>
                  </a:lnTo>
                  <a:lnTo>
                    <a:pt x="2520" y="110"/>
                  </a:lnTo>
                  <a:lnTo>
                    <a:pt x="2524" y="114"/>
                  </a:lnTo>
                  <a:lnTo>
                    <a:pt x="2529" y="118"/>
                  </a:lnTo>
                  <a:lnTo>
                    <a:pt x="2535" y="124"/>
                  </a:lnTo>
                  <a:lnTo>
                    <a:pt x="2540" y="129"/>
                  </a:lnTo>
                  <a:lnTo>
                    <a:pt x="2546" y="134"/>
                  </a:lnTo>
                  <a:lnTo>
                    <a:pt x="2550" y="139"/>
                  </a:lnTo>
                  <a:lnTo>
                    <a:pt x="2555" y="144"/>
                  </a:lnTo>
                  <a:lnTo>
                    <a:pt x="2561" y="150"/>
                  </a:lnTo>
                  <a:lnTo>
                    <a:pt x="2565" y="156"/>
                  </a:lnTo>
                  <a:lnTo>
                    <a:pt x="2571" y="161"/>
                  </a:lnTo>
                  <a:lnTo>
                    <a:pt x="2576" y="166"/>
                  </a:lnTo>
                  <a:lnTo>
                    <a:pt x="2580" y="172"/>
                  </a:lnTo>
                  <a:lnTo>
                    <a:pt x="2586" y="177"/>
                  </a:lnTo>
                  <a:lnTo>
                    <a:pt x="2591" y="183"/>
                  </a:lnTo>
                  <a:lnTo>
                    <a:pt x="2597" y="189"/>
                  </a:lnTo>
                  <a:lnTo>
                    <a:pt x="2602" y="195"/>
                  </a:lnTo>
                  <a:lnTo>
                    <a:pt x="2606" y="201"/>
                  </a:lnTo>
                  <a:lnTo>
                    <a:pt x="2611" y="207"/>
                  </a:lnTo>
                  <a:lnTo>
                    <a:pt x="2616" y="213"/>
                  </a:lnTo>
                  <a:lnTo>
                    <a:pt x="2622" y="219"/>
                  </a:lnTo>
                  <a:lnTo>
                    <a:pt x="2626" y="225"/>
                  </a:lnTo>
                  <a:lnTo>
                    <a:pt x="2632" y="231"/>
                  </a:lnTo>
                  <a:lnTo>
                    <a:pt x="2637" y="237"/>
                  </a:lnTo>
                  <a:lnTo>
                    <a:pt x="2642" y="244"/>
                  </a:lnTo>
                  <a:lnTo>
                    <a:pt x="2647" y="250"/>
                  </a:lnTo>
                  <a:lnTo>
                    <a:pt x="2653" y="257"/>
                  </a:lnTo>
                  <a:lnTo>
                    <a:pt x="2656" y="263"/>
                  </a:lnTo>
                  <a:lnTo>
                    <a:pt x="2661" y="270"/>
                  </a:lnTo>
                  <a:lnTo>
                    <a:pt x="2667" y="276"/>
                  </a:lnTo>
                  <a:lnTo>
                    <a:pt x="2672" y="282"/>
                  </a:lnTo>
                  <a:lnTo>
                    <a:pt x="2679" y="290"/>
                  </a:lnTo>
                  <a:lnTo>
                    <a:pt x="2683" y="296"/>
                  </a:lnTo>
                  <a:lnTo>
                    <a:pt x="2687" y="303"/>
                  </a:lnTo>
                  <a:lnTo>
                    <a:pt x="2693" y="309"/>
                  </a:lnTo>
                  <a:lnTo>
                    <a:pt x="2698" y="315"/>
                  </a:lnTo>
                  <a:lnTo>
                    <a:pt x="2703" y="323"/>
                  </a:lnTo>
                  <a:lnTo>
                    <a:pt x="2707" y="329"/>
                  </a:lnTo>
                  <a:lnTo>
                    <a:pt x="2713" y="336"/>
                  </a:lnTo>
                  <a:lnTo>
                    <a:pt x="2719" y="342"/>
                  </a:lnTo>
                  <a:lnTo>
                    <a:pt x="2724" y="350"/>
                  </a:lnTo>
                  <a:lnTo>
                    <a:pt x="2730" y="356"/>
                  </a:lnTo>
                  <a:lnTo>
                    <a:pt x="2734" y="363"/>
                  </a:lnTo>
                  <a:lnTo>
                    <a:pt x="2738" y="369"/>
                  </a:lnTo>
                  <a:lnTo>
                    <a:pt x="2743" y="377"/>
                  </a:lnTo>
                  <a:lnTo>
                    <a:pt x="2749" y="383"/>
                  </a:lnTo>
                  <a:lnTo>
                    <a:pt x="2755" y="390"/>
                  </a:lnTo>
                  <a:lnTo>
                    <a:pt x="2760" y="397"/>
                  </a:lnTo>
                  <a:lnTo>
                    <a:pt x="2764" y="403"/>
                  </a:lnTo>
                  <a:lnTo>
                    <a:pt x="2769" y="411"/>
                  </a:lnTo>
                  <a:lnTo>
                    <a:pt x="2775" y="417"/>
                  </a:lnTo>
                  <a:lnTo>
                    <a:pt x="2779" y="424"/>
                  </a:lnTo>
                  <a:lnTo>
                    <a:pt x="2785" y="430"/>
                  </a:lnTo>
                  <a:lnTo>
                    <a:pt x="2790" y="438"/>
                  </a:lnTo>
                  <a:lnTo>
                    <a:pt x="2794" y="444"/>
                  </a:lnTo>
                  <a:lnTo>
                    <a:pt x="2800" y="451"/>
                  </a:lnTo>
                  <a:lnTo>
                    <a:pt x="2805" y="457"/>
                  </a:lnTo>
                  <a:lnTo>
                    <a:pt x="2810" y="465"/>
                  </a:lnTo>
                  <a:lnTo>
                    <a:pt x="2815" y="471"/>
                  </a:lnTo>
                  <a:lnTo>
                    <a:pt x="2820" y="477"/>
                  </a:lnTo>
                  <a:lnTo>
                    <a:pt x="2826" y="484"/>
                  </a:lnTo>
                  <a:lnTo>
                    <a:pt x="2831" y="490"/>
                  </a:lnTo>
                  <a:lnTo>
                    <a:pt x="2837" y="498"/>
                  </a:lnTo>
                  <a:lnTo>
                    <a:pt x="2839" y="504"/>
                  </a:lnTo>
                  <a:lnTo>
                    <a:pt x="2845" y="510"/>
                  </a:lnTo>
                  <a:lnTo>
                    <a:pt x="2851" y="517"/>
                  </a:lnTo>
                  <a:lnTo>
                    <a:pt x="2856" y="523"/>
                  </a:lnTo>
                  <a:lnTo>
                    <a:pt x="2862" y="530"/>
                  </a:lnTo>
                  <a:lnTo>
                    <a:pt x="2867" y="536"/>
                  </a:lnTo>
                  <a:lnTo>
                    <a:pt x="2871" y="543"/>
                  </a:lnTo>
                  <a:lnTo>
                    <a:pt x="2876" y="549"/>
                  </a:lnTo>
                  <a:lnTo>
                    <a:pt x="2882" y="555"/>
                  </a:lnTo>
                  <a:lnTo>
                    <a:pt x="2887" y="561"/>
                  </a:lnTo>
                  <a:lnTo>
                    <a:pt x="2892" y="567"/>
                  </a:lnTo>
                  <a:lnTo>
                    <a:pt x="2897" y="573"/>
                  </a:lnTo>
                  <a:lnTo>
                    <a:pt x="2901" y="579"/>
                  </a:lnTo>
                  <a:lnTo>
                    <a:pt x="2908" y="585"/>
                  </a:lnTo>
                  <a:lnTo>
                    <a:pt x="2913" y="591"/>
                  </a:lnTo>
                  <a:lnTo>
                    <a:pt x="2918" y="597"/>
                  </a:lnTo>
                  <a:lnTo>
                    <a:pt x="2922" y="603"/>
                  </a:lnTo>
                  <a:lnTo>
                    <a:pt x="2927" y="608"/>
                  </a:lnTo>
                  <a:lnTo>
                    <a:pt x="2933" y="614"/>
                  </a:lnTo>
                  <a:lnTo>
                    <a:pt x="2938" y="619"/>
                  </a:lnTo>
                  <a:lnTo>
                    <a:pt x="2944" y="624"/>
                  </a:lnTo>
                  <a:lnTo>
                    <a:pt x="2947" y="630"/>
                  </a:lnTo>
                  <a:lnTo>
                    <a:pt x="2953" y="636"/>
                  </a:lnTo>
                  <a:lnTo>
                    <a:pt x="2959" y="641"/>
                  </a:lnTo>
                  <a:lnTo>
                    <a:pt x="2963" y="646"/>
                  </a:lnTo>
                  <a:lnTo>
                    <a:pt x="2969" y="651"/>
                  </a:lnTo>
                  <a:lnTo>
                    <a:pt x="2973" y="656"/>
                  </a:lnTo>
                  <a:lnTo>
                    <a:pt x="2978" y="662"/>
                  </a:lnTo>
                  <a:lnTo>
                    <a:pt x="2983" y="666"/>
                  </a:lnTo>
                  <a:lnTo>
                    <a:pt x="2989" y="670"/>
                  </a:lnTo>
                  <a:lnTo>
                    <a:pt x="2994" y="675"/>
                  </a:lnTo>
                  <a:lnTo>
                    <a:pt x="2998" y="679"/>
                  </a:lnTo>
                  <a:lnTo>
                    <a:pt x="3004" y="684"/>
                  </a:lnTo>
                  <a:lnTo>
                    <a:pt x="3009" y="689"/>
                  </a:lnTo>
                  <a:lnTo>
                    <a:pt x="3015" y="693"/>
                  </a:lnTo>
                  <a:lnTo>
                    <a:pt x="3020" y="697"/>
                  </a:lnTo>
                  <a:lnTo>
                    <a:pt x="3025" y="702"/>
                  </a:lnTo>
                  <a:lnTo>
                    <a:pt x="3029" y="705"/>
                  </a:lnTo>
                  <a:lnTo>
                    <a:pt x="3034" y="710"/>
                  </a:lnTo>
                  <a:lnTo>
                    <a:pt x="3039" y="714"/>
                  </a:lnTo>
                  <a:lnTo>
                    <a:pt x="3044" y="717"/>
                  </a:lnTo>
                  <a:lnTo>
                    <a:pt x="3051" y="720"/>
                  </a:lnTo>
                  <a:lnTo>
                    <a:pt x="3055" y="724"/>
                  </a:lnTo>
                  <a:lnTo>
                    <a:pt x="3060" y="728"/>
                  </a:lnTo>
                  <a:lnTo>
                    <a:pt x="3066" y="730"/>
                  </a:lnTo>
                  <a:lnTo>
                    <a:pt x="3070" y="735"/>
                  </a:lnTo>
                  <a:lnTo>
                    <a:pt x="3076" y="738"/>
                  </a:lnTo>
                  <a:lnTo>
                    <a:pt x="3079" y="741"/>
                  </a:lnTo>
                  <a:lnTo>
                    <a:pt x="3085" y="744"/>
                  </a:lnTo>
                  <a:lnTo>
                    <a:pt x="3091" y="747"/>
                  </a:lnTo>
                  <a:lnTo>
                    <a:pt x="3097" y="749"/>
                  </a:lnTo>
                  <a:lnTo>
                    <a:pt x="3102" y="751"/>
                  </a:lnTo>
                  <a:lnTo>
                    <a:pt x="3105" y="755"/>
                  </a:lnTo>
                  <a:lnTo>
                    <a:pt x="3111" y="756"/>
                  </a:lnTo>
                  <a:lnTo>
                    <a:pt x="3115" y="759"/>
                  </a:lnTo>
                  <a:lnTo>
                    <a:pt x="3121" y="761"/>
                  </a:lnTo>
                  <a:lnTo>
                    <a:pt x="3127" y="763"/>
                  </a:lnTo>
                  <a:lnTo>
                    <a:pt x="3130" y="765"/>
                  </a:lnTo>
                  <a:lnTo>
                    <a:pt x="3137" y="766"/>
                  </a:lnTo>
                  <a:lnTo>
                    <a:pt x="3142" y="768"/>
                  </a:lnTo>
                  <a:lnTo>
                    <a:pt x="3147" y="770"/>
                  </a:lnTo>
                  <a:lnTo>
                    <a:pt x="3152" y="771"/>
                  </a:lnTo>
                  <a:lnTo>
                    <a:pt x="3156" y="772"/>
                  </a:lnTo>
                  <a:lnTo>
                    <a:pt x="3162" y="774"/>
                  </a:lnTo>
                  <a:lnTo>
                    <a:pt x="3167" y="776"/>
                  </a:lnTo>
                  <a:lnTo>
                    <a:pt x="3173" y="776"/>
                  </a:lnTo>
                  <a:lnTo>
                    <a:pt x="3177" y="777"/>
                  </a:lnTo>
                  <a:lnTo>
                    <a:pt x="3183" y="778"/>
                  </a:lnTo>
                  <a:lnTo>
                    <a:pt x="3187" y="778"/>
                  </a:lnTo>
                  <a:lnTo>
                    <a:pt x="3192" y="778"/>
                  </a:lnTo>
                  <a:lnTo>
                    <a:pt x="3198" y="780"/>
                  </a:lnTo>
                  <a:lnTo>
                    <a:pt x="3203" y="780"/>
                  </a:lnTo>
                  <a:lnTo>
                    <a:pt x="3209" y="780"/>
                  </a:lnTo>
                  <a:lnTo>
                    <a:pt x="3212" y="780"/>
                  </a:lnTo>
                  <a:lnTo>
                    <a:pt x="3218" y="780"/>
                  </a:lnTo>
                  <a:lnTo>
                    <a:pt x="3223" y="780"/>
                  </a:lnTo>
                  <a:lnTo>
                    <a:pt x="3228" y="780"/>
                  </a:lnTo>
                  <a:lnTo>
                    <a:pt x="3234" y="778"/>
                  </a:lnTo>
                  <a:lnTo>
                    <a:pt x="3238" y="778"/>
                  </a:lnTo>
                  <a:lnTo>
                    <a:pt x="3244" y="778"/>
                  </a:lnTo>
                  <a:lnTo>
                    <a:pt x="3249" y="777"/>
                  </a:lnTo>
                  <a:lnTo>
                    <a:pt x="3254" y="776"/>
                  </a:lnTo>
                  <a:lnTo>
                    <a:pt x="3259" y="776"/>
                  </a:lnTo>
                  <a:lnTo>
                    <a:pt x="3263" y="774"/>
                  </a:lnTo>
                  <a:lnTo>
                    <a:pt x="3269" y="772"/>
                  </a:lnTo>
                  <a:lnTo>
                    <a:pt x="3274" y="771"/>
                  </a:lnTo>
                  <a:lnTo>
                    <a:pt x="3280" y="770"/>
                  </a:lnTo>
                  <a:lnTo>
                    <a:pt x="3285" y="768"/>
                  </a:lnTo>
                  <a:lnTo>
                    <a:pt x="3289" y="766"/>
                  </a:lnTo>
                  <a:lnTo>
                    <a:pt x="3295" y="765"/>
                  </a:lnTo>
                  <a:lnTo>
                    <a:pt x="3299" y="763"/>
                  </a:lnTo>
                  <a:lnTo>
                    <a:pt x="3305" y="761"/>
                  </a:lnTo>
                  <a:lnTo>
                    <a:pt x="3310" y="759"/>
                  </a:lnTo>
                  <a:lnTo>
                    <a:pt x="3316" y="756"/>
                  </a:lnTo>
                  <a:lnTo>
                    <a:pt x="3320" y="755"/>
                  </a:lnTo>
                  <a:lnTo>
                    <a:pt x="3326" y="751"/>
                  </a:lnTo>
                  <a:lnTo>
                    <a:pt x="3331" y="749"/>
                  </a:lnTo>
                  <a:lnTo>
                    <a:pt x="3336" y="747"/>
                  </a:lnTo>
                  <a:lnTo>
                    <a:pt x="3342" y="744"/>
                  </a:lnTo>
                  <a:lnTo>
                    <a:pt x="3345" y="741"/>
                  </a:lnTo>
                  <a:lnTo>
                    <a:pt x="3351" y="738"/>
                  </a:lnTo>
                  <a:lnTo>
                    <a:pt x="3356" y="735"/>
                  </a:lnTo>
                  <a:lnTo>
                    <a:pt x="3361" y="730"/>
                  </a:lnTo>
                  <a:lnTo>
                    <a:pt x="3367" y="728"/>
                  </a:lnTo>
                  <a:lnTo>
                    <a:pt x="3371" y="724"/>
                  </a:lnTo>
                  <a:lnTo>
                    <a:pt x="3376" y="720"/>
                  </a:lnTo>
                  <a:lnTo>
                    <a:pt x="3381" y="717"/>
                  </a:lnTo>
                  <a:lnTo>
                    <a:pt x="3387" y="714"/>
                  </a:lnTo>
                  <a:lnTo>
                    <a:pt x="3392" y="710"/>
                  </a:lnTo>
                  <a:lnTo>
                    <a:pt x="3396" y="705"/>
                  </a:lnTo>
                  <a:lnTo>
                    <a:pt x="3402" y="702"/>
                  </a:lnTo>
                  <a:lnTo>
                    <a:pt x="3406" y="697"/>
                  </a:lnTo>
                  <a:lnTo>
                    <a:pt x="3412" y="693"/>
                  </a:lnTo>
                  <a:lnTo>
                    <a:pt x="3417" y="689"/>
                  </a:lnTo>
                  <a:lnTo>
                    <a:pt x="3422" y="684"/>
                  </a:lnTo>
                  <a:lnTo>
                    <a:pt x="3427" y="679"/>
                  </a:lnTo>
                  <a:lnTo>
                    <a:pt x="3433" y="675"/>
                  </a:lnTo>
                  <a:lnTo>
                    <a:pt x="3438" y="670"/>
                  </a:lnTo>
                  <a:lnTo>
                    <a:pt x="3443" y="666"/>
                  </a:lnTo>
                  <a:lnTo>
                    <a:pt x="3447" y="662"/>
                  </a:lnTo>
                  <a:lnTo>
                    <a:pt x="3451" y="656"/>
                  </a:lnTo>
                  <a:lnTo>
                    <a:pt x="3457" y="651"/>
                  </a:lnTo>
                  <a:lnTo>
                    <a:pt x="3463" y="646"/>
                  </a:lnTo>
                  <a:lnTo>
                    <a:pt x="3469" y="641"/>
                  </a:lnTo>
                  <a:lnTo>
                    <a:pt x="3475" y="636"/>
                  </a:lnTo>
                  <a:lnTo>
                    <a:pt x="3478" y="630"/>
                  </a:lnTo>
                  <a:lnTo>
                    <a:pt x="3483" y="624"/>
                  </a:lnTo>
                  <a:lnTo>
                    <a:pt x="3488" y="619"/>
                  </a:lnTo>
                  <a:lnTo>
                    <a:pt x="3494" y="614"/>
                  </a:lnTo>
                  <a:lnTo>
                    <a:pt x="3499" y="608"/>
                  </a:lnTo>
                  <a:lnTo>
                    <a:pt x="3503" y="603"/>
                  </a:lnTo>
                  <a:lnTo>
                    <a:pt x="3510" y="597"/>
                  </a:lnTo>
                  <a:lnTo>
                    <a:pt x="3514" y="591"/>
                  </a:lnTo>
                  <a:lnTo>
                    <a:pt x="3520" y="585"/>
                  </a:lnTo>
                  <a:lnTo>
                    <a:pt x="3525" y="579"/>
                  </a:lnTo>
                  <a:lnTo>
                    <a:pt x="3528" y="573"/>
                  </a:lnTo>
                  <a:lnTo>
                    <a:pt x="3534" y="567"/>
                  </a:lnTo>
                  <a:lnTo>
                    <a:pt x="3539" y="561"/>
                  </a:lnTo>
                  <a:lnTo>
                    <a:pt x="3545" y="555"/>
                  </a:lnTo>
                  <a:lnTo>
                    <a:pt x="3550" y="549"/>
                  </a:lnTo>
                  <a:lnTo>
                    <a:pt x="3555" y="543"/>
                  </a:lnTo>
                  <a:lnTo>
                    <a:pt x="3559" y="536"/>
                  </a:lnTo>
                  <a:lnTo>
                    <a:pt x="3565" y="530"/>
                  </a:lnTo>
                  <a:lnTo>
                    <a:pt x="3571" y="523"/>
                  </a:lnTo>
                  <a:lnTo>
                    <a:pt x="3575" y="517"/>
                  </a:lnTo>
                  <a:lnTo>
                    <a:pt x="3580" y="510"/>
                  </a:lnTo>
                  <a:lnTo>
                    <a:pt x="3585" y="504"/>
                  </a:lnTo>
                  <a:lnTo>
                    <a:pt x="3590" y="498"/>
                  </a:lnTo>
                  <a:lnTo>
                    <a:pt x="3595" y="490"/>
                  </a:lnTo>
                  <a:lnTo>
                    <a:pt x="3601" y="484"/>
                  </a:lnTo>
                  <a:lnTo>
                    <a:pt x="3606" y="477"/>
                  </a:lnTo>
                  <a:lnTo>
                    <a:pt x="3610" y="471"/>
                  </a:lnTo>
                  <a:lnTo>
                    <a:pt x="3616" y="465"/>
                  </a:lnTo>
                  <a:lnTo>
                    <a:pt x="3621" y="457"/>
                  </a:lnTo>
                  <a:lnTo>
                    <a:pt x="3627" y="451"/>
                  </a:lnTo>
                  <a:lnTo>
                    <a:pt x="3632" y="444"/>
                  </a:lnTo>
                  <a:lnTo>
                    <a:pt x="3635" y="438"/>
                  </a:lnTo>
                  <a:lnTo>
                    <a:pt x="3641" y="430"/>
                  </a:lnTo>
                  <a:lnTo>
                    <a:pt x="3646" y="424"/>
                  </a:lnTo>
                  <a:lnTo>
                    <a:pt x="3652" y="417"/>
                  </a:lnTo>
                  <a:lnTo>
                    <a:pt x="3657" y="411"/>
                  </a:lnTo>
                  <a:lnTo>
                    <a:pt x="3662" y="403"/>
                  </a:lnTo>
                  <a:lnTo>
                    <a:pt x="3667" y="397"/>
                  </a:lnTo>
                  <a:lnTo>
                    <a:pt x="3672" y="390"/>
                  </a:lnTo>
                </a:path>
              </a:pathLst>
            </a:custGeom>
            <a:noFill/>
            <a:ln w="25399" cap="rnd" cmpd="sng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257054" name="Rectangle 30"/>
            <p:cNvSpPr>
              <a:spLocks noChangeAspect="1" noChangeArrowheads="1"/>
            </p:cNvSpPr>
            <p:nvPr/>
          </p:nvSpPr>
          <p:spPr bwMode="auto">
            <a:xfrm>
              <a:off x="1597" y="2894"/>
              <a:ext cx="1104" cy="99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800" dirty="0"/>
                <a:t>Easy Actions Undertaken</a:t>
              </a:r>
            </a:p>
            <a:p>
              <a:pPr algn="ctr"/>
              <a:r>
                <a:rPr lang="en-US" sz="1800" dirty="0"/>
                <a:t>(obvious energy waste)</a:t>
              </a:r>
            </a:p>
          </p:txBody>
        </p:sp>
        <p:sp>
          <p:nvSpPr>
            <p:cNvPr id="257055" name="Rectangle 31"/>
            <p:cNvSpPr>
              <a:spLocks noChangeAspect="1" noChangeArrowheads="1"/>
            </p:cNvSpPr>
            <p:nvPr/>
          </p:nvSpPr>
          <p:spPr bwMode="auto">
            <a:xfrm>
              <a:off x="2686" y="2980"/>
              <a:ext cx="1293" cy="99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800" dirty="0"/>
                <a:t>Program Falters</a:t>
              </a:r>
            </a:p>
            <a:p>
              <a:pPr algn="ctr"/>
              <a:r>
                <a:rPr lang="en-US" sz="1800" dirty="0"/>
                <a:t>(savings achieved are lost due to lack of systems)</a:t>
              </a:r>
            </a:p>
          </p:txBody>
        </p:sp>
        <p:sp>
          <p:nvSpPr>
            <p:cNvPr id="257056" name="Rectangle 32"/>
            <p:cNvSpPr>
              <a:spLocks noChangeAspect="1" noChangeArrowheads="1"/>
            </p:cNvSpPr>
            <p:nvPr/>
          </p:nvSpPr>
          <p:spPr bwMode="auto">
            <a:xfrm>
              <a:off x="3347" y="1792"/>
              <a:ext cx="905" cy="24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/>
                <a:t>Audit again</a:t>
              </a:r>
            </a:p>
          </p:txBody>
        </p:sp>
        <p:sp>
          <p:nvSpPr>
            <p:cNvPr id="257057" name="Line 33"/>
            <p:cNvSpPr>
              <a:spLocks noChangeAspect="1" noChangeShapeType="1"/>
            </p:cNvSpPr>
            <p:nvPr/>
          </p:nvSpPr>
          <p:spPr bwMode="auto">
            <a:xfrm flipH="1">
              <a:off x="3208" y="1983"/>
              <a:ext cx="16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7058" name="Line 34"/>
            <p:cNvSpPr>
              <a:spLocks noChangeShapeType="1"/>
            </p:cNvSpPr>
            <p:nvPr/>
          </p:nvSpPr>
          <p:spPr bwMode="auto">
            <a:xfrm flipV="1">
              <a:off x="2074" y="2411"/>
              <a:ext cx="205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257059" name="Line 35"/>
            <p:cNvSpPr>
              <a:spLocks noChangeShapeType="1"/>
            </p:cNvSpPr>
            <p:nvPr/>
          </p:nvSpPr>
          <p:spPr bwMode="auto">
            <a:xfrm flipH="1" flipV="1">
              <a:off x="2617" y="2650"/>
              <a:ext cx="378" cy="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257060" name="Line 36"/>
            <p:cNvSpPr>
              <a:spLocks noChangeShapeType="1"/>
            </p:cNvSpPr>
            <p:nvPr/>
          </p:nvSpPr>
          <p:spPr bwMode="auto">
            <a:xfrm flipH="1">
              <a:off x="2023" y="1901"/>
              <a:ext cx="190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257061" name="Line 37"/>
            <p:cNvSpPr>
              <a:spLocks noChangeShapeType="1"/>
            </p:cNvSpPr>
            <p:nvPr/>
          </p:nvSpPr>
          <p:spPr bwMode="auto">
            <a:xfrm>
              <a:off x="1646" y="2337"/>
              <a:ext cx="2477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8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4704292" y="6873616"/>
            <a:ext cx="672042" cy="479634"/>
          </a:xfrm>
          <a:noFill/>
          <a:ln>
            <a:miter lim="800000"/>
            <a:headEnd/>
            <a:tailEnd/>
          </a:ln>
        </p:spPr>
        <p:txBody>
          <a:bodyPr wrap="square" tIns="50079" bIns="50079" numCol="1" anchorCtr="0" compatLnSpc="1">
            <a:prstTxWarp prst="textNoShape">
              <a:avLst/>
            </a:prstTxWarp>
          </a:bodyPr>
          <a:lstStyle/>
          <a:p>
            <a:fld id="{36FAFCD2-95C6-4873-900B-5B0EE119D0E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768" y="83318"/>
            <a:ext cx="8731328" cy="824833"/>
          </a:xfrm>
        </p:spPr>
        <p:txBody>
          <a:bodyPr/>
          <a:lstStyle/>
          <a:p>
            <a:r>
              <a:rPr lang="en-US" dirty="0"/>
              <a:t>Typical Implementation Processes</a:t>
            </a:r>
          </a:p>
        </p:txBody>
      </p:sp>
      <p:sp>
        <p:nvSpPr>
          <p:cNvPr id="261125" name="Freeform 5"/>
          <p:cNvSpPr>
            <a:spLocks/>
          </p:cNvSpPr>
          <p:nvPr/>
        </p:nvSpPr>
        <p:spPr bwMode="auto">
          <a:xfrm>
            <a:off x="1958373" y="2303282"/>
            <a:ext cx="6681914" cy="336434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50"/>
              </a:cxn>
              <a:cxn ang="0">
                <a:pos x="3818" y="1950"/>
              </a:cxn>
            </a:cxnLst>
            <a:rect l="0" t="0" r="r" b="b"/>
            <a:pathLst>
              <a:path w="3818" h="1950">
                <a:moveTo>
                  <a:pt x="0" y="0"/>
                </a:moveTo>
                <a:lnTo>
                  <a:pt x="0" y="1950"/>
                </a:lnTo>
                <a:lnTo>
                  <a:pt x="3818" y="19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0191" tIns="50095" rIns="100191" bIns="50095"/>
          <a:lstStyle/>
          <a:p>
            <a:endParaRPr lang="fa-I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5400000">
            <a:off x="-568264" y="3665725"/>
            <a:ext cx="3115899" cy="929307"/>
            <a:chOff x="980" y="1918"/>
            <a:chExt cx="1806" cy="531"/>
          </a:xfrm>
        </p:grpSpPr>
        <p:sp>
          <p:nvSpPr>
            <p:cNvPr id="261127" name="Rectangle 7"/>
            <p:cNvSpPr>
              <a:spLocks noChangeArrowheads="1"/>
            </p:cNvSpPr>
            <p:nvPr/>
          </p:nvSpPr>
          <p:spPr bwMode="auto">
            <a:xfrm>
              <a:off x="980" y="1918"/>
              <a:ext cx="16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fa-IR">
                <a:latin typeface="Times" pitchFamily="18" charset="0"/>
              </a:endParaRPr>
            </a:p>
          </p:txBody>
        </p:sp>
        <p:sp>
          <p:nvSpPr>
            <p:cNvPr id="261128" name="Text Box 8"/>
            <p:cNvSpPr txBox="1">
              <a:spLocks noChangeArrowheads="1"/>
            </p:cNvSpPr>
            <p:nvPr/>
          </p:nvSpPr>
          <p:spPr bwMode="auto">
            <a:xfrm>
              <a:off x="1391" y="2203"/>
              <a:ext cx="139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Arial" pitchFamily="34" charset="0"/>
                </a:rPr>
                <a:t>Available Savings</a:t>
              </a:r>
              <a:endParaRPr lang="en-AU" sz="2200" dirty="0">
                <a:latin typeface="Arial" pitchFamily="34" charset="0"/>
              </a:endParaRPr>
            </a:p>
          </p:txBody>
        </p:sp>
      </p:grp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088254" y="5945398"/>
            <a:ext cx="820265" cy="4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191" tIns="50095" rIns="100191" bIns="50095">
            <a:spAutoFit/>
          </a:bodyPr>
          <a:lstStyle/>
          <a:p>
            <a:r>
              <a:rPr lang="en-US" sz="2200" dirty="0">
                <a:latin typeface="Arial" pitchFamily="34" charset="0"/>
              </a:rPr>
              <a:t>Time</a:t>
            </a:r>
            <a:endParaRPr lang="en-AU" sz="2200" dirty="0">
              <a:latin typeface="Arial" pitchFamily="34" charset="0"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357083" y="6178314"/>
            <a:ext cx="96606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lIns="100191" tIns="50095" rIns="100191" bIns="50095"/>
          <a:lstStyle/>
          <a:p>
            <a:endParaRPr lang="fa-IR"/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 rot="-5400000">
            <a:off x="1168918" y="3305682"/>
            <a:ext cx="95236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lIns="100191" tIns="50095" rIns="100191" bIns="50095"/>
          <a:lstStyle/>
          <a:p>
            <a:endParaRPr lang="fa-IR"/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3094192" y="4304634"/>
            <a:ext cx="787549" cy="136299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191" tIns="50095" rIns="100191" bIns="50095" anchor="ctr"/>
          <a:lstStyle/>
          <a:p>
            <a:endParaRPr lang="fa-IR"/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3099443" y="2237721"/>
            <a:ext cx="787549" cy="2072089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191" tIns="50095" rIns="100191" bIns="50095" anchor="ctr"/>
          <a:lstStyle/>
          <a:p>
            <a:endParaRPr lang="fa-IR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72991" y="2484438"/>
            <a:ext cx="4359520" cy="3181460"/>
            <a:chOff x="2213" y="1440"/>
            <a:chExt cx="2491" cy="1844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949" y="2275"/>
              <a:ext cx="446" cy="1009"/>
              <a:chOff x="3949" y="2627"/>
              <a:chExt cx="446" cy="1009"/>
            </a:xfrm>
          </p:grpSpPr>
          <p:sp>
            <p:nvSpPr>
              <p:cNvPr id="261133" name="Rectangle 13"/>
              <p:cNvSpPr>
                <a:spLocks noChangeArrowheads="1"/>
              </p:cNvSpPr>
              <p:nvPr/>
            </p:nvSpPr>
            <p:spPr bwMode="auto">
              <a:xfrm>
                <a:off x="3951" y="2627"/>
                <a:ext cx="444" cy="22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61134" name="Rectangle 14"/>
              <p:cNvSpPr>
                <a:spLocks noChangeArrowheads="1"/>
              </p:cNvSpPr>
              <p:nvPr/>
            </p:nvSpPr>
            <p:spPr bwMode="auto">
              <a:xfrm>
                <a:off x="3949" y="2846"/>
                <a:ext cx="444" cy="79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261138" name="Line 18"/>
            <p:cNvSpPr>
              <a:spLocks noChangeShapeType="1"/>
            </p:cNvSpPr>
            <p:nvPr/>
          </p:nvSpPr>
          <p:spPr bwMode="auto">
            <a:xfrm>
              <a:off x="2213" y="1656"/>
              <a:ext cx="1728" cy="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261139" name="Text Box 19"/>
            <p:cNvSpPr txBox="1">
              <a:spLocks noChangeArrowheads="1"/>
            </p:cNvSpPr>
            <p:nvPr/>
          </p:nvSpPr>
          <p:spPr bwMode="auto">
            <a:xfrm>
              <a:off x="3009" y="1440"/>
              <a:ext cx="1695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200" i="1" dirty="0">
                  <a:latin typeface="Arial" pitchFamily="34" charset="0"/>
                </a:rPr>
                <a:t>Becomes increasingly more difficult to generate savings</a:t>
              </a:r>
              <a:endParaRPr lang="en-AU" sz="2200" i="1" dirty="0">
                <a:latin typeface="Arial" pitchFamily="34" charset="0"/>
              </a:endParaRPr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213" y="2534"/>
              <a:ext cx="1792" cy="504"/>
              <a:chOff x="2213" y="2886"/>
              <a:chExt cx="1792" cy="504"/>
            </a:xfrm>
          </p:grpSpPr>
          <p:sp>
            <p:nvSpPr>
              <p:cNvPr id="261141" name="Line 21"/>
              <p:cNvSpPr>
                <a:spLocks noChangeShapeType="1"/>
              </p:cNvSpPr>
              <p:nvPr/>
            </p:nvSpPr>
            <p:spPr bwMode="auto">
              <a:xfrm>
                <a:off x="2213" y="3390"/>
                <a:ext cx="173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1142" name="Text Box 22"/>
              <p:cNvSpPr txBox="1">
                <a:spLocks noChangeArrowheads="1"/>
              </p:cNvSpPr>
              <p:nvPr/>
            </p:nvSpPr>
            <p:spPr bwMode="auto">
              <a:xfrm>
                <a:off x="2310" y="2886"/>
                <a:ext cx="16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200" i="1" dirty="0">
                    <a:latin typeface="Arial" pitchFamily="34" charset="0"/>
                  </a:rPr>
                  <a:t>Relative Importance Increases</a:t>
                </a:r>
                <a:endParaRPr lang="en-AU" sz="2200" i="1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885990" y="1656292"/>
            <a:ext cx="1755359" cy="653891"/>
            <a:chOff x="4506" y="960"/>
            <a:chExt cx="1003" cy="379"/>
          </a:xfrm>
        </p:grpSpPr>
        <p:sp>
          <p:nvSpPr>
            <p:cNvPr id="261143" name="Rectangle 23"/>
            <p:cNvSpPr>
              <a:spLocks noChangeArrowheads="1"/>
            </p:cNvSpPr>
            <p:nvPr/>
          </p:nvSpPr>
          <p:spPr bwMode="auto">
            <a:xfrm>
              <a:off x="4508" y="986"/>
              <a:ext cx="129" cy="12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1144" name="Rectangle 24"/>
            <p:cNvSpPr>
              <a:spLocks noChangeArrowheads="1"/>
            </p:cNvSpPr>
            <p:nvPr/>
          </p:nvSpPr>
          <p:spPr bwMode="auto">
            <a:xfrm>
              <a:off x="4506" y="1178"/>
              <a:ext cx="146" cy="1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1145" name="Text Box 25"/>
            <p:cNvSpPr txBox="1">
              <a:spLocks noChangeArrowheads="1"/>
            </p:cNvSpPr>
            <p:nvPr/>
          </p:nvSpPr>
          <p:spPr bwMode="auto">
            <a:xfrm>
              <a:off x="4682" y="960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>
                  <a:latin typeface="Arial" pitchFamily="34" charset="0"/>
                </a:rPr>
                <a:t>Technical</a:t>
              </a:r>
              <a:endParaRPr lang="en-AU" sz="1500" b="1" dirty="0">
                <a:latin typeface="Arial" pitchFamily="34" charset="0"/>
              </a:endParaRPr>
            </a:p>
          </p:txBody>
        </p:sp>
        <p:sp>
          <p:nvSpPr>
            <p:cNvPr id="261146" name="Text Box 26"/>
            <p:cNvSpPr txBox="1">
              <a:spLocks noChangeArrowheads="1"/>
            </p:cNvSpPr>
            <p:nvPr/>
          </p:nvSpPr>
          <p:spPr bwMode="auto">
            <a:xfrm>
              <a:off x="4688" y="1147"/>
              <a:ext cx="8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b="1" dirty="0">
                  <a:latin typeface="Arial" pitchFamily="34" charset="0"/>
                </a:rPr>
                <a:t>Management</a:t>
              </a:r>
              <a:endParaRPr lang="en-AU" sz="1500" b="1" dirty="0">
                <a:latin typeface="Arial" pitchFamily="34" charset="0"/>
              </a:endParaRPr>
            </a:p>
          </p:txBody>
        </p:sp>
      </p:grp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09298" y="1116274"/>
            <a:ext cx="504031" cy="479634"/>
          </a:xfrm>
        </p:spPr>
        <p:txBody>
          <a:bodyPr/>
          <a:lstStyle/>
          <a:p>
            <a:pPr>
              <a:defRPr/>
            </a:pPr>
            <a:fld id="{F1A4B596-F257-42FD-950E-530301C7AE1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4614-8C03-4B47-8541-3655C5E8C72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2730" y="511946"/>
            <a:ext cx="6748463" cy="788988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ساختار سلسله مراتبي کنترل فرايند</a:t>
            </a:r>
            <a:endParaRPr lang="en-AU" sz="3100" b="1" dirty="0" smtClean="0">
              <a:solidFill>
                <a:srgbClr val="002060"/>
              </a:solidFill>
              <a:latin typeface="Zar" pitchFamily="2" charset="-78"/>
              <a:cs typeface="B Homa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82529" y="1947090"/>
            <a:ext cx="9715568" cy="4851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 smtClean="0">
                <a:latin typeface="Zar" pitchFamily="2" charset="-78"/>
                <a:cs typeface="B Nazanin" pitchFamily="2" charset="-78"/>
              </a:rPr>
              <a:t>سطوح 0، 1 و 2 شامل همان المان هاي کنترل با تعريف کلاسيک هستند</a:t>
            </a:r>
            <a:endParaRPr lang="en-US" sz="2200" b="1" dirty="0" smtClean="0">
              <a:latin typeface="Zar" pitchFamily="2" charset="-78"/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fa-IR" sz="2400" b="1" dirty="0" smtClean="0">
              <a:latin typeface="Zar" pitchFamily="2" charset="-78"/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 smtClean="0">
                <a:latin typeface="Zar" pitchFamily="2" charset="-78"/>
                <a:cs typeface="B Nazanin" pitchFamily="2" charset="-78"/>
              </a:rPr>
              <a:t>سطح 3 ، </a:t>
            </a:r>
            <a:r>
              <a:rPr lang="en-US" sz="2200" b="1" dirty="0" smtClean="0">
                <a:latin typeface="Zar" pitchFamily="2" charset="-78"/>
                <a:cs typeface="B Nazanin" pitchFamily="2" charset="-78"/>
              </a:rPr>
              <a:t>MES</a:t>
            </a:r>
            <a:r>
              <a:rPr lang="fa-IR" sz="2200" b="1" dirty="0" smtClean="0">
                <a:latin typeface="Zar" pitchFamily="2" charset="-78"/>
                <a:cs typeface="B Nazanin" pitchFamily="2" charset="-78"/>
              </a:rPr>
              <a:t>، بخش رو به رشد و با ارزش مهندسي کنترل است</a:t>
            </a:r>
            <a:endParaRPr lang="en-US" sz="2200" b="1" dirty="0" smtClean="0">
              <a:latin typeface="Zar" pitchFamily="2" charset="-78"/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fa-IR" sz="2400" b="1" dirty="0" smtClean="0">
              <a:latin typeface="Zar" pitchFamily="2" charset="-78"/>
              <a:cs typeface="B Nazanin" pitchFamily="2" charset="-78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b="1" dirty="0" smtClean="0">
                <a:latin typeface="Zar" pitchFamily="2" charset="-78"/>
                <a:cs typeface="B Nazanin" pitchFamily="2" charset="-78"/>
              </a:rPr>
              <a:t>سطح 4، </a:t>
            </a:r>
            <a:r>
              <a:rPr lang="en-US" sz="2200" b="1" dirty="0" smtClean="0">
                <a:latin typeface="Zar" pitchFamily="2" charset="-78"/>
                <a:cs typeface="B Nazanin" pitchFamily="2" charset="-78"/>
              </a:rPr>
              <a:t>ERP</a:t>
            </a:r>
            <a:r>
              <a:rPr lang="fa-IR" sz="2200" b="1" dirty="0" smtClean="0">
                <a:latin typeface="Zar" pitchFamily="2" charset="-78"/>
                <a:cs typeface="B Nazanin" pitchFamily="2" charset="-78"/>
              </a:rPr>
              <a:t> عمدتا شامل فانکشن هايي است که در مديريت، مهندسي صنايع و اقتصاد مطرح است.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6842" y="6441300"/>
            <a:ext cx="2677539" cy="308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 eaLnBrk="0" hangingPunct="0"/>
            <a:r>
              <a:rPr lang="en-GB" sz="1400" b="1" dirty="0">
                <a:latin typeface="Zar" pitchFamily="2" charset="-78"/>
              </a:rPr>
              <a:t>Manufacturing Execution System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97242" y="6369861"/>
            <a:ext cx="2377115" cy="308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6" tIns="45709" rIns="91416" bIns="45709">
            <a:spAutoFit/>
          </a:bodyPr>
          <a:lstStyle/>
          <a:p>
            <a:pPr eaLnBrk="0" hangingPunct="0"/>
            <a:r>
              <a:rPr lang="en-GB" sz="1400" b="1" dirty="0">
                <a:latin typeface="Zar" pitchFamily="2" charset="-78"/>
              </a:rPr>
              <a:t>Enterprise Resource Planning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562" y="154756"/>
            <a:ext cx="8111810" cy="578222"/>
          </a:xfrm>
          <a:prstGeom prst="rect">
            <a:avLst/>
          </a:prstGeom>
        </p:spPr>
        <p:txBody>
          <a:bodyPr wrap="square" lIns="100191" tIns="50095" rIns="100191" bIns="50095">
            <a:spAutoFit/>
          </a:bodyPr>
          <a:lstStyle/>
          <a:p>
            <a:pPr algn="ctr"/>
            <a:r>
              <a:rPr lang="ar-SA" sz="3100" b="1" dirty="0" smtClean="0">
                <a:solidFill>
                  <a:srgbClr val="003399"/>
                </a:solidFill>
                <a:cs typeface="B Nazanin" pitchFamily="2" charset="-78"/>
              </a:rPr>
              <a:t>نرم </a:t>
            </a:r>
            <a:r>
              <a:rPr lang="ar-SA" sz="3100" b="1" dirty="0">
                <a:solidFill>
                  <a:srgbClr val="003399"/>
                </a:solidFill>
                <a:cs typeface="B Nazanin" pitchFamily="2" charset="-78"/>
              </a:rPr>
              <a:t>افزار «مديريت اطلاعات ساختمان ها» </a:t>
            </a:r>
            <a:endParaRPr lang="fa-IR" sz="3100" b="1" dirty="0">
              <a:solidFill>
                <a:srgbClr val="003399"/>
              </a:solidFill>
              <a:cs typeface="B Nazanin" pitchFamily="2" charset="-78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397106" y="2512210"/>
            <a:ext cx="5670450" cy="4503215"/>
            <a:chOff x="10405" y="-3598"/>
            <a:chExt cx="34054" cy="29816"/>
          </a:xfrm>
        </p:grpSpPr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3"/>
            <a:srcRect l="18965" r="18966" b="20000"/>
            <a:stretch>
              <a:fillRect/>
            </a:stretch>
          </p:blipFill>
          <p:spPr bwMode="auto">
            <a:xfrm>
              <a:off x="10405" y="-3598"/>
              <a:ext cx="34054" cy="29816"/>
            </a:xfrm>
            <a:prstGeom prst="rect">
              <a:avLst/>
            </a:prstGeom>
            <a:noFill/>
          </p:spPr>
        </p:pic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46" y="4993"/>
              <a:ext cx="3784" cy="3518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1811340" y="775870"/>
            <a:ext cx="7560469" cy="1701607"/>
          </a:xfrm>
          <a:prstGeom prst="rect">
            <a:avLst/>
          </a:prstGeom>
        </p:spPr>
        <p:txBody>
          <a:bodyPr wrap="square" lIns="100191" tIns="50095" rIns="100191" bIns="50095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rgbClr val="003399"/>
                </a:solidFill>
                <a:cs typeface="B Nazanin" pitchFamily="2" charset="-78"/>
              </a:rPr>
              <a:t>با هدف </a:t>
            </a:r>
            <a:r>
              <a:rPr lang="ar-SA" b="1" dirty="0" smtClean="0">
                <a:solidFill>
                  <a:srgbClr val="003399"/>
                </a:solidFill>
                <a:cs typeface="B Nazanin" pitchFamily="2" charset="-78"/>
              </a:rPr>
              <a:t>نگهداري، سازماندهي و ارائه اطلاعات مربوط به مميزي انرژي ساختمان ها </a:t>
            </a:r>
            <a:endParaRPr lang="en-US" b="1" dirty="0" smtClean="0">
              <a:solidFill>
                <a:srgbClr val="003399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79CE6-D471-4562-9F31-1CDC6CA4D3A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1288" y="226194"/>
            <a:ext cx="6746875" cy="1243012"/>
          </a:xfrm>
        </p:spPr>
        <p:txBody>
          <a:bodyPr anchor="t"/>
          <a:lstStyle/>
          <a:p>
            <a:pPr eaLnBrk="1" hangingPunct="1"/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ساختار فيزيکي سيستم سلسله مراتبي کنترل</a:t>
            </a:r>
            <a:b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</a:br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مثال: نيروگاه</a:t>
            </a:r>
            <a:endParaRPr lang="en-AU" sz="3100" b="1" dirty="0" smtClean="0">
              <a:solidFill>
                <a:srgbClr val="002060"/>
              </a:solidFill>
              <a:latin typeface="Zar" pitchFamily="2" charset="-78"/>
              <a:cs typeface="B Homa" pitchFamily="2" charset="-78"/>
            </a:endParaRP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4" t="4217"/>
          <a:stretch>
            <a:fillRect/>
          </a:stretch>
        </p:blipFill>
        <p:spPr>
          <a:xfrm>
            <a:off x="1825603" y="1726392"/>
            <a:ext cx="6734175" cy="4760912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28DE3-4800-4084-9414-DF024B5E0E5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2726" y="297632"/>
            <a:ext cx="6826250" cy="1697038"/>
          </a:xfrm>
          <a:solidFill>
            <a:srgbClr val="FFC000"/>
          </a:solidFill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400" dirty="0" smtClean="0">
                <a:solidFill>
                  <a:schemeClr val="tx1"/>
                </a:solidFill>
                <a:latin typeface="Zar" pitchFamily="2" charset="-78"/>
                <a:cs typeface="Zar" pitchFamily="2" charset="-78"/>
              </a:rPr>
              <a:t>قاعده 80-20 معکوس:</a:t>
            </a:r>
            <a:r>
              <a:rPr lang="en-ZA" dirty="0" smtClean="0">
                <a:solidFill>
                  <a:srgbClr val="C00000"/>
                </a:solidFill>
                <a:cs typeface="Zar" pitchFamily="2" charset="-78"/>
              </a:rPr>
              <a:t/>
            </a:r>
            <a:br>
              <a:rPr lang="en-ZA" dirty="0" smtClean="0">
                <a:solidFill>
                  <a:srgbClr val="C00000"/>
                </a:solidFill>
                <a:cs typeface="Zar" pitchFamily="2" charset="-78"/>
              </a:rPr>
            </a:br>
            <a:r>
              <a:rPr lang="en-ZA" sz="4400" dirty="0" smtClean="0">
                <a:solidFill>
                  <a:srgbClr val="C00000"/>
                </a:solidFill>
                <a:latin typeface="Zar" pitchFamily="2" charset="-78"/>
                <a:cs typeface="Zar" pitchFamily="2" charset="-78"/>
              </a:rPr>
              <a:t>80% of Benefits Come From</a:t>
            </a:r>
            <a:r>
              <a:rPr lang="en-US" sz="4400" dirty="0" smtClean="0">
                <a:solidFill>
                  <a:srgbClr val="C00000"/>
                </a:solidFill>
                <a:latin typeface="Zar" pitchFamily="2" charset="-78"/>
                <a:cs typeface="Zar" pitchFamily="2" charset="-78"/>
              </a:rPr>
              <a:t>:</a:t>
            </a:r>
            <a:br>
              <a:rPr lang="en-US" sz="4400" dirty="0" smtClean="0">
                <a:solidFill>
                  <a:srgbClr val="C00000"/>
                </a:solidFill>
                <a:latin typeface="Zar" pitchFamily="2" charset="-78"/>
                <a:cs typeface="Zar" pitchFamily="2" charset="-78"/>
              </a:rPr>
            </a:br>
            <a:r>
              <a:rPr lang="en-ZA" sz="4400" dirty="0" smtClean="0">
                <a:solidFill>
                  <a:srgbClr val="C00000"/>
                </a:solidFill>
                <a:latin typeface="Zar" pitchFamily="2" charset="-78"/>
                <a:cs typeface="Zar" pitchFamily="2" charset="-78"/>
              </a:rPr>
              <a:t> Last 20% of investment!</a:t>
            </a:r>
            <a:endParaRPr lang="en-AU" sz="4400" dirty="0" smtClean="0">
              <a:solidFill>
                <a:srgbClr val="C00000"/>
              </a:solidFill>
              <a:latin typeface="Zar" pitchFamily="2" charset="-78"/>
              <a:cs typeface="Zar" pitchFamily="2" charset="-78"/>
            </a:endParaRPr>
          </a:p>
        </p:txBody>
      </p:sp>
      <p:sp>
        <p:nvSpPr>
          <p:cNvPr id="16" name="AutoShape 39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4425951"/>
            <a:ext cx="3308350" cy="1474788"/>
          </a:xfrm>
          <a:prstGeom prst="wedgeRoundRectCallout">
            <a:avLst>
              <a:gd name="adj1" fmla="val -71931"/>
              <a:gd name="adj2" fmla="val -70935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ZA" sz="2200" dirty="0" smtClean="0"/>
              <a:t>Traditional </a:t>
            </a:r>
            <a:r>
              <a:rPr lang="en-ZA" sz="2200" dirty="0" smtClean="0">
                <a:latin typeface="Zar" pitchFamily="2" charset="-78"/>
              </a:rPr>
              <a:t>Advanced Process </a:t>
            </a:r>
            <a:r>
              <a:rPr lang="en-ZA" sz="2200" dirty="0" smtClean="0"/>
              <a:t>Control</a:t>
            </a:r>
            <a:endParaRPr lang="en-US" sz="2200" dirty="0" smtClean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31836" y="4175238"/>
            <a:ext cx="584536" cy="2268775"/>
            <a:chOff x="1208132" y="3841768"/>
            <a:chExt cx="530203" cy="2087561"/>
          </a:xfrm>
        </p:grpSpPr>
        <p:sp>
          <p:nvSpPr>
            <p:cNvPr id="27691" name="Line 28"/>
            <p:cNvSpPr>
              <a:spLocks noChangeShapeType="1"/>
            </p:cNvSpPr>
            <p:nvPr/>
          </p:nvSpPr>
          <p:spPr bwMode="auto">
            <a:xfrm flipV="1">
              <a:off x="1208132" y="3929065"/>
              <a:ext cx="434910" cy="20002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92" name="Rectangle 29"/>
            <p:cNvSpPr>
              <a:spLocks noChangeArrowheads="1"/>
            </p:cNvSpPr>
            <p:nvPr/>
          </p:nvSpPr>
          <p:spPr bwMode="auto">
            <a:xfrm>
              <a:off x="1593872" y="3841768"/>
              <a:ext cx="144463" cy="1444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835865" y="3861233"/>
            <a:ext cx="875054" cy="391645"/>
            <a:chOff x="1665310" y="3552843"/>
            <a:chExt cx="793750" cy="360362"/>
          </a:xfrm>
        </p:grpSpPr>
        <p:sp>
          <p:nvSpPr>
            <p:cNvPr id="27689" name="Rectangle 30"/>
            <p:cNvSpPr>
              <a:spLocks noChangeArrowheads="1"/>
            </p:cNvSpPr>
            <p:nvPr/>
          </p:nvSpPr>
          <p:spPr bwMode="auto">
            <a:xfrm>
              <a:off x="2314597" y="3552843"/>
              <a:ext cx="144463" cy="1444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90" name="Line 33"/>
            <p:cNvSpPr>
              <a:spLocks noChangeShapeType="1"/>
            </p:cNvSpPr>
            <p:nvPr/>
          </p:nvSpPr>
          <p:spPr bwMode="auto">
            <a:xfrm flipV="1">
              <a:off x="1665310" y="3625868"/>
              <a:ext cx="720725" cy="2873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2598912" y="3548953"/>
            <a:ext cx="2969934" cy="414073"/>
            <a:chOff x="2357422" y="3265505"/>
            <a:chExt cx="2694025" cy="380981"/>
          </a:xfrm>
        </p:grpSpPr>
        <p:sp>
          <p:nvSpPr>
            <p:cNvPr id="27687" name="Rectangle 31"/>
            <p:cNvSpPr>
              <a:spLocks noChangeArrowheads="1"/>
            </p:cNvSpPr>
            <p:nvPr/>
          </p:nvSpPr>
          <p:spPr bwMode="auto">
            <a:xfrm>
              <a:off x="4906985" y="3265505"/>
              <a:ext cx="144462" cy="1444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88" name="Line 35"/>
            <p:cNvSpPr>
              <a:spLocks noChangeShapeType="1"/>
            </p:cNvSpPr>
            <p:nvPr/>
          </p:nvSpPr>
          <p:spPr bwMode="auto">
            <a:xfrm flipV="1">
              <a:off x="2357422" y="3357562"/>
              <a:ext cx="2643206" cy="2889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2047630" y="5434709"/>
            <a:ext cx="3071441" cy="854026"/>
          </a:xfrm>
          <a:prstGeom prst="wedgeRoundRectCallout">
            <a:avLst>
              <a:gd name="adj1" fmla="val -63829"/>
              <a:gd name="adj2" fmla="val -90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178" tIns="50089" rIns="100178" bIns="50089"/>
          <a:lstStyle/>
          <a:p>
            <a:pPr algn="r" rtl="1"/>
            <a:r>
              <a:rPr lang="en-ZA" b="1">
                <a:latin typeface="Zar" pitchFamily="2" charset="-78"/>
              </a:rPr>
              <a:t>DCS</a:t>
            </a:r>
            <a:r>
              <a:rPr lang="en-US" b="1">
                <a:latin typeface="Zar" pitchFamily="2" charset="-78"/>
              </a:rPr>
              <a:t> </a:t>
            </a:r>
            <a:r>
              <a:rPr lang="fa-IR" b="1">
                <a:latin typeface="Zar" pitchFamily="2" charset="-78"/>
              </a:rPr>
              <a:t> </a:t>
            </a:r>
            <a:r>
              <a:rPr lang="fa-IR" b="1">
                <a:latin typeface="Zar" pitchFamily="2" charset="-78"/>
                <a:cs typeface="B Koodak" pitchFamily="2" charset="-78"/>
              </a:rPr>
              <a:t>با کارايي مورد انتظار از سيستم متعارف</a:t>
            </a:r>
            <a:endParaRPr lang="en-US" b="1">
              <a:latin typeface="Zar" pitchFamily="2" charset="-78"/>
            </a:endParaRPr>
          </a:p>
        </p:txBody>
      </p:sp>
      <p:sp>
        <p:nvSpPr>
          <p:cNvPr id="17" name="AutoShape 40"/>
          <p:cNvSpPr>
            <a:spLocks noChangeArrowheads="1"/>
          </p:cNvSpPr>
          <p:nvPr/>
        </p:nvSpPr>
        <p:spPr bwMode="auto">
          <a:xfrm>
            <a:off x="4489030" y="4192488"/>
            <a:ext cx="3017187" cy="2113498"/>
          </a:xfrm>
          <a:prstGeom prst="wedgeRoundRectCallout">
            <a:avLst>
              <a:gd name="adj1" fmla="val -77032"/>
              <a:gd name="adj2" fmla="val -6306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178" tIns="50089" rIns="100178" bIns="50089"/>
          <a:lstStyle/>
          <a:p>
            <a:r>
              <a:rPr lang="en-ZA" sz="2200" b="1" dirty="0">
                <a:latin typeface="Zar" pitchFamily="2" charset="-78"/>
              </a:rPr>
              <a:t>Multivariable</a:t>
            </a:r>
          </a:p>
          <a:p>
            <a:r>
              <a:rPr lang="en-ZA" sz="2200" b="1" dirty="0">
                <a:latin typeface="Zar" pitchFamily="2" charset="-78"/>
              </a:rPr>
              <a:t>Model Predictive Control,</a:t>
            </a:r>
          </a:p>
          <a:p>
            <a:r>
              <a:rPr lang="en-ZA" sz="2200" b="1" dirty="0">
                <a:latin typeface="Zar" pitchFamily="2" charset="-78"/>
              </a:rPr>
              <a:t>Advanced Intelligent Control Algorithms</a:t>
            </a:r>
            <a:endParaRPr lang="en-US" sz="2200" b="1" dirty="0">
              <a:latin typeface="Zar" pitchFamily="2" charset="-78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6865676" y="4333966"/>
            <a:ext cx="2462402" cy="1644215"/>
          </a:xfrm>
          <a:prstGeom prst="wedgeRoundRectCallout">
            <a:avLst>
              <a:gd name="adj1" fmla="val -35361"/>
              <a:gd name="adj2" fmla="val -108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178" tIns="50089" rIns="100178" bIns="50089"/>
          <a:lstStyle/>
          <a:p>
            <a:r>
              <a:rPr lang="en-ZA" sz="2200" b="1" dirty="0">
                <a:latin typeface="Zar" pitchFamily="2" charset="-78"/>
              </a:rPr>
              <a:t>Real</a:t>
            </a:r>
          </a:p>
          <a:p>
            <a:r>
              <a:rPr lang="en-ZA" sz="2200" b="1" dirty="0">
                <a:latin typeface="Zar" pitchFamily="2" charset="-78"/>
              </a:rPr>
              <a:t>Time</a:t>
            </a:r>
          </a:p>
          <a:p>
            <a:r>
              <a:rPr lang="en-ZA" sz="2200" b="1" dirty="0">
                <a:latin typeface="Zar" pitchFamily="2" charset="-78"/>
              </a:rPr>
              <a:t>(Closed Loop)</a:t>
            </a:r>
          </a:p>
          <a:p>
            <a:r>
              <a:rPr lang="en-ZA" sz="2200" b="1" dirty="0">
                <a:latin typeface="Zar" pitchFamily="2" charset="-78"/>
              </a:rPr>
              <a:t>Optimization</a:t>
            </a:r>
            <a:endParaRPr lang="en-US" sz="2200" b="1" dirty="0">
              <a:latin typeface="Zar" pitchFamily="2" charset="-78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409589" y="3079671"/>
            <a:ext cx="3095941" cy="546921"/>
            <a:chOff x="4906985" y="2833705"/>
            <a:chExt cx="2808287" cy="503238"/>
          </a:xfrm>
        </p:grpSpPr>
        <p:sp>
          <p:nvSpPr>
            <p:cNvPr id="27685" name="Rectangle 32"/>
            <p:cNvSpPr>
              <a:spLocks noChangeArrowheads="1"/>
            </p:cNvSpPr>
            <p:nvPr/>
          </p:nvSpPr>
          <p:spPr bwMode="auto">
            <a:xfrm>
              <a:off x="7570810" y="2833705"/>
              <a:ext cx="144462" cy="1444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686" name="Line 35"/>
            <p:cNvSpPr>
              <a:spLocks noChangeShapeType="1"/>
            </p:cNvSpPr>
            <p:nvPr/>
          </p:nvSpPr>
          <p:spPr bwMode="auto">
            <a:xfrm flipV="1">
              <a:off x="4906985" y="2905143"/>
              <a:ext cx="2735262" cy="431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51285" y="2484441"/>
            <a:ext cx="8348018" cy="4572055"/>
            <a:chOff x="330141" y="2285992"/>
            <a:chExt cx="7572481" cy="4206516"/>
          </a:xfrm>
        </p:grpSpPr>
        <p:sp>
          <p:nvSpPr>
            <p:cNvPr id="27662" name="Line 4"/>
            <p:cNvSpPr>
              <a:spLocks noChangeShapeType="1"/>
            </p:cNvSpPr>
            <p:nvPr/>
          </p:nvSpPr>
          <p:spPr bwMode="auto">
            <a:xfrm flipV="1">
              <a:off x="1076296" y="2717792"/>
              <a:ext cx="0" cy="3240088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63" name="Line 5"/>
            <p:cNvSpPr>
              <a:spLocks noChangeShapeType="1"/>
            </p:cNvSpPr>
            <p:nvPr/>
          </p:nvSpPr>
          <p:spPr bwMode="auto">
            <a:xfrm>
              <a:off x="1076296" y="5957880"/>
              <a:ext cx="6480175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64" name="Text Box 6"/>
            <p:cNvSpPr txBox="1">
              <a:spLocks noChangeArrowheads="1"/>
            </p:cNvSpPr>
            <p:nvPr/>
          </p:nvSpPr>
          <p:spPr bwMode="auto">
            <a:xfrm>
              <a:off x="428596" y="2285992"/>
              <a:ext cx="2687655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 dirty="0">
                  <a:latin typeface="Zar" pitchFamily="2" charset="-78"/>
                </a:rPr>
                <a:t>Project Costs, %</a:t>
              </a:r>
              <a:endParaRPr lang="en-US" b="1" dirty="0">
                <a:latin typeface="Zar" pitchFamily="2" charset="-78"/>
              </a:endParaRPr>
            </a:p>
          </p:txBody>
        </p:sp>
        <p:sp>
          <p:nvSpPr>
            <p:cNvPr id="27665" name="Text Box 7"/>
            <p:cNvSpPr txBox="1">
              <a:spLocks noChangeArrowheads="1"/>
            </p:cNvSpPr>
            <p:nvPr/>
          </p:nvSpPr>
          <p:spPr bwMode="auto">
            <a:xfrm>
              <a:off x="3381346" y="6030905"/>
              <a:ext cx="3378280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 dirty="0">
                  <a:latin typeface="Zar" pitchFamily="2" charset="-78"/>
                </a:rPr>
                <a:t>Potential Benefits, %</a:t>
              </a:r>
              <a:endParaRPr lang="en-US" b="1" dirty="0">
                <a:latin typeface="Zar" pitchFamily="2" charset="-78"/>
              </a:endParaRPr>
            </a:p>
          </p:txBody>
        </p:sp>
        <p:sp>
          <p:nvSpPr>
            <p:cNvPr id="27666" name="Line 8"/>
            <p:cNvSpPr>
              <a:spLocks noChangeShapeType="1"/>
            </p:cNvSpPr>
            <p:nvPr/>
          </p:nvSpPr>
          <p:spPr bwMode="auto">
            <a:xfrm>
              <a:off x="1076296" y="5454642"/>
              <a:ext cx="6335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67" name="Line 9"/>
            <p:cNvSpPr>
              <a:spLocks noChangeShapeType="1"/>
            </p:cNvSpPr>
            <p:nvPr/>
          </p:nvSpPr>
          <p:spPr bwMode="auto">
            <a:xfrm>
              <a:off x="1076296" y="4805355"/>
              <a:ext cx="6335713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68" name="Line 10"/>
            <p:cNvSpPr>
              <a:spLocks noChangeShapeType="1"/>
            </p:cNvSpPr>
            <p:nvPr/>
          </p:nvSpPr>
          <p:spPr bwMode="auto">
            <a:xfrm>
              <a:off x="1076296" y="4157655"/>
              <a:ext cx="6335713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69" name="Line 11"/>
            <p:cNvSpPr>
              <a:spLocks noChangeShapeType="1"/>
            </p:cNvSpPr>
            <p:nvPr/>
          </p:nvSpPr>
          <p:spPr bwMode="auto">
            <a:xfrm>
              <a:off x="1076296" y="3509955"/>
              <a:ext cx="6335713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0" name="Line 12"/>
            <p:cNvSpPr>
              <a:spLocks noChangeShapeType="1"/>
            </p:cNvSpPr>
            <p:nvPr/>
          </p:nvSpPr>
          <p:spPr bwMode="auto">
            <a:xfrm>
              <a:off x="1076296" y="2933692"/>
              <a:ext cx="6335713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1" name="Line 13"/>
            <p:cNvSpPr>
              <a:spLocks noChangeShapeType="1"/>
            </p:cNvSpPr>
            <p:nvPr/>
          </p:nvSpPr>
          <p:spPr bwMode="auto">
            <a:xfrm>
              <a:off x="2300259" y="2862255"/>
              <a:ext cx="0" cy="309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2" name="Line 14"/>
            <p:cNvSpPr>
              <a:spLocks noChangeShapeType="1"/>
            </p:cNvSpPr>
            <p:nvPr/>
          </p:nvSpPr>
          <p:spPr bwMode="auto">
            <a:xfrm>
              <a:off x="3597246" y="2862255"/>
              <a:ext cx="0" cy="309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3" name="Line 15"/>
            <p:cNvSpPr>
              <a:spLocks noChangeShapeType="1"/>
            </p:cNvSpPr>
            <p:nvPr/>
          </p:nvSpPr>
          <p:spPr bwMode="auto">
            <a:xfrm>
              <a:off x="6116609" y="2862255"/>
              <a:ext cx="0" cy="309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4" name="Line 16"/>
            <p:cNvSpPr>
              <a:spLocks noChangeShapeType="1"/>
            </p:cNvSpPr>
            <p:nvPr/>
          </p:nvSpPr>
          <p:spPr bwMode="auto">
            <a:xfrm>
              <a:off x="4892646" y="2862255"/>
              <a:ext cx="0" cy="309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5" name="Line 17"/>
            <p:cNvSpPr>
              <a:spLocks noChangeShapeType="1"/>
            </p:cNvSpPr>
            <p:nvPr/>
          </p:nvSpPr>
          <p:spPr bwMode="auto">
            <a:xfrm>
              <a:off x="7413596" y="2862255"/>
              <a:ext cx="0" cy="309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676" name="Text Box 18"/>
            <p:cNvSpPr txBox="1">
              <a:spLocks noChangeArrowheads="1"/>
            </p:cNvSpPr>
            <p:nvPr/>
          </p:nvSpPr>
          <p:spPr bwMode="auto">
            <a:xfrm>
              <a:off x="428596" y="5238742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20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77" name="Text Box 19"/>
            <p:cNvSpPr txBox="1">
              <a:spLocks noChangeArrowheads="1"/>
            </p:cNvSpPr>
            <p:nvPr/>
          </p:nvSpPr>
          <p:spPr bwMode="auto">
            <a:xfrm>
              <a:off x="428596" y="4662481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40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78" name="Text Box 20"/>
            <p:cNvSpPr txBox="1">
              <a:spLocks noChangeArrowheads="1"/>
            </p:cNvSpPr>
            <p:nvPr/>
          </p:nvSpPr>
          <p:spPr bwMode="auto">
            <a:xfrm>
              <a:off x="428596" y="4006842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60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79" name="Text Box 21"/>
            <p:cNvSpPr txBox="1">
              <a:spLocks noChangeArrowheads="1"/>
            </p:cNvSpPr>
            <p:nvPr/>
          </p:nvSpPr>
          <p:spPr bwMode="auto">
            <a:xfrm>
              <a:off x="428596" y="3294055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80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80" name="Text Box 22"/>
            <p:cNvSpPr txBox="1">
              <a:spLocks noChangeArrowheads="1"/>
            </p:cNvSpPr>
            <p:nvPr/>
          </p:nvSpPr>
          <p:spPr bwMode="auto">
            <a:xfrm>
              <a:off x="330141" y="2717792"/>
              <a:ext cx="857265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100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788959" y="6022967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82" name="Text Box 24"/>
            <p:cNvSpPr txBox="1">
              <a:spLocks noChangeArrowheads="1"/>
            </p:cNvSpPr>
            <p:nvPr/>
          </p:nvSpPr>
          <p:spPr bwMode="auto">
            <a:xfrm>
              <a:off x="7124671" y="6030905"/>
              <a:ext cx="777951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100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83" name="Text Box 25"/>
            <p:cNvSpPr txBox="1">
              <a:spLocks noChangeArrowheads="1"/>
            </p:cNvSpPr>
            <p:nvPr/>
          </p:nvSpPr>
          <p:spPr bwMode="auto">
            <a:xfrm>
              <a:off x="2012921" y="6022967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20</a:t>
              </a:r>
              <a:endParaRPr lang="en-US" b="1">
                <a:latin typeface="Zar" pitchFamily="2" charset="-78"/>
              </a:endParaRPr>
            </a:p>
          </p:txBody>
        </p:sp>
        <p:sp>
          <p:nvSpPr>
            <p:cNvPr id="27684" name="Text Box 26"/>
            <p:cNvSpPr txBox="1">
              <a:spLocks noChangeArrowheads="1"/>
            </p:cNvSpPr>
            <p:nvPr/>
          </p:nvSpPr>
          <p:spPr bwMode="auto">
            <a:xfrm>
              <a:off x="428596" y="5741980"/>
              <a:ext cx="576263" cy="46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ZA" b="1">
                  <a:latin typeface="Zar" pitchFamily="2" charset="-78"/>
                </a:rPr>
                <a:t>0</a:t>
              </a:r>
              <a:endParaRPr lang="en-US" b="1">
                <a:latin typeface="Zar" pitchFamily="2" charset="-78"/>
              </a:endParaRPr>
            </a:p>
          </p:txBody>
        </p:sp>
      </p:grpSp>
      <p:sp>
        <p:nvSpPr>
          <p:cNvPr id="18446" name="TextBox 50"/>
          <p:cNvSpPr txBox="1">
            <a:spLocks noChangeArrowheads="1"/>
          </p:cNvSpPr>
          <p:nvPr/>
        </p:nvSpPr>
        <p:spPr bwMode="auto">
          <a:xfrm>
            <a:off x="4410274" y="2251523"/>
            <a:ext cx="5197822" cy="8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78" tIns="50089" rIns="100178" bIns="50089">
            <a:spAutoFit/>
          </a:bodyPr>
          <a:lstStyle/>
          <a:p>
            <a:pPr algn="r" rtl="1">
              <a:defRPr/>
            </a:pPr>
            <a:endParaRPr lang="fa-IR" dirty="0">
              <a:solidFill>
                <a:schemeClr val="bg1"/>
              </a:solidFill>
              <a:latin typeface="Terafik" pitchFamily="2" charset="-78"/>
              <a:cs typeface="Terafik" pitchFamily="2" charset="-78"/>
            </a:endParaRPr>
          </a:p>
          <a:p>
            <a:pPr algn="r" rtl="1">
              <a:defRPr/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erafik" pitchFamily="2" charset="-78"/>
                <a:cs typeface="Zar"/>
              </a:rPr>
              <a:t>{</a:t>
            </a:r>
            <a:r>
              <a:rPr lang="fa-IR" sz="2000" dirty="0">
                <a:latin typeface="Terafik" pitchFamily="2" charset="-78"/>
                <a:cs typeface="Zar"/>
              </a:rPr>
              <a:t>اينها  نمونه هايي(البته بسيار مهم) از </a:t>
            </a: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erafik" pitchFamily="2" charset="-78"/>
                <a:cs typeface="Zar"/>
              </a:rPr>
              <a:t>فانکشن هاي سطح 3 است}</a:t>
            </a:r>
          </a:p>
        </p:txBody>
      </p:sp>
      <p:sp>
        <p:nvSpPr>
          <p:cNvPr id="45" name="Flowchart: Extract 44">
            <a:hlinkClick r:id="rId2" action="ppaction://hlinksldjump"/>
          </p:cNvPr>
          <p:cNvSpPr/>
          <p:nvPr/>
        </p:nvSpPr>
        <p:spPr>
          <a:xfrm rot="16200000" flipH="1">
            <a:off x="468280" y="6441300"/>
            <a:ext cx="285752" cy="28575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C80E8-FDF6-4F14-94F7-B0E0663518D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8478" y="297635"/>
            <a:ext cx="6508750" cy="10953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نرم افزارهای ارزيابي راندمان </a:t>
            </a:r>
            <a:b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</a:br>
            <a:r>
              <a:rPr lang="en-US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(On-line Performance assessment)</a:t>
            </a:r>
            <a:endParaRPr lang="fa-IR" sz="3100" b="1" dirty="0">
              <a:solidFill>
                <a:srgbClr val="002060"/>
              </a:solidFill>
              <a:latin typeface="Zar" pitchFamily="2" charset="-78"/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6569" y="1869268"/>
            <a:ext cx="9375775" cy="39290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fa-IR" dirty="0" smtClean="0">
                <a:cs typeface="B Homa" pitchFamily="2" charset="-78"/>
              </a:rPr>
              <a:t>معرفی</a:t>
            </a:r>
            <a:r>
              <a:rPr lang="fa-IR" dirty="0" smtClean="0"/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a-IR" sz="2400" b="1" dirty="0" smtClean="0">
                <a:latin typeface="Zar" pitchFamily="2" charset="-78"/>
                <a:cs typeface="B Nazanin" pitchFamily="2" charset="-78"/>
              </a:rPr>
              <a:t>نرم افزارهای ارزیابی راندمان در سطح 3 سیستم کنترل سلسله مراتبی قرار میگیرند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a-IR" sz="2400" b="1" dirty="0" smtClean="0">
                <a:latin typeface="Zar" pitchFamily="2" charset="-78"/>
                <a:cs typeface="B Nazanin" pitchFamily="2" charset="-78"/>
              </a:rPr>
              <a:t>وظیفه آنها:</a:t>
            </a:r>
          </a:p>
          <a:p>
            <a:pPr marL="801617" lvl="1" indent="-500793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a-IR" dirty="0" smtClean="0"/>
              <a:t> 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جمع آوری اطلاعات از سیستم کنترل کامپیوتری </a:t>
            </a:r>
            <a:r>
              <a:rPr lang="en-US" dirty="0" smtClean="0">
                <a:solidFill>
                  <a:srgbClr val="C00000"/>
                </a:solidFill>
                <a:cs typeface="B Nazanin" pitchFamily="2" charset="-78"/>
              </a:rPr>
              <a:t>DCS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یا سیستم جمع آوری اطلاعات سوپروایزری </a:t>
            </a:r>
            <a:r>
              <a:rPr lang="en-US" dirty="0" smtClean="0">
                <a:solidFill>
                  <a:srgbClr val="C00000"/>
                </a:solidFill>
                <a:cs typeface="B Nazanin" pitchFamily="2" charset="-78"/>
              </a:rPr>
              <a:t>(SCADA)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موجود در کنار سیستم های کنترل آنالوگ متعارف،</a:t>
            </a:r>
          </a:p>
          <a:p>
            <a:pPr marL="801617" lvl="1" indent="-500793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و محاسبه راندمان است.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03F5-76B5-4348-BDDD-513F80C1688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26" y="369070"/>
            <a:ext cx="6508750" cy="9747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نرم افزارهای ارزيابي راندمان </a:t>
            </a:r>
            <a:b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</a:br>
            <a:r>
              <a:rPr lang="en-US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(On-line Performance assessment)</a:t>
            </a:r>
            <a:endParaRPr lang="fa-IR" sz="3100" b="1" dirty="0">
              <a:solidFill>
                <a:srgbClr val="002060"/>
              </a:solidFill>
              <a:latin typeface="Zar" pitchFamily="2" charset="-78"/>
              <a:cs typeface="B Homa" pitchFamily="2" charset="-78"/>
            </a:endParaRPr>
          </a:p>
        </p:txBody>
      </p:sp>
      <p:pic>
        <p:nvPicPr>
          <p:cNvPr id="51204" name="Content Placeholder 4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r="719" b="586"/>
          <a:stretch>
            <a:fillRect/>
          </a:stretch>
        </p:blipFill>
        <p:spPr>
          <a:xfrm>
            <a:off x="212508" y="1417684"/>
            <a:ext cx="9614150" cy="552368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54164" y="297633"/>
            <a:ext cx="6739385" cy="57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71" tIns="50086" rIns="100171" bIns="50086" numCol="1" anchor="ctr" anchorCtr="0" compatLnSpc="1">
            <a:prstTxWarp prst="textNoShape">
              <a:avLst/>
            </a:prstTxWarp>
            <a:spAutoFit/>
          </a:bodyPr>
          <a:lstStyle/>
          <a:p>
            <a:pPr marL="0" lvl="4"/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معماري سيستم نرم افزار مديريت انرژي نيروگاه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 l="21994" t="7233" r="22280" b="16573"/>
          <a:stretch>
            <a:fillRect/>
          </a:stretch>
        </p:blipFill>
        <p:spPr bwMode="auto">
          <a:xfrm>
            <a:off x="1653830" y="1083452"/>
            <a:ext cx="6536701" cy="582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defRPr/>
            </a:pPr>
            <a:r>
              <a:rPr lang="en-US" dirty="0" smtClean="0"/>
              <a:t>22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792792" y="3571080"/>
            <a:ext cx="857256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 Bus/OPC</a:t>
            </a:r>
            <a:endParaRPr lang="fa-IR" sz="1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B4D7C-FFB3-44FD-A568-23D56340B0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50" y="440511"/>
            <a:ext cx="6985000" cy="1241425"/>
          </a:xfrm>
        </p:spPr>
        <p:txBody>
          <a:bodyPr anchor="t"/>
          <a:lstStyle/>
          <a:p>
            <a:pPr marL="500793" indent="-500793" eaLnBrk="1" hangingPunct="1"/>
            <a: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نرم افزارهای ارزيابي راندمان </a:t>
            </a:r>
            <a:br>
              <a:rPr lang="fa-IR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</a:br>
            <a:r>
              <a:rPr lang="en-US" sz="31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(On</a:t>
            </a:r>
            <a:r>
              <a:rPr lang="en-US" sz="3100" dirty="0" smtClean="0">
                <a:solidFill>
                  <a:srgbClr val="002060"/>
                </a:solidFill>
                <a:latin typeface="Zar" pitchFamily="2" charset="-78"/>
              </a:rPr>
              <a:t>-line Performance assessment)</a:t>
            </a:r>
            <a:endParaRPr lang="fa-IR" sz="3100" dirty="0" smtClean="0">
              <a:solidFill>
                <a:srgbClr val="002060"/>
              </a:solidFill>
              <a:latin typeface="Zar" pitchFamily="2" charset="-7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8280" y="2155020"/>
            <a:ext cx="9072563" cy="3643338"/>
          </a:xfrm>
        </p:spPr>
        <p:txBody>
          <a:bodyPr/>
          <a:lstStyle/>
          <a:p>
            <a:pPr algn="l" rt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500" dirty="0" err="1" smtClean="0">
                <a:latin typeface="Zar" pitchFamily="2" charset="-78"/>
                <a:cs typeface="Terafik" pitchFamily="2" charset="-78"/>
              </a:rPr>
              <a:t>Etapro</a:t>
            </a:r>
            <a:r>
              <a:rPr lang="en-US" sz="3500" dirty="0" smtClean="0">
                <a:latin typeface="Zar" pitchFamily="2" charset="-78"/>
                <a:cs typeface="Terafik" pitchFamily="2" charset="-78"/>
              </a:rPr>
              <a:t> (General Physics)</a:t>
            </a:r>
            <a:endParaRPr lang="fa-IR" sz="3500" dirty="0" smtClean="0">
              <a:latin typeface="Zar" pitchFamily="2" charset="-78"/>
              <a:cs typeface="Terafik" pitchFamily="2" charset="-78"/>
            </a:endParaRP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500" dirty="0" smtClean="0">
                <a:latin typeface="Zar" pitchFamily="2" charset="-78"/>
                <a:cs typeface="Terafik" pitchFamily="2" charset="-78"/>
              </a:rPr>
              <a:t>Efficiency Map (General Electric)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500" dirty="0" err="1" smtClean="0">
                <a:latin typeface="Zar" pitchFamily="2" charset="-78"/>
                <a:cs typeface="Terafik" pitchFamily="2" charset="-78"/>
              </a:rPr>
              <a:t>Optimax</a:t>
            </a:r>
            <a:r>
              <a:rPr lang="en-US" sz="3500" dirty="0" smtClean="0">
                <a:latin typeface="Zar" pitchFamily="2" charset="-78"/>
                <a:cs typeface="Terafik" pitchFamily="2" charset="-78"/>
              </a:rPr>
              <a:t> Performance Monitoring (ABB)</a:t>
            </a:r>
          </a:p>
          <a:p>
            <a:pPr algn="l" rtl="0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500" dirty="0" err="1" smtClean="0">
                <a:latin typeface="Zar" pitchFamily="2" charset="-78"/>
                <a:cs typeface="Terafik" pitchFamily="2" charset="-78"/>
              </a:rPr>
              <a:t>Pmax</a:t>
            </a:r>
            <a:r>
              <a:rPr lang="en-US" sz="3500" dirty="0" smtClean="0">
                <a:latin typeface="Zar" pitchFamily="2" charset="-78"/>
                <a:cs typeface="Terafik" pitchFamily="2" charset="-78"/>
              </a:rPr>
              <a:t>, (</a:t>
            </a:r>
            <a:r>
              <a:rPr lang="en-US" sz="3500" dirty="0" err="1" smtClean="0">
                <a:latin typeface="Zar" pitchFamily="2" charset="-78"/>
                <a:cs typeface="Terafik" pitchFamily="2" charset="-78"/>
              </a:rPr>
              <a:t>Scientec</a:t>
            </a:r>
            <a:r>
              <a:rPr lang="en-US" sz="3500" dirty="0" smtClean="0">
                <a:latin typeface="Zar" pitchFamily="2" charset="-78"/>
                <a:cs typeface="Terafik" pitchFamily="2" charset="-78"/>
              </a:rPr>
              <a:t> Inc.)</a:t>
            </a:r>
            <a:endParaRPr lang="fa-IR" sz="3500" dirty="0" smtClean="0">
              <a:latin typeface="Zar" pitchFamily="2" charset="-78"/>
              <a:cs typeface="Terafik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096" y="155261"/>
            <a:ext cx="6986433" cy="1242219"/>
          </a:xfrm>
        </p:spPr>
        <p:txBody>
          <a:bodyPr anchor="t"/>
          <a:lstStyle/>
          <a:p>
            <a:pPr rtl="0" eaLnBrk="1" hangingPunct="1">
              <a:lnSpc>
                <a:spcPct val="80000"/>
              </a:lnSpc>
            </a:pPr>
            <a:r>
              <a:rPr lang="fa-IR" sz="4400" b="1" dirty="0" smtClean="0">
                <a:solidFill>
                  <a:srgbClr val="002060"/>
                </a:solidFill>
                <a:latin typeface="Zar" pitchFamily="2" charset="-78"/>
              </a:rPr>
              <a:t>نرم افزارهای ارزيابي راندمان</a:t>
            </a:r>
            <a:br>
              <a:rPr lang="fa-IR" sz="4400" b="1" dirty="0" smtClean="0">
                <a:solidFill>
                  <a:srgbClr val="002060"/>
                </a:solidFill>
                <a:latin typeface="Zar" pitchFamily="2" charset="-78"/>
              </a:rPr>
            </a:br>
            <a:r>
              <a:rPr lang="fa-IR" sz="4400" b="1" dirty="0" smtClean="0">
                <a:solidFill>
                  <a:srgbClr val="002060"/>
                </a:solidFill>
                <a:latin typeface="Zar" pitchFamily="2" charset="-78"/>
              </a:rPr>
              <a:t> </a:t>
            </a:r>
            <a:r>
              <a:rPr lang="en-US" sz="3100" dirty="0" smtClean="0">
                <a:solidFill>
                  <a:srgbClr val="002060"/>
                </a:solidFill>
                <a:latin typeface="Zar" pitchFamily="2" charset="-78"/>
              </a:rPr>
              <a:t>(On-line Performance assessment)</a:t>
            </a:r>
            <a:endParaRPr lang="fa-IR" sz="3100" dirty="0" smtClean="0">
              <a:solidFill>
                <a:srgbClr val="002060"/>
              </a:solidFill>
              <a:latin typeface="Zar" pitchFamily="2" charset="-78"/>
            </a:endParaRPr>
          </a:p>
        </p:txBody>
      </p:sp>
      <p:pic>
        <p:nvPicPr>
          <p:cNvPr id="47107" name="productImage" descr="http://www04.abb.com/global/gad/gad02007.nsf/0/F20F1DEA8EE9C5A2C12577B9004BD706/$File/PlantPerformance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5" y="1524691"/>
            <a:ext cx="9756855" cy="58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C9D5-505D-4F98-A3EF-D3FD45ECAA3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56" y="248445"/>
            <a:ext cx="6508653" cy="974797"/>
          </a:xfrm>
        </p:spPr>
        <p:txBody>
          <a:bodyPr/>
          <a:lstStyle/>
          <a:p>
            <a:pPr eaLnBrk="1" hangingPunct="1">
              <a:defRPr/>
            </a:pP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</a:rPr>
              <a:t>نرم افزارهای ارزيابي راندمان </a:t>
            </a:r>
            <a: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  <a:t/>
            </a:r>
            <a:b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</a:br>
            <a:r>
              <a:rPr lang="en-US" sz="2200" dirty="0" smtClean="0">
                <a:solidFill>
                  <a:srgbClr val="002060"/>
                </a:solidFill>
                <a:latin typeface="Zar" pitchFamily="2" charset="-78"/>
              </a:rPr>
              <a:t>(On-line Performance assessment)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ED81A-CB42-4B0C-AF89-88DFFCB4A0F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 bwMode="auto">
          <a:xfrm>
            <a:off x="197768" y="1535526"/>
            <a:ext cx="9685100" cy="56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56" y="248445"/>
            <a:ext cx="6508653" cy="974797"/>
          </a:xfrm>
        </p:spPr>
        <p:txBody>
          <a:bodyPr/>
          <a:lstStyle/>
          <a:p>
            <a:pPr eaLnBrk="1" hangingPunct="1">
              <a:defRPr/>
            </a:pP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</a:rPr>
              <a:t>نرم افزارهای ارزيابي راندمان </a:t>
            </a:r>
            <a: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  <a:t/>
            </a:r>
            <a:b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</a:br>
            <a:r>
              <a:rPr lang="en-US" sz="2200" dirty="0" smtClean="0">
                <a:solidFill>
                  <a:srgbClr val="002060"/>
                </a:solidFill>
                <a:latin typeface="Zar" pitchFamily="2" charset="-78"/>
              </a:rPr>
              <a:t>(On-line Performance assessment)</a:t>
            </a:r>
            <a:endParaRPr lang="fa-IR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332521" y="1659748"/>
            <a:ext cx="9375332" cy="5353059"/>
          </a:xfrm>
        </p:spPr>
        <p:txBody>
          <a:bodyPr/>
          <a:lstStyle/>
          <a:p>
            <a:pPr marL="299086" lvl="1" eaLnBrk="1" hangingPunct="1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fa-IR" sz="3000" dirty="0" smtClean="0">
                <a:solidFill>
                  <a:schemeClr val="tx1"/>
                </a:solidFill>
                <a:cs typeface="B Homa" pitchFamily="2" charset="-78"/>
              </a:rPr>
              <a:t>مبانی:</a:t>
            </a:r>
          </a:p>
          <a:p>
            <a:pPr marL="299086" lvl="1" eaLnBrk="1" hangingPunct="1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fa-IR" sz="3000" dirty="0" smtClean="0">
                <a:solidFill>
                  <a:schemeClr val="tx1"/>
                </a:solidFill>
              </a:rPr>
              <a:t>مبنای کار غالب نرم افزارهای ارزیابی راندمان بر استانداردهای:</a:t>
            </a:r>
          </a:p>
          <a:p>
            <a:pPr marL="299086" lvl="1" algn="l" rtl="0" eaLnBrk="1" hangingPunct="1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fa-IR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ASME-PTC </a:t>
            </a:r>
            <a:r>
              <a:rPr lang="en-US" sz="2200" dirty="0" smtClean="0">
                <a:solidFill>
                  <a:schemeClr val="tx1"/>
                </a:solidFill>
              </a:rPr>
              <a:t>(American Society of Mechanical Engineering –Performance Test Codes)</a:t>
            </a:r>
          </a:p>
          <a:p>
            <a:pPr eaLnBrk="1" hangingPunct="1"/>
            <a:r>
              <a:rPr lang="fa-IR" dirty="0" smtClean="0"/>
              <a:t>استانداردهای مبنا:</a:t>
            </a:r>
          </a:p>
          <a:p>
            <a:pPr algn="l" rtl="0" eaLnBrk="1" hangingPunct="1"/>
            <a:r>
              <a:rPr lang="en-US" dirty="0" smtClean="0"/>
              <a:t>ASME PTC 6-2004 </a:t>
            </a:r>
            <a:r>
              <a:rPr lang="en-US" sz="2200" dirty="0" smtClean="0"/>
              <a:t>Steam Turbine Performance Test Code</a:t>
            </a:r>
          </a:p>
          <a:p>
            <a:pPr algn="l" rtl="0" eaLnBrk="1" hangingPunct="1"/>
            <a:r>
              <a:rPr lang="en-US" sz="2800" dirty="0" smtClean="0"/>
              <a:t>ASME PTC </a:t>
            </a:r>
            <a:r>
              <a:rPr lang="en-US" sz="3100" dirty="0" smtClean="0"/>
              <a:t>4 </a:t>
            </a:r>
            <a:r>
              <a:rPr lang="en-US" sz="2200" dirty="0" smtClean="0"/>
              <a:t>Fired Steam Generators Performance Test Code</a:t>
            </a:r>
          </a:p>
          <a:p>
            <a:pPr algn="l" rtl="0" eaLnBrk="1" hangingPunct="1"/>
            <a:r>
              <a:rPr lang="en-US" sz="2800" dirty="0" smtClean="0"/>
              <a:t>ASME PTC 12-1 </a:t>
            </a:r>
            <a:r>
              <a:rPr lang="en-US" sz="2200" dirty="0" smtClean="0"/>
              <a:t>Closed feed water heaters Performance Test Code</a:t>
            </a:r>
          </a:p>
          <a:p>
            <a:pPr algn="l" rtl="0" eaLnBrk="1" hangingPunct="1"/>
            <a:r>
              <a:rPr lang="en-US" sz="2800" dirty="0" smtClean="0"/>
              <a:t>ASME PTC 12-2 </a:t>
            </a:r>
            <a:r>
              <a:rPr lang="en-US" sz="2200" dirty="0" smtClean="0"/>
              <a:t>Condenser Performance Test Code</a:t>
            </a:r>
          </a:p>
          <a:p>
            <a:pPr algn="l" rtl="0" eaLnBrk="1" hangingPunct="1"/>
            <a:r>
              <a:rPr lang="en-US" sz="2800" dirty="0" smtClean="0"/>
              <a:t>ASME PTC 12-3 </a:t>
            </a:r>
            <a:r>
              <a:rPr lang="en-US" sz="2200" dirty="0" err="1" smtClean="0"/>
              <a:t>Deaerators</a:t>
            </a:r>
            <a:r>
              <a:rPr lang="en-US" sz="2200" dirty="0" smtClean="0"/>
              <a:t> Performance Test Code</a:t>
            </a:r>
          </a:p>
          <a:p>
            <a:pPr algn="l" rtl="0" eaLnBrk="1" hangingPunct="1"/>
            <a:endParaRPr lang="en-US" sz="2200" dirty="0" smtClean="0"/>
          </a:p>
          <a:p>
            <a:pPr algn="l" rtl="0" eaLnBrk="1" hangingPunct="1"/>
            <a:endParaRPr lang="en-US" sz="2200" dirty="0" smtClean="0"/>
          </a:p>
          <a:p>
            <a:pPr algn="l" rtl="0" eaLnBrk="1" hangingPunct="1"/>
            <a:endParaRPr lang="en-US" sz="2200" dirty="0" smtClean="0"/>
          </a:p>
          <a:p>
            <a:pPr algn="l" rtl="0" eaLnBrk="1" hangingPunct="1"/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B596-F257-42FD-950E-530301C7AE1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762890"/>
            <a:ext cx="10080625" cy="9167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00159" tIns="50079" rIns="100159" bIns="50079">
            <a:spAutoFit/>
          </a:bodyPr>
          <a:lstStyle/>
          <a:p>
            <a:r>
              <a:rPr lang="en-US" sz="3100" dirty="0"/>
              <a:t>ASME PTC 6S-1995 </a:t>
            </a:r>
            <a:r>
              <a:rPr lang="en-US" sz="2200" dirty="0"/>
              <a:t>Simplified Procedures for Routine Performance Test of Steam Turbines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56" y="248445"/>
            <a:ext cx="6508653" cy="974797"/>
          </a:xfrm>
        </p:spPr>
        <p:txBody>
          <a:bodyPr/>
          <a:lstStyle/>
          <a:p>
            <a:pPr eaLnBrk="1" hangingPunct="1">
              <a:defRPr/>
            </a:pP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</a:rPr>
              <a:t>نرم افزارهای ارزيابي راندمان </a:t>
            </a:r>
            <a: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  <a:t/>
            </a:r>
            <a:br>
              <a:rPr lang="fa-IR" sz="3100" dirty="0" smtClean="0">
                <a:solidFill>
                  <a:srgbClr val="7B9899"/>
                </a:solidFill>
                <a:latin typeface="Terafik" pitchFamily="2" charset="-78"/>
              </a:rPr>
            </a:br>
            <a:r>
              <a:rPr lang="en-US" sz="2200" dirty="0" smtClean="0">
                <a:solidFill>
                  <a:srgbClr val="002060"/>
                </a:solidFill>
                <a:latin typeface="Zar" pitchFamily="2" charset="-78"/>
              </a:rPr>
              <a:t>(On-line Performance assessment)</a:t>
            </a:r>
            <a:endParaRPr lang="fa-IR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32521" y="1659748"/>
            <a:ext cx="9375332" cy="4968875"/>
          </a:xfrm>
        </p:spPr>
        <p:txBody>
          <a:bodyPr/>
          <a:lstStyle/>
          <a:p>
            <a:pPr eaLnBrk="1" hangingPunct="1"/>
            <a:r>
              <a:rPr lang="fa-IR" sz="3100" dirty="0" smtClean="0">
                <a:cs typeface="B Nazanin" pitchFamily="2" charset="-78"/>
              </a:rPr>
              <a:t>استاندارد </a:t>
            </a:r>
            <a:r>
              <a:rPr lang="en-US" sz="3100" dirty="0" smtClean="0">
                <a:cs typeface="B Nazanin" pitchFamily="2" charset="-78"/>
              </a:rPr>
              <a:t>ASME PTC-6S</a:t>
            </a:r>
            <a:r>
              <a:rPr lang="fa-IR" sz="3100" dirty="0" smtClean="0">
                <a:cs typeface="B Nazanin" pitchFamily="2" charset="-78"/>
              </a:rPr>
              <a:t> خاص تست روتین کارایی است.</a:t>
            </a:r>
            <a:endParaRPr lang="en-US" sz="3100" dirty="0" smtClean="0">
              <a:cs typeface="B Nazanin" pitchFamily="2" charset="-78"/>
            </a:endParaRPr>
          </a:p>
          <a:p>
            <a:pPr eaLnBrk="1" hangingPunct="1">
              <a:buNone/>
            </a:pPr>
            <a:endParaRPr lang="fa-IR" sz="3100" dirty="0" smtClean="0">
              <a:cs typeface="B Nazanin" pitchFamily="2" charset="-78"/>
            </a:endParaRPr>
          </a:p>
          <a:p>
            <a:pPr eaLnBrk="1" hangingPunct="1"/>
            <a:r>
              <a:rPr lang="fa-IR" sz="3100" dirty="0" smtClean="0">
                <a:cs typeface="B Nazanin" pitchFamily="2" charset="-78"/>
              </a:rPr>
              <a:t>نسبت به </a:t>
            </a:r>
            <a:r>
              <a:rPr lang="en-US" sz="3100" dirty="0" smtClean="0">
                <a:cs typeface="B Nazanin" pitchFamily="2" charset="-78"/>
              </a:rPr>
              <a:t>ASME PTC-6</a:t>
            </a:r>
            <a:r>
              <a:rPr lang="fa-IR" sz="3100" dirty="0" smtClean="0">
                <a:cs typeface="B Nazanin" pitchFamily="2" charset="-78"/>
              </a:rPr>
              <a:t> نیاز به اندازه گیری های کمتر، ولی مکرر و با تکرارپذیری خوب دارد.</a:t>
            </a:r>
            <a:endParaRPr lang="en-US" sz="3100" dirty="0" smtClean="0">
              <a:cs typeface="B Nazanin" pitchFamily="2" charset="-78"/>
            </a:endParaRPr>
          </a:p>
          <a:p>
            <a:pPr eaLnBrk="1" hangingPunct="1">
              <a:buNone/>
            </a:pPr>
            <a:endParaRPr lang="fa-IR" sz="3100" dirty="0" smtClean="0">
              <a:cs typeface="B Nazanin" pitchFamily="2" charset="-78"/>
            </a:endParaRPr>
          </a:p>
          <a:p>
            <a:pPr eaLnBrk="1" hangingPunct="1"/>
            <a:r>
              <a:rPr lang="fa-IR" sz="3100" dirty="0" smtClean="0">
                <a:cs typeface="B Nazanin" pitchFamily="2" charset="-78"/>
              </a:rPr>
              <a:t>نتیجه استفاده از این دستورالعمل:</a:t>
            </a:r>
          </a:p>
          <a:p>
            <a:pPr lvl="1" eaLnBrk="1" hangingPunct="1"/>
            <a:r>
              <a:rPr lang="fa-IR" sz="2600" dirty="0" smtClean="0">
                <a:cs typeface="B Nazanin" pitchFamily="2" charset="-78"/>
              </a:rPr>
              <a:t> </a:t>
            </a:r>
            <a:r>
              <a:rPr lang="fa-IR" sz="2600" dirty="0" smtClean="0">
                <a:solidFill>
                  <a:srgbClr val="C00000"/>
                </a:solidFill>
                <a:cs typeface="B Nazanin" pitchFamily="2" charset="-78"/>
              </a:rPr>
              <a:t>تحت نظر گرفتن روند تغییرات کارایی تجهیزات، و اطلاع به موقع از تغییر کارایی،</a:t>
            </a:r>
          </a:p>
          <a:p>
            <a:pPr lvl="1" eaLnBrk="1" hangingPunct="1"/>
            <a:r>
              <a:rPr lang="fa-IR" sz="2600" dirty="0" smtClean="0">
                <a:solidFill>
                  <a:srgbClr val="C00000"/>
                </a:solidFill>
                <a:cs typeface="B Nazanin" pitchFamily="2" charset="-78"/>
              </a:rPr>
              <a:t>و تشخیص علت آن با تحلیل روندهای </a:t>
            </a:r>
            <a:r>
              <a:rPr lang="en-US" sz="2600" dirty="0" smtClean="0">
                <a:solidFill>
                  <a:srgbClr val="C00000"/>
                </a:solidFill>
                <a:cs typeface="B Nazanin" pitchFamily="2" charset="-78"/>
              </a:rPr>
              <a:t>(Trends)</a:t>
            </a:r>
            <a:r>
              <a:rPr lang="fa-IR" sz="2600" dirty="0" smtClean="0">
                <a:solidFill>
                  <a:srgbClr val="C00000"/>
                </a:solidFill>
                <a:cs typeface="B Nazanin" pitchFamily="2" charset="-78"/>
              </a:rPr>
              <a:t> شاخص های کارآیی و متغیرهای مهم سیکل است.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82B46-5F1F-430C-8531-1A9FF52579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23785" y="1726392"/>
            <a:ext cx="7875508" cy="45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1" tIns="50095" rIns="100191" bIns="50095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نما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ش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اطلاعات خروجي نرم افزار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از طر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ق واسط گراف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ک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تحت وب</a:t>
            </a:r>
          </a:p>
          <a:p>
            <a:pPr algn="just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اعتبارسنجي و امكان ورود به سيستم </a:t>
            </a: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رويكرد امنيتي ورود كاربر به نرم افزار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مطابق با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سطوح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دسترسي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امكان درج اطلاعات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به صورت سازماندهي شده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امكان جستجو و ويرايش اطلاعات</a:t>
            </a: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نمايش اطلاعات ساختمان ها بصورت هدفمند</a:t>
            </a:r>
          </a:p>
          <a:p>
            <a:pPr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رسم نمودار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انرژي مصرفي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امكان رويدادنگاري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606" y="297632"/>
            <a:ext cx="7087989" cy="578222"/>
          </a:xfrm>
          <a:prstGeom prst="rect">
            <a:avLst/>
          </a:prstGeom>
        </p:spPr>
        <p:txBody>
          <a:bodyPr wrap="square" lIns="100191" tIns="50095" rIns="100191" bIns="50095">
            <a:spAutoFit/>
          </a:bodyPr>
          <a:lstStyle/>
          <a:p>
            <a:pPr marL="0" lvl="1" algn="ctr"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قابليت هاي نرم‌افزار</a:t>
            </a:r>
            <a:r>
              <a:rPr lang="ar-SA" sz="3100" b="1" dirty="0" smtClean="0">
                <a:solidFill>
                  <a:srgbClr val="003399"/>
                </a:solidFill>
                <a:cs typeface="B Nazanin" pitchFamily="2" charset="-78"/>
              </a:rPr>
              <a:t> مديريت اطلاعات ساختمان ها</a:t>
            </a:r>
            <a:endParaRPr lang="en-US" sz="3100" b="1" dirty="0" smtClean="0">
              <a:solidFill>
                <a:srgbClr val="003399"/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478" y="297635"/>
            <a:ext cx="6721712" cy="639759"/>
          </a:xfrm>
          <a:prstGeom prst="rect">
            <a:avLst/>
          </a:prstGeom>
        </p:spPr>
        <p:txBody>
          <a:bodyPr wrap="none" lIns="100171" tIns="50086" rIns="100171" bIns="50086">
            <a:spAutoFit/>
          </a:bodyPr>
          <a:lstStyle/>
          <a:p>
            <a:pPr algn="ctr" rtl="1"/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نرم‌افزار «س</a:t>
            </a: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ستم مد</a:t>
            </a: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ر</a:t>
            </a: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ت انرژ</a:t>
            </a: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»(</a:t>
            </a:r>
            <a:r>
              <a:rPr lang="en-US" sz="3500" b="1" u="sng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  <a:hlinkClick r:id="rId2" action="ppaction://hlinkpres?slideindex=1&amp;slidetitle="/>
              </a:rPr>
              <a:t>SEEMS</a:t>
            </a:r>
            <a:r>
              <a:rPr lang="ar-SA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)</a:t>
            </a:r>
            <a:endParaRPr lang="fa-IR" sz="3500" b="1" dirty="0" smtClean="0">
              <a:solidFill>
                <a:srgbClr val="002060"/>
              </a:solidFill>
              <a:latin typeface="Zar" pitchFamily="2" charset="-78"/>
              <a:ea typeface="+mj-ea"/>
              <a:cs typeface="B Homa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t="16596" r="21025"/>
          <a:stretch>
            <a:fillRect/>
          </a:stretch>
        </p:blipFill>
        <p:spPr bwMode="auto">
          <a:xfrm>
            <a:off x="1396974" y="1940706"/>
            <a:ext cx="7560522" cy="49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1039787" y="1154889"/>
            <a:ext cx="7766119" cy="408927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با هدف 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پا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ي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 و مد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ي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ر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ي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 انرژ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ي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در ن</a:t>
            </a:r>
            <a:r>
              <a:rPr lang="fa-I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ي</a:t>
            </a:r>
            <a:r>
              <a:rPr lang="ar-S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روگاه‌هاي بخاري توليد برق </a:t>
            </a:r>
            <a:endParaRPr lang="fa-IR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3742" y="2717348"/>
            <a:ext cx="8794291" cy="364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71" tIns="50086" rIns="100171" bIns="50086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پا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ش و مد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ر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ت انرژ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در ن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روگاه‌هاي بخاري توليد برق </a:t>
            </a:r>
            <a:endParaRPr lang="fa-IR" sz="24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algn="just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در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افت اطلاعات از سامانه‌ها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ن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روگاه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endParaRPr lang="en-US" sz="24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algn="just" rtl="1" eaLnBrk="0" hangingPunct="0">
              <a:lnSpc>
                <a:spcPct val="120000"/>
              </a:lnSpc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انجام محاسبات به صورت </a:t>
            </a:r>
            <a:r>
              <a:rPr lang="en-US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Online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</a:p>
          <a:p>
            <a:pPr algn="just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موازنه جرم و انرژ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، محاسبه شاخص ها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کارا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يي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انرژ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و اگزرژ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</a:p>
          <a:p>
            <a:pPr algn="just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محاسبه م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زان تلفات</a:t>
            </a:r>
            <a:endParaRPr lang="fa-IR" sz="24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شناسايي افت راندمان تجهيزات</a:t>
            </a:r>
            <a:endParaRPr lang="en-US" sz="24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0" algn="r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مشکلات تجهيزات اندازه گيري</a:t>
            </a:r>
            <a:endParaRPr lang="en-US" sz="24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algn="just" rt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امکان نما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ش شاخص‌ها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محاسبه شده از طر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ق واسط گراف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ک</a:t>
            </a:r>
            <a:r>
              <a:rPr lang="fa-IR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ي</a:t>
            </a:r>
            <a:r>
              <a:rPr lang="ar-SA" sz="24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تحت وب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577" y="369072"/>
            <a:ext cx="7429551" cy="862897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اهم</a:t>
            </a:r>
            <a:r>
              <a:rPr lang="ar-SA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 قابل</a:t>
            </a:r>
            <a:r>
              <a:rPr lang="fa-IR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ت‌ها</a:t>
            </a:r>
            <a:r>
              <a:rPr lang="fa-IR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ي</a:t>
            </a:r>
            <a:r>
              <a:rPr lang="ar-SA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 نرم افزار</a:t>
            </a:r>
            <a:r>
              <a:rPr lang="fa-IR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 مديريت انرژي نيروگاه</a:t>
            </a:r>
            <a:r>
              <a:rPr lang="ar-SA" sz="33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 </a:t>
            </a:r>
            <a:endParaRPr lang="en-US" sz="3300" b="1" dirty="0" smtClean="0">
              <a:solidFill>
                <a:srgbClr val="002060"/>
              </a:solidFill>
              <a:latin typeface="Zar" pitchFamily="2" charset="-78"/>
              <a:ea typeface="+mj-ea"/>
              <a:cs typeface="B Hom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325407" y="1512078"/>
            <a:ext cx="9293141" cy="909802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indent="276515" algn="r" rtl="1" eaLnBrk="0" hangingPunct="0">
              <a:lnSpc>
                <a:spcPct val="110000"/>
              </a:lnSpc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نرم افزار سيستم مديريت انرژي يک نرم افزار مانيتورينگ راندمان با قابليت هاي متعدد است. 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کاربردهاي اصلي اين سيستم(مانيتورينگ </a:t>
            </a: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راندمان 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برخط) عبارت است از: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4035" y="1726394"/>
            <a:ext cx="7796753" cy="45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71" tIns="50086" rIns="100171" bIns="50086" numCol="1" anchor="ctr" anchorCtr="0" compatLnSpc="1">
            <a:prstTxWarp prst="textNoShape">
              <a:avLst/>
            </a:prstTxWarp>
            <a:spAutoFit/>
          </a:bodyPr>
          <a:lstStyle/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راندمان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و هيت ريت خالص و ناخالص واحد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راندمان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انرژي و اگزرژي سيکل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راندمان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انرژي و اگزرژي تجهيزات سيكل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راندمان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بويلر به روش مستقيم و غير مستقيم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محاسبه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تلفات اجزاي مختلف نيروگاه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افت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ظرفيت براي هر تجهيز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مصرف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ويژه سوخت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defTabSz="1001715" rtl="1" eaLnBrk="0" hangingPunct="0">
              <a:lnSpc>
                <a:spcPct val="15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مصرف </a:t>
            </a:r>
            <a:r>
              <a:rPr lang="ar-SA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ويژه </a:t>
            </a:r>
            <a:r>
              <a:rPr lang="ar-SA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آب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966" y="440510"/>
            <a:ext cx="9529408" cy="635517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marL="0" lvl="2" algn="ctr" rtl="1"/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شاخص‌هاي محاسبه شده در </a:t>
            </a:r>
            <a:r>
              <a:rPr lang="en-US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SEEMS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6842" y="1654955"/>
            <a:ext cx="9214386" cy="502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71" tIns="50086" rIns="100171" bIns="50086" numCol="1" anchor="ctr" anchorCtr="0" compatLnSpc="1">
            <a:prstTxWarp prst="textNoShape">
              <a:avLst/>
            </a:prstTxWarp>
            <a:spAutoFit/>
          </a:bodyPr>
          <a:lstStyle/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مجموعه‌اي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بالغ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بر300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نوع محاسبات مهندسي براي ارزيابي انواع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تجهيزات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شامل توربين هاي بخار،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بويلر،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گرمکن هاي هوا، پمپ ها، فن ها، کمپرسورها، کندانسور و گرم کن هاي آب تغذيه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.</a:t>
            </a: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توانايي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دسترسي به اطلاعات فرايند از طريق استاندارد صنعتي 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OPC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و يا  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Mod Bus</a:t>
            </a:r>
            <a:endParaRPr lang="fa-IR" sz="2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توانايي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دسترسي به اطلاعات ورودي فرايند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و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تغيير وروديها </a:t>
            </a: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درشرايط خاص</a:t>
            </a:r>
          </a:p>
          <a:p>
            <a:pPr algn="justLow" rtl="1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hangingPunct="0">
              <a:lnSpc>
                <a:spcPct val="13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صحت سنجي خودکار اطلاعات حساس فرايند که در محاسبات راندمان استفاده مي شود و امکان جايگزيني هوشمند ورودي هاي نامطمئن</a:t>
            </a:r>
          </a:p>
          <a:p>
            <a:pPr algn="justLow" rtl="1" eaLnBrk="0" hangingPunct="0">
              <a:lnSpc>
                <a:spcPct val="130000"/>
              </a:lnSpc>
            </a:pP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lvl="1" algn="justLow" rtl="1" eaLnBrk="0" hangingPunct="0">
              <a:lnSpc>
                <a:spcPct val="130000"/>
              </a:lnSpc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محاسبه پارامترهاي مياني كه در سيستم ابزار دقيق نيست</a:t>
            </a:r>
          </a:p>
          <a:p>
            <a:pPr algn="justLow" rtl="1" eaLnBrk="0" hangingPunct="0">
              <a:lnSpc>
                <a:spcPct val="130000"/>
              </a:lnSpc>
            </a:pPr>
            <a:endParaRPr lang="fa-IR" sz="11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288" y="511949"/>
            <a:ext cx="7000924" cy="635517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marL="0" lvl="2" algn="ctr" rtl="1"/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ويژگيهاي نرم افزار </a:t>
            </a:r>
            <a:r>
              <a:rPr lang="en-US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SEEMS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04292" y="6873616"/>
            <a:ext cx="672042" cy="479634"/>
          </a:xfrm>
        </p:spPr>
        <p:txBody>
          <a:bodyPr/>
          <a:lstStyle/>
          <a:p>
            <a:pPr rtl="1">
              <a:defRPr/>
            </a:pPr>
            <a:r>
              <a:rPr lang="en-US" dirty="0" smtClean="0"/>
              <a:t>31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404" y="1726394"/>
            <a:ext cx="9450652" cy="4533133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قابليت‌هاي فيلترکردن، نمايش روند و آناليز متغيرهاي کليدي راندمان براي دوره‌هاي زماني مشخص، با استفاده از واسط هاي مناسب براي رده‌هاي مختلف بهره‌برداري، مهندسي و مديريتي</a:t>
            </a: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پايگاه داده براي ذخيره سازي اطلاعات براي دوره هاي زماني طولاني به همراه ابزارهاي نمايش روند زماني متغيرها، متغيرهاي مختلف نسبت به هم و نمايش همزمان تا 12 متغير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hangingPunct="0"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توليد گزارشات در فرمت نرم افزار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Excel</a:t>
            </a:r>
          </a:p>
          <a:p>
            <a:pPr algn="justLow" rtl="1" eaLnBrk="0" hangingPunct="0">
              <a:buFontTx/>
              <a:buChar char="•"/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خواص ترموديناميکي </a:t>
            </a:r>
            <a:r>
              <a:rPr lang="fa-IR" sz="24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آب و بخار </a:t>
            </a: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algn="justLow" rtl="1" eaLnBrk="0" hangingPunct="0">
              <a:buFontTx/>
              <a:buChar char="•"/>
            </a:pPr>
            <a:r>
              <a:rPr lang="fa-IR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خواص ترموديناميکي گازها و مخلوط آن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288" y="511949"/>
            <a:ext cx="7000924" cy="635517"/>
          </a:xfrm>
          <a:prstGeom prst="rect">
            <a:avLst/>
          </a:prstGeom>
        </p:spPr>
        <p:txBody>
          <a:bodyPr wrap="square" lIns="100171" tIns="50086" rIns="100171" bIns="50086">
            <a:spAutoFit/>
          </a:bodyPr>
          <a:lstStyle/>
          <a:p>
            <a:pPr marL="0" lvl="2" algn="ctr" rtl="1"/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ويژگيهاي نرم افزار </a:t>
            </a:r>
            <a:r>
              <a:rPr lang="en-US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SEEMS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04292" y="6873616"/>
            <a:ext cx="672042" cy="479634"/>
          </a:xfrm>
        </p:spPr>
        <p:txBody>
          <a:bodyPr/>
          <a:lstStyle/>
          <a:p>
            <a:pPr rtl="1">
              <a:defRPr/>
            </a:pPr>
            <a:r>
              <a:rPr lang="en-US" dirty="0" smtClean="0"/>
              <a:t>32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E3F7B-F131-4D48-9FD5-FF1F790439D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5405" y="1583516"/>
            <a:ext cx="87868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t" anchorCtr="0" compatLnSpc="1">
            <a:prstTxWarp prst="textNoShape">
              <a:avLst/>
            </a:prstTxWarp>
          </a:bodyPr>
          <a:lstStyle/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انتخاب ترکيب بهينه واحدها در نيروگاه هاي با چند واحد</a:t>
            </a:r>
            <a:endParaRPr lang="en-US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Zar" pitchFamily="2" charset="-78"/>
              </a:rPr>
              <a:t> Real Time Process Optimization  Algorithms)</a:t>
            </a: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</a:t>
            </a:r>
            <a:endParaRPr lang="en-US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fa-IR" sz="10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پياده سازي شاخصهاي اقتصادي</a:t>
            </a: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اعتبار سنجي و صحه گذاري اطلاعات سيستم ابزار دقيق</a:t>
            </a: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پياده سازي </a:t>
            </a:r>
            <a:r>
              <a:rPr lang="en-US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Performance test</a:t>
            </a:r>
          </a:p>
          <a:p>
            <a:pPr marL="599909" lvl="1" indent="-299086" algn="r" defTabSz="914225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/>
            </a:pPr>
            <a:endParaRPr lang="fa-IR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marL="900737" lvl="2" indent="-250397" algn="r" defTabSz="914225" rtl="1">
              <a:spcBef>
                <a:spcPct val="20000"/>
              </a:spcBef>
              <a:buClr>
                <a:srgbClr val="8CADAE"/>
              </a:buClr>
              <a:buSzPct val="75000"/>
              <a:buFont typeface="Wingdings" pitchFamily="2" charset="2"/>
              <a:buChar char="q"/>
              <a:defRPr/>
            </a:pPr>
            <a:endParaRPr lang="fa-IR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2729" y="511949"/>
            <a:ext cx="7000925" cy="62675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lvl="8" algn="ctr">
              <a:buClr>
                <a:srgbClr val="CCB400"/>
              </a:buClr>
              <a:buSzPct val="70000"/>
              <a:defRPr/>
            </a:pPr>
            <a:r>
              <a:rPr lang="fa-IR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توسعه نرم افزار با هدف دستیابی به</a:t>
            </a:r>
            <a:r>
              <a:rPr lang="en-US" sz="3500" b="1" dirty="0" smtClean="0">
                <a:solidFill>
                  <a:srgbClr val="002060"/>
                </a:solidFill>
                <a:latin typeface="Zar" pitchFamily="2" charset="-78"/>
                <a:ea typeface="+mj-ea"/>
                <a:cs typeface="B Homa" pitchFamily="2" charset="-78"/>
              </a:rPr>
              <a:t>  :</a:t>
            </a:r>
            <a:endParaRPr lang="fa-IR" sz="3500" b="1" dirty="0" smtClean="0">
              <a:solidFill>
                <a:srgbClr val="002060"/>
              </a:solidFill>
              <a:latin typeface="Zar" pitchFamily="2" charset="-78"/>
              <a:ea typeface="+mj-ea"/>
              <a:cs typeface="B Homa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A9541-AD0C-4739-A117-D37B6961596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2726" y="369073"/>
            <a:ext cx="6985000" cy="1006475"/>
          </a:xfrm>
        </p:spPr>
        <p:txBody>
          <a:bodyPr anchor="t"/>
          <a:lstStyle/>
          <a:p>
            <a:pPr marL="500857" indent="-500857" eaLnBrk="1" hangingPunct="1">
              <a:lnSpc>
                <a:spcPct val="130000"/>
              </a:lnSpc>
            </a:pPr>
            <a:r>
              <a:rPr lang="fa-IR" sz="3200" b="1" dirty="0" smtClean="0">
                <a:solidFill>
                  <a:srgbClr val="002060"/>
                </a:solidFill>
                <a:latin typeface="Zar" pitchFamily="2" charset="-78"/>
                <a:cs typeface="B Homa" pitchFamily="2" charset="-78"/>
              </a:rPr>
              <a:t>ابزارهاي تشخيص خرابي و تعميرات پيشگويانه</a:t>
            </a:r>
            <a:r>
              <a:rPr lang="fa-IR" sz="3100" dirty="0" smtClean="0">
                <a:solidFill>
                  <a:srgbClr val="002060"/>
                </a:solidFill>
                <a:latin typeface="Terafik" pitchFamily="2" charset="-78"/>
              </a:rPr>
              <a:t/>
            </a:r>
            <a:br>
              <a:rPr lang="fa-IR" sz="3100" dirty="0" smtClean="0">
                <a:solidFill>
                  <a:srgbClr val="002060"/>
                </a:solidFill>
                <a:latin typeface="Terafik" pitchFamily="2" charset="-78"/>
              </a:rPr>
            </a:br>
            <a:r>
              <a:rPr lang="en-US" sz="2200" dirty="0" smtClean="0">
                <a:solidFill>
                  <a:srgbClr val="002060"/>
                </a:solidFill>
                <a:latin typeface="Zar" pitchFamily="2" charset="-78"/>
              </a:rPr>
              <a:t>(Fault diagnosis and Predictive Maintenance Alg.)</a:t>
            </a:r>
            <a:endParaRPr lang="en-US" sz="2600" dirty="0" smtClean="0">
              <a:solidFill>
                <a:srgbClr val="002060"/>
              </a:solidFill>
              <a:latin typeface="Zar" pitchFamily="2" charset="-7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3969" y="1940709"/>
            <a:ext cx="9572628" cy="4562475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بخشی عمده ای از این ابزارها هم مبتنی بر آنالیز روند تغییر  </a:t>
            </a:r>
            <a:r>
              <a:rPr lang="en-US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(Trend)</a:t>
            </a: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 شاخص های راندمان است؛ مانند:</a:t>
            </a:r>
            <a:endParaRPr lang="en-US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1" eaLnBrk="1" hangingPunct="1">
              <a:buNone/>
            </a:pPr>
            <a:endParaRPr lang="fa-IR" sz="10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تشخیص خرابیهای توربین مانند ميزان کثيفي توربين بخار (که در آنالیز ارتعاشات دیده نمی شود) و پيش بيني زمان بهينه تعميرات</a:t>
            </a:r>
            <a:endParaRPr lang="en-US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2" eaLnBrk="1" hangingPunct="1">
              <a:buNone/>
            </a:pPr>
            <a:endParaRPr lang="fa-IR" sz="15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خرابی های کندانسور</a:t>
            </a:r>
            <a:endParaRPr lang="en-US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2" eaLnBrk="1" hangingPunct="1">
              <a:buNone/>
            </a:pPr>
            <a:endParaRPr lang="fa-IR" sz="15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fa-IR" sz="2800" dirty="0" smtClean="0">
                <a:solidFill>
                  <a:srgbClr val="000000"/>
                </a:solidFill>
                <a:latin typeface="Zar" pitchFamily="2" charset="-78"/>
                <a:cs typeface="B Nazanin" pitchFamily="2" charset="-78"/>
              </a:rPr>
              <a:t>خرابی های بویلر (نشتی ژونگستروم- کثیف بودن بویلر- تنظیم نبودن احتراق)</a:t>
            </a:r>
          </a:p>
          <a:p>
            <a:pPr lvl="2" eaLnBrk="1" hangingPunct="1">
              <a:buFont typeface="Wingdings" pitchFamily="2" charset="2"/>
              <a:buChar char="q"/>
            </a:pPr>
            <a:endParaRPr lang="fa-IR" sz="2800" dirty="0" smtClean="0">
              <a:solidFill>
                <a:srgbClr val="000000"/>
              </a:solidFill>
              <a:latin typeface="Zar" pitchFamily="2" charset="-78"/>
              <a:cs typeface="B Nazanin" pitchFamily="2" charset="-78"/>
            </a:endParaRPr>
          </a:p>
        </p:txBody>
      </p:sp>
      <p:sp>
        <p:nvSpPr>
          <p:cNvPr id="6" name="Flowchart: Extract 5">
            <a:hlinkClick r:id="rId2" action="ppaction://hlinksldjump"/>
          </p:cNvPr>
          <p:cNvSpPr/>
          <p:nvPr/>
        </p:nvSpPr>
        <p:spPr>
          <a:xfrm rot="16200000" flipH="1">
            <a:off x="611156" y="6441300"/>
            <a:ext cx="285752" cy="28575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736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4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" y="440511"/>
            <a:ext cx="9168819" cy="66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71" tIns="50086" rIns="100171" bIns="50086">
            <a:spAutoFit/>
          </a:bodyPr>
          <a:lstStyle/>
          <a:p>
            <a:pPr algn="ctr">
              <a:defRPr/>
            </a:pPr>
            <a:r>
              <a:rPr lang="fa-IR" sz="37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Titr" pitchFamily="2" charset="-78"/>
              </a:rPr>
              <a:t>با آرزوی سعادت  وموفقیت شما </a:t>
            </a:r>
            <a:r>
              <a:rPr lang="fa-IR" sz="37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Titr" pitchFamily="2" charset="-78"/>
              </a:rPr>
              <a:t>حاضرين </a:t>
            </a:r>
            <a:r>
              <a:rPr lang="fa-IR" sz="37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Titr" pitchFamily="2" charset="-78"/>
              </a:rPr>
              <a:t>گرامی</a:t>
            </a:r>
            <a:endParaRPr lang="en-US" sz="37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F6B61-4A8B-4BA9-88E9-11BBAB7294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182792" y="1654954"/>
            <a:ext cx="5921276" cy="4942005"/>
            <a:chOff x="3657600" y="1390839"/>
            <a:chExt cx="5764806" cy="5475020"/>
          </a:xfrm>
        </p:grpSpPr>
        <p:sp>
          <p:nvSpPr>
            <p:cNvPr id="25611" name="Rectangle 18"/>
            <p:cNvSpPr>
              <a:spLocks noChangeArrowheads="1"/>
            </p:cNvSpPr>
            <p:nvPr/>
          </p:nvSpPr>
          <p:spPr bwMode="auto">
            <a:xfrm>
              <a:off x="3657600" y="2159000"/>
              <a:ext cx="1616075" cy="822325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25613" name="Freeform 24"/>
            <p:cNvSpPr>
              <a:spLocks/>
            </p:cNvSpPr>
            <p:nvPr/>
          </p:nvSpPr>
          <p:spPr bwMode="auto">
            <a:xfrm flipH="1">
              <a:off x="7691514" y="2023983"/>
              <a:ext cx="668337" cy="4841876"/>
            </a:xfrm>
            <a:custGeom>
              <a:avLst/>
              <a:gdLst>
                <a:gd name="T0" fmla="*/ 0 w 421"/>
                <a:gd name="T1" fmla="*/ 0 h 3050"/>
                <a:gd name="T2" fmla="*/ 0 w 421"/>
                <a:gd name="T3" fmla="*/ 2147483647 h 3050"/>
                <a:gd name="T4" fmla="*/ 2147483647 w 421"/>
                <a:gd name="T5" fmla="*/ 0 h 3050"/>
                <a:gd name="T6" fmla="*/ 0 w 421"/>
                <a:gd name="T7" fmla="*/ 0 h 30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3050"/>
                <a:gd name="T14" fmla="*/ 421 w 421"/>
                <a:gd name="T15" fmla="*/ 3050 h 30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3050">
                  <a:moveTo>
                    <a:pt x="0" y="0"/>
                  </a:moveTo>
                  <a:lnTo>
                    <a:pt x="0" y="3049"/>
                  </a:lnTo>
                  <a:lnTo>
                    <a:pt x="420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0099FF"/>
                </a:gs>
                <a:gs pos="50000">
                  <a:srgbClr val="CCECFF"/>
                </a:gs>
                <a:gs pos="100000">
                  <a:schemeClr val="bg1"/>
                </a:gs>
              </a:gsLst>
              <a:lin ang="5400000" scaled="0"/>
            </a:gra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5616" name="Rectangle 27"/>
            <p:cNvSpPr>
              <a:spLocks noChangeArrowheads="1"/>
            </p:cNvSpPr>
            <p:nvPr/>
          </p:nvSpPr>
          <p:spPr bwMode="auto">
            <a:xfrm>
              <a:off x="6717811" y="1390839"/>
              <a:ext cx="2704595" cy="4486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ZA" sz="2400" b="1" dirty="0" smtClean="0">
                  <a:latin typeface="Zar" pitchFamily="2" charset="-78"/>
                </a:rPr>
                <a:t>Potential Benefits</a:t>
              </a:r>
              <a:r>
                <a:rPr lang="fa-IR" sz="2400" b="1" dirty="0" smtClean="0">
                  <a:latin typeface="Zar" pitchFamily="2" charset="-78"/>
                </a:rPr>
                <a:t> % </a:t>
              </a:r>
              <a:endParaRPr lang="en-US" sz="2200" dirty="0">
                <a:latin typeface="Zar" pitchFamily="2" charset="-78"/>
              </a:endParaRPr>
            </a:p>
          </p:txBody>
        </p:sp>
        <p:sp>
          <p:nvSpPr>
            <p:cNvPr id="25630" name="Rectangle 43"/>
            <p:cNvSpPr>
              <a:spLocks noChangeArrowheads="1"/>
            </p:cNvSpPr>
            <p:nvPr/>
          </p:nvSpPr>
          <p:spPr bwMode="auto">
            <a:xfrm>
              <a:off x="6439610" y="2060975"/>
              <a:ext cx="811847" cy="4705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 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 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 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 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 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..........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..........</a:t>
              </a: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..........</a:t>
              </a:r>
              <a:endParaRPr lang="en-US" sz="1500" b="1" dirty="0" smtClean="0">
                <a:latin typeface="Zar" pitchFamily="2" charset="-78"/>
              </a:endParaRPr>
            </a:p>
            <a:p>
              <a:pPr algn="r" rtl="1" eaLnBrk="0" hangingPunct="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fa-IR" sz="1500" b="1" dirty="0" smtClean="0">
                  <a:latin typeface="Zar" pitchFamily="2" charset="-78"/>
                </a:rPr>
                <a:t> ..........</a:t>
              </a:r>
              <a:endParaRPr lang="en-US" sz="1500" b="1" dirty="0" smtClean="0">
                <a:latin typeface="Zar" pitchFamily="2" charset="-78"/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682726" y="297632"/>
            <a:ext cx="6826250" cy="92869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0159" tIns="50079" rIns="100159" bIns="50079" numCol="1" anchor="ctr" anchorCtr="1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ar" pitchFamily="2" charset="-78"/>
                <a:ea typeface="+mj-ea"/>
                <a:cs typeface="Zar" pitchFamily="2" charset="-78"/>
              </a:rPr>
              <a:t>قاعده 80-20</a:t>
            </a:r>
            <a:endParaRPr kumimoji="0" lang="en-AU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ar" pitchFamily="2" charset="-78"/>
              <a:ea typeface="+mj-ea"/>
              <a:cs typeface="Zar" pitchFamily="2" charset="-78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4468808" y="2297896"/>
            <a:ext cx="428628" cy="1214446"/>
          </a:xfrm>
          <a:prstGeom prst="leftBrace">
            <a:avLst>
              <a:gd name="adj1" fmla="val 1116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5" name="Rectangle 34"/>
          <p:cNvSpPr/>
          <p:nvPr/>
        </p:nvSpPr>
        <p:spPr>
          <a:xfrm>
            <a:off x="2539982" y="2583648"/>
            <a:ext cx="17491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ZA" b="1" dirty="0" smtClean="0">
                <a:latin typeface="Zar" pitchFamily="2" charset="-78"/>
              </a:rPr>
              <a:t>Costs</a:t>
            </a:r>
            <a:r>
              <a:rPr lang="fa-IR" b="1" dirty="0" smtClean="0">
                <a:latin typeface="Zar" pitchFamily="2" charset="-78"/>
              </a:rPr>
              <a:t> %20 </a:t>
            </a:r>
            <a:endParaRPr lang="fa-IR" dirty="0"/>
          </a:p>
        </p:txBody>
      </p:sp>
      <p:sp>
        <p:nvSpPr>
          <p:cNvPr id="36" name="Left Brace 35"/>
          <p:cNvSpPr/>
          <p:nvPr/>
        </p:nvSpPr>
        <p:spPr>
          <a:xfrm flipH="1">
            <a:off x="7254890" y="2226458"/>
            <a:ext cx="428628" cy="1214446"/>
          </a:xfrm>
          <a:prstGeom prst="leftBrace">
            <a:avLst>
              <a:gd name="adj1" fmla="val 1116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2" name="Flowchart: Extract 11">
            <a:hlinkClick r:id="rId2" action="ppaction://hlinksldjump"/>
          </p:cNvPr>
          <p:cNvSpPr/>
          <p:nvPr/>
        </p:nvSpPr>
        <p:spPr>
          <a:xfrm rot="16200000" flipH="1">
            <a:off x="468280" y="6441300"/>
            <a:ext cx="285752" cy="28575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7754956" y="2512210"/>
            <a:ext cx="9460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atin typeface="Zar" pitchFamily="2" charset="-78"/>
              </a:rPr>
              <a:t>%80 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E3F7B-F131-4D48-9FD5-FF1F790439D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12" y="1319216"/>
            <a:ext cx="7000924" cy="5550712"/>
          </a:xfrm>
          <a:prstGeom prst="rect">
            <a:avLst/>
          </a:prstGeom>
          <a:noFill/>
        </p:spPr>
      </p:pic>
      <p:sp>
        <p:nvSpPr>
          <p:cNvPr id="4" name="Flowchart: Extract 3">
            <a:hlinkClick r:id="rId3" action="ppaction://hlinksldjump"/>
          </p:cNvPr>
          <p:cNvSpPr/>
          <p:nvPr/>
        </p:nvSpPr>
        <p:spPr>
          <a:xfrm rot="16200000" flipH="1">
            <a:off x="611156" y="6441300"/>
            <a:ext cx="285752" cy="28575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/>
          <p:nvPr/>
        </p:nvPicPr>
        <p:blipFill>
          <a:blip r:embed="rId2"/>
          <a:srcRect l="6859" t="5277" r="8261" b="6441"/>
          <a:stretch>
            <a:fillRect/>
          </a:stretch>
        </p:blipFill>
        <p:spPr bwMode="auto">
          <a:xfrm>
            <a:off x="1459730" y="1012012"/>
            <a:ext cx="8081176" cy="57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65204" y="297632"/>
            <a:ext cx="3921989" cy="578222"/>
          </a:xfrm>
          <a:prstGeom prst="rect">
            <a:avLst/>
          </a:prstGeom>
        </p:spPr>
        <p:txBody>
          <a:bodyPr wrap="square" lIns="100191" tIns="50095" rIns="100191" bIns="50095">
            <a:spAutoFit/>
          </a:bodyPr>
          <a:lstStyle/>
          <a:p>
            <a:pPr marL="0" lvl="1" algn="ctr"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نمونه اي از صفحات جستجو</a:t>
            </a:r>
            <a:endParaRPr lang="en-US" sz="3100" b="1" dirty="0" smtClean="0">
              <a:solidFill>
                <a:srgbClr val="003399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7337" t="1375" r="8288"/>
          <a:stretch/>
        </p:blipFill>
        <p:spPr bwMode="auto">
          <a:xfrm>
            <a:off x="1324171" y="1083450"/>
            <a:ext cx="8205776" cy="57150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14677" y="297632"/>
            <a:ext cx="5024565" cy="578222"/>
          </a:xfrm>
          <a:prstGeom prst="rect">
            <a:avLst/>
          </a:prstGeom>
        </p:spPr>
        <p:txBody>
          <a:bodyPr wrap="square" lIns="100191" tIns="50095" rIns="100191" bIns="50095">
            <a:spAutoFit/>
          </a:bodyPr>
          <a:lstStyle/>
          <a:p>
            <a:pPr marL="0" lvl="1" algn="ctr"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نمونه اي از صفحات ورود اطلاعات</a:t>
            </a:r>
            <a:endParaRPr lang="en-US" sz="3100" b="1" dirty="0" smtClean="0">
              <a:solidFill>
                <a:srgbClr val="003399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5437" y="226194"/>
            <a:ext cx="3722533" cy="8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91" tIns="50095" rIns="100191" bIns="50095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نمودار مصرف انرژي قبوض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5860" t="13851" r="15718" b="4054"/>
          <a:stretch>
            <a:fillRect/>
          </a:stretch>
        </p:blipFill>
        <p:spPr bwMode="auto">
          <a:xfrm>
            <a:off x="1361417" y="1226326"/>
            <a:ext cx="82915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93397" y="226194"/>
            <a:ext cx="5118749" cy="7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91" tIns="50095" rIns="100191" bIns="50095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نرم افزار مدول احيا كارخانجات فولاد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fa-IR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69202"/>
            <a:ext cx="9398062" cy="550783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2548235" y="254895"/>
            <a:ext cx="5635349" cy="7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191" tIns="50095" rIns="100191" bIns="50095">
            <a:spAutoFit/>
          </a:bodyPr>
          <a:lstStyle/>
          <a:p>
            <a:pPr marL="0" lvl="1" algn="ctr">
              <a:lnSpc>
                <a:spcPct val="150000"/>
              </a:lnSpc>
              <a:buClr>
                <a:srgbClr val="FFFFFF"/>
              </a:buClr>
            </a:pPr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راهکار پيشنهادي</a:t>
            </a:r>
            <a:endParaRPr lang="en-US" sz="3100" b="1" dirty="0" smtClean="0">
              <a:solidFill>
                <a:srgbClr val="003399"/>
              </a:solidFill>
              <a:cs typeface="B Nazanin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2497" y="1412867"/>
            <a:ext cx="9072563" cy="124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91" tIns="50095" rIns="100191" bIns="50095" numCol="1" anchor="ctr" anchorCtr="0" compatLnSpc="1">
            <a:prstTxWarp prst="textNoShape">
              <a:avLst/>
            </a:prstTxWarp>
          </a:bodyPr>
          <a:lstStyle/>
          <a:p>
            <a:pPr algn="ctr" defTabSz="1001908" rtl="1">
              <a:defRPr/>
            </a:pPr>
            <a:r>
              <a:rPr lang="fa-IR" sz="35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Nazanin" pitchFamily="2" charset="-78"/>
              </a:rPr>
              <a:t>مقايسه مدلهاي آماري و تحليلي</a:t>
            </a:r>
            <a:endParaRPr lang="en-US" sz="35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B Nazanin" pitchFamily="2" charset="-78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47096" y="2616405"/>
            <a:ext cx="7065189" cy="4539275"/>
            <a:chOff x="884" y="1298"/>
            <a:chExt cx="4037" cy="2631"/>
          </a:xfrm>
        </p:grpSpPr>
        <p:sp>
          <p:nvSpPr>
            <p:cNvPr id="1228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84" y="1298"/>
              <a:ext cx="4037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953" y="3688"/>
              <a:ext cx="5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 defTabSz="1001908" rtl="1"/>
              <a:r>
                <a:rPr lang="fa-IR" sz="27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a-IR" sz="2000" dirty="0" smtClean="0">
                <a:latin typeface="Arial" pitchFamily="34" charset="0"/>
              </a:endParaRPr>
            </a:p>
          </p:txBody>
        </p:sp>
        <p:pic>
          <p:nvPicPr>
            <p:cNvPr id="12288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" y="1298"/>
              <a:ext cx="4037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09298" y="1116274"/>
            <a:ext cx="504031" cy="47963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97" y="1630406"/>
            <a:ext cx="9072563" cy="1242219"/>
          </a:xfrm>
        </p:spPr>
        <p:txBody>
          <a:bodyPr/>
          <a:lstStyle/>
          <a:p>
            <a:pPr eaLnBrk="1" hangingPunct="1"/>
            <a:r>
              <a:rPr lang="ar-SA" sz="35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نرم</a:t>
            </a:r>
            <a:r>
              <a:rPr lang="fa-IR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افزار </a:t>
            </a:r>
            <a:r>
              <a:rPr lang="fa-IR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بانک اطلاعات  پروژه </a:t>
            </a:r>
            <a:r>
              <a:rPr lang="en-US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CHP</a:t>
            </a:r>
            <a:r>
              <a:rPr lang="fa-IR" sz="3100" b="1" dirty="0" smtClean="0">
                <a:solidFill>
                  <a:srgbClr val="003399"/>
                </a:solidFill>
                <a:latin typeface="+mn-lt"/>
                <a:ea typeface="+mn-ea"/>
                <a:cs typeface="B Nazanin" pitchFamily="2" charset="-78"/>
              </a:rPr>
              <a:t> بيمارستان بزرگ نفت اهواز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519" y="3338461"/>
            <a:ext cx="8741853" cy="1701607"/>
          </a:xfrm>
          <a:prstGeom prst="rect">
            <a:avLst/>
          </a:prstGeom>
          <a:noFill/>
        </p:spPr>
        <p:txBody>
          <a:bodyPr wrap="square" lIns="100191" tIns="50095" rIns="100191" bIns="50095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rgbClr val="003399"/>
                </a:solidFill>
                <a:cs typeface="B Nazanin" pitchFamily="2" charset="-78"/>
              </a:rPr>
              <a:t>با هدف مديريت اسناد موجود و تبادل آن ها ميان طرفين</a:t>
            </a:r>
          </a:p>
          <a:p>
            <a:pPr algn="ctr">
              <a:lnSpc>
                <a:spcPct val="200000"/>
              </a:lnSpc>
            </a:pPr>
            <a:r>
              <a:rPr lang="fa-IR" b="1" dirty="0" smtClean="0">
                <a:solidFill>
                  <a:srgbClr val="003399"/>
                </a:solidFill>
                <a:cs typeface="B Nazanin" pitchFamily="2" charset="-78"/>
              </a:rPr>
              <a:t> در پروژه از طريق كنترل فرآيند توليد، تائيد و استفاده از آن ها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3873" y="5875391"/>
            <a:ext cx="5982767" cy="578222"/>
          </a:xfrm>
          <a:prstGeom prst="rect">
            <a:avLst/>
          </a:prstGeom>
          <a:noFill/>
        </p:spPr>
        <p:txBody>
          <a:bodyPr wrap="none" lIns="100191" tIns="50095" rIns="100191" bIns="50095" rtlCol="1">
            <a:spAutoFit/>
          </a:bodyPr>
          <a:lstStyle/>
          <a:p>
            <a:r>
              <a:rPr lang="fa-IR" sz="3100" b="1" dirty="0" smtClean="0">
                <a:solidFill>
                  <a:srgbClr val="003399"/>
                </a:solidFill>
                <a:cs typeface="B Nazanin" pitchFamily="2" charset="-78"/>
              </a:rPr>
              <a:t>كارفرما‌ :‌ شركت بهينه سازي مصرف سوخت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endParaRPr lang="fa-I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3789</TotalTime>
  <Words>1530</Words>
  <Application>Microsoft Office PowerPoint</Application>
  <PresentationFormat>Custom</PresentationFormat>
  <Paragraphs>268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Custom Design</vt:lpstr>
      <vt:lpstr>Default Design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نرم افزار بانک اطلاعات  پروژه CHP بيمارستان بزرگ نفت اهواز</vt:lpstr>
      <vt:lpstr>نرم افزار بانک اطلاعات بيمارستان بزرگ نفت اهواز (CHP)</vt:lpstr>
      <vt:lpstr>صفحه اطلاعات فايل هاي موجود در سيستم</vt:lpstr>
      <vt:lpstr>امكانات نرم افزار</vt:lpstr>
      <vt:lpstr>Slide 13</vt:lpstr>
      <vt:lpstr>Slide 14</vt:lpstr>
      <vt:lpstr>Slide 15</vt:lpstr>
      <vt:lpstr>Slide 16</vt:lpstr>
      <vt:lpstr>Traditional Energy Management</vt:lpstr>
      <vt:lpstr>Typical Implementation Processes</vt:lpstr>
      <vt:lpstr>ساختار سلسله مراتبي کنترل فرايند</vt:lpstr>
      <vt:lpstr>ساختار فيزيکي سيستم سلسله مراتبي کنترل مثال: نيروگاه</vt:lpstr>
      <vt:lpstr>قاعده 80-20 معکوس: 80% of Benefits Come From:  Last 20% of investment!</vt:lpstr>
      <vt:lpstr>نرم افزارهای ارزيابي راندمان  (On-line Performance assessment)</vt:lpstr>
      <vt:lpstr>نرم افزارهای ارزيابي راندمان  (On-line Performance assessment)</vt:lpstr>
      <vt:lpstr>Slide 24</vt:lpstr>
      <vt:lpstr>نرم افزارهای ارزيابي راندمان  (On-line Performance assessment)</vt:lpstr>
      <vt:lpstr>نرم افزارهای ارزيابي راندمان  (On-line Performance assessment)</vt:lpstr>
      <vt:lpstr>نرم افزارهای ارزيابي راندمان  (On-line Performance assessment)</vt:lpstr>
      <vt:lpstr>نرم افزارهای ارزيابي راندمان  (On-line Performance assessment)</vt:lpstr>
      <vt:lpstr>نرم افزارهای ارزيابي راندمان  (On-line Performance assessment)</vt:lpstr>
      <vt:lpstr>Slide 30</vt:lpstr>
      <vt:lpstr>Slide 31</vt:lpstr>
      <vt:lpstr>Slide 32</vt:lpstr>
      <vt:lpstr>Slide 33</vt:lpstr>
      <vt:lpstr>Slide 34</vt:lpstr>
      <vt:lpstr>Slide 35</vt:lpstr>
      <vt:lpstr>ابزارهاي تشخيص خرابي و تعميرات پيشگويانه (Fault diagnosis and Predictive Maintenance Alg.)</vt:lpstr>
      <vt:lpstr>Slide 37</vt:lpstr>
      <vt:lpstr>Slide 38</vt:lpstr>
      <vt:lpstr>Slide 39</vt:lpstr>
    </vt:vector>
  </TitlesOfParts>
  <Company>ISTT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</dc:creator>
  <cp:lastModifiedBy>Mehdizadeh</cp:lastModifiedBy>
  <cp:revision>679</cp:revision>
  <dcterms:created xsi:type="dcterms:W3CDTF">2003-09-26T05:13:44Z</dcterms:created>
  <dcterms:modified xsi:type="dcterms:W3CDTF">2013-09-17T10:11:44Z</dcterms:modified>
</cp:coreProperties>
</file>